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handoutMasterIdLst>
    <p:handoutMasterId r:id="rId36"/>
  </p:handoutMasterIdLst>
  <p:sldIdLst>
    <p:sldId id="256" r:id="rId2"/>
    <p:sldId id="257" r:id="rId3"/>
    <p:sldId id="273" r:id="rId4"/>
    <p:sldId id="274" r:id="rId5"/>
    <p:sldId id="259" r:id="rId6"/>
    <p:sldId id="281" r:id="rId7"/>
    <p:sldId id="283" r:id="rId8"/>
    <p:sldId id="290" r:id="rId9"/>
    <p:sldId id="301" r:id="rId10"/>
    <p:sldId id="285" r:id="rId11"/>
    <p:sldId id="294" r:id="rId12"/>
    <p:sldId id="286" r:id="rId13"/>
    <p:sldId id="302" r:id="rId14"/>
    <p:sldId id="303" r:id="rId15"/>
    <p:sldId id="284" r:id="rId16"/>
    <p:sldId id="298" r:id="rId17"/>
    <p:sldId id="299" r:id="rId18"/>
    <p:sldId id="296" r:id="rId19"/>
    <p:sldId id="304" r:id="rId20"/>
    <p:sldId id="308" r:id="rId21"/>
    <p:sldId id="309" r:id="rId22"/>
    <p:sldId id="282" r:id="rId23"/>
    <p:sldId id="289" r:id="rId24"/>
    <p:sldId id="288" r:id="rId25"/>
    <p:sldId id="287" r:id="rId26"/>
    <p:sldId id="292" r:id="rId27"/>
    <p:sldId id="293" r:id="rId28"/>
    <p:sldId id="297" r:id="rId29"/>
    <p:sldId id="300" r:id="rId30"/>
    <p:sldId id="305" r:id="rId31"/>
    <p:sldId id="306" r:id="rId32"/>
    <p:sldId id="307" r:id="rId33"/>
    <p:sldId id="291"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965E"/>
    <a:srgbClr val="336699"/>
    <a:srgbClr val="1599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675" autoAdjust="0"/>
  </p:normalViewPr>
  <p:slideViewPr>
    <p:cSldViewPr snapToGrid="0" showGuides="1">
      <p:cViewPr>
        <p:scale>
          <a:sx n="100" d="100"/>
          <a:sy n="100" d="100"/>
        </p:scale>
        <p:origin x="-1224" y="-156"/>
      </p:cViewPr>
      <p:guideLst>
        <p:guide orient="horz" pos="2160"/>
        <p:guide pos="2880"/>
      </p:guideLst>
    </p:cSldViewPr>
  </p:slideViewPr>
  <p:notesTextViewPr>
    <p:cViewPr>
      <p:scale>
        <a:sx n="3" d="2"/>
        <a:sy n="3" d="2"/>
      </p:scale>
      <p:origin x="0" y="0"/>
    </p:cViewPr>
  </p:notesTextViewPr>
  <p:notesViewPr>
    <p:cSldViewPr snapToGrid="0" showGuides="1">
      <p:cViewPr varScale="1">
        <p:scale>
          <a:sx n="87" d="100"/>
          <a:sy n="87" d="100"/>
        </p:scale>
        <p:origin x="-373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61122B7-F128-4E7A-90EF-B937752231F2}" type="datetimeFigureOut">
              <a:rPr lang="de-AT" smtClean="0"/>
              <a:t>01.02.2019</a:t>
            </a:fld>
            <a:endParaRPr lang="de-AT"/>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4349D8-82E8-4DA1-B942-901C63439EBF}" type="slidenum">
              <a:rPr lang="de-AT" smtClean="0"/>
              <a:t>‹#›</a:t>
            </a:fld>
            <a:endParaRPr lang="de-AT"/>
          </a:p>
        </p:txBody>
      </p:sp>
    </p:spTree>
    <p:extLst>
      <p:ext uri="{BB962C8B-B14F-4D97-AF65-F5344CB8AC3E}">
        <p14:creationId xmlns:p14="http://schemas.microsoft.com/office/powerpoint/2010/main" val="3575619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029A03-CC8B-4F0C-9ED9-B737F11F654C}" type="datetimeFigureOut">
              <a:rPr lang="en-US" smtClean="0"/>
              <a:t>2/1/2019</a:t>
            </a:fld>
            <a:endParaRPr lang="en-US" dirty="0"/>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08F923-A320-42BD-84A6-601815CE83FD}" type="slidenum">
              <a:rPr lang="en-US" smtClean="0"/>
              <a:t>‹#›</a:t>
            </a:fld>
            <a:endParaRPr lang="en-US" dirty="0"/>
          </a:p>
        </p:txBody>
      </p:sp>
    </p:spTree>
    <p:extLst>
      <p:ext uri="{BB962C8B-B14F-4D97-AF65-F5344CB8AC3E}">
        <p14:creationId xmlns:p14="http://schemas.microsoft.com/office/powerpoint/2010/main" val="1420929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408F923-A320-42BD-84A6-601815CE83FD}" type="slidenum">
              <a:rPr lang="en-US" smtClean="0"/>
              <a:t>1</a:t>
            </a:fld>
            <a:endParaRPr lang="en-US" dirty="0"/>
          </a:p>
        </p:txBody>
      </p:sp>
    </p:spTree>
    <p:extLst>
      <p:ext uri="{BB962C8B-B14F-4D97-AF65-F5344CB8AC3E}">
        <p14:creationId xmlns:p14="http://schemas.microsoft.com/office/powerpoint/2010/main" val="11590816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39951" y="1916832"/>
            <a:ext cx="5004050" cy="4941168"/>
          </a:xfrm>
          <a:prstGeom prst="rect">
            <a:avLst/>
          </a:prstGeom>
        </p:spPr>
      </p:pic>
      <p:sp>
        <p:nvSpPr>
          <p:cNvPr id="3" name="Untertitel 2"/>
          <p:cNvSpPr>
            <a:spLocks noGrp="1"/>
          </p:cNvSpPr>
          <p:nvPr>
            <p:ph type="subTitle" idx="1" hasCustomPrompt="1"/>
          </p:nvPr>
        </p:nvSpPr>
        <p:spPr>
          <a:xfrm>
            <a:off x="611560" y="3356992"/>
            <a:ext cx="6400800" cy="2520280"/>
          </a:xfrm>
        </p:spPr>
        <p:txBody>
          <a:bodyPr>
            <a:noAutofit/>
          </a:bodyPr>
          <a:lstStyle>
            <a:lvl1pPr marL="0" indent="0" algn="l">
              <a:buNone/>
              <a:defRPr sz="4400" b="1"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Header Content</a:t>
            </a:r>
          </a:p>
          <a:p>
            <a:r>
              <a:rPr lang="de-DE" dirty="0"/>
              <a:t>Name PP / </a:t>
            </a:r>
            <a:r>
              <a:rPr lang="de-DE" dirty="0" err="1"/>
              <a:t>Presenter</a:t>
            </a:r>
            <a:endParaRPr lang="de-DE" dirty="0"/>
          </a:p>
          <a:p>
            <a:r>
              <a:rPr lang="de-DE" dirty="0"/>
              <a:t>Event</a:t>
            </a:r>
          </a:p>
          <a:p>
            <a:endParaRPr lang="de-DE" dirty="0"/>
          </a:p>
        </p:txBody>
      </p:sp>
      <p:sp>
        <p:nvSpPr>
          <p:cNvPr id="8" name="Rechteck 7"/>
          <p:cNvSpPr/>
          <p:nvPr userDrawn="1"/>
        </p:nvSpPr>
        <p:spPr>
          <a:xfrm>
            <a:off x="0" y="908720"/>
            <a:ext cx="9144000"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2">
            <a:extLst>
              <a:ext uri="{FF2B5EF4-FFF2-40B4-BE49-F238E27FC236}">
                <a16:creationId xmlns="" xmlns:a16="http://schemas.microsoft.com/office/drawing/2014/main" id="{A61B04D2-5F89-402D-B449-8D97A3660DC2}"/>
              </a:ext>
            </a:extLst>
          </p:cNvPr>
          <p:cNvSpPr>
            <a:spLocks noChangeArrowheads="1"/>
          </p:cNvSpPr>
          <p:nvPr userDrawn="1"/>
        </p:nvSpPr>
        <p:spPr bwMode="auto">
          <a:xfrm>
            <a:off x="611560" y="6198587"/>
            <a:ext cx="420272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1100" b="0" i="0" u="none" strike="noStrike" kern="1200"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WP4 - </a:t>
            </a:r>
            <a:r>
              <a:rPr kumimoji="0" lang="el-GR" altLang="it-IT" sz="1100" b="0" i="0" u="none" strike="noStrike" kern="1200"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ΔΡΑΣΗ</a:t>
            </a:r>
            <a:r>
              <a:rPr kumimoji="0" lang="en-US" altLang="it-IT" sz="1100" b="0" i="0" u="none" strike="noStrike" kern="1200"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4.2: CESBA MED </a:t>
            </a:r>
            <a:r>
              <a:rPr kumimoji="0" lang="el-GR" altLang="it-IT" sz="1100" b="0" i="0" u="none" strike="noStrike" kern="1200"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ΣΥΣΤΗΜΑ ΚΑΤΑΡΤΗΣΗΣ</a:t>
            </a:r>
            <a:endParaRPr kumimoji="0" lang="en-US" altLang="it-IT" sz="1100" b="0" i="0" u="none" strike="noStrike" kern="1200"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100" b="0" i="0"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ΠΑΡΑΔΟΤΕΟ</a:t>
            </a:r>
            <a:r>
              <a:rPr kumimoji="0" lang="en-US" sz="1100" b="0" i="0"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 4.2.1</a:t>
            </a:r>
            <a:r>
              <a:rPr kumimoji="0" lang="it-IT" altLang="it-IT" sz="1100" b="0" i="0" u="none" strike="noStrike" kern="1200"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it-IT" altLang="it-IT" sz="1100" b="0" i="0" u="none" strike="noStrike" kern="1200" cap="none" normalizeH="0" baseline="0" dirty="0">
              <a:ln>
                <a:noFill/>
              </a:ln>
              <a:solidFill>
                <a:schemeClr val="tx1"/>
              </a:solidFill>
              <a:effectLst/>
              <a:latin typeface="Arial" panose="020B0604020202020204" pitchFamily="34" charset="0"/>
              <a:cs typeface="Times New Roman" panose="02020603050405020304" pitchFamily="18" charset="0"/>
            </a:endParaRPr>
          </a:p>
        </p:txBody>
      </p:sp>
      <p:pic>
        <p:nvPicPr>
          <p:cNvPr id="7"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83768" y="572008"/>
            <a:ext cx="4545078" cy="2481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6711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0"/>
            <a:ext cx="9144000" cy="731837"/>
          </a:xfrm>
        </p:spPr>
        <p:txBody>
          <a:bodyPr>
            <a:normAutofit/>
          </a:bodyPr>
          <a:lstStyle>
            <a:lvl1pPr>
              <a:defRPr lang="en-US" sz="2000" b="1" kern="1200" dirty="0">
                <a:solidFill>
                  <a:schemeClr val="tx1">
                    <a:lumMod val="50000"/>
                    <a:lumOff val="50000"/>
                  </a:schemeClr>
                </a:solidFill>
                <a:latin typeface="+mj-lt"/>
                <a:ea typeface="+mj-ea"/>
                <a:cs typeface="+mj-cs"/>
              </a:defRPr>
            </a:lvl1pPr>
          </a:lstStyle>
          <a:p>
            <a:r>
              <a:rPr lang="el-GR" sz="2000" b="1" dirty="0" smtClean="0">
                <a:solidFill>
                  <a:schemeClr val="tx1">
                    <a:lumMod val="50000"/>
                    <a:lumOff val="50000"/>
                  </a:schemeClr>
                </a:solidFill>
              </a:rPr>
              <a:t>Δ.2.2</a:t>
            </a:r>
            <a:r>
              <a:rPr lang="en-US" sz="1400" b="1" dirty="0" smtClean="0">
                <a:solidFill>
                  <a:schemeClr val="tx1">
                    <a:lumMod val="50000"/>
                    <a:lumOff val="50000"/>
                  </a:schemeClr>
                </a:solidFill>
              </a:rPr>
              <a:t> </a:t>
            </a:r>
            <a:r>
              <a:rPr lang="en-US" sz="2200" b="1" dirty="0" smtClean="0">
                <a:solidFill>
                  <a:schemeClr val="tx1">
                    <a:lumMod val="50000"/>
                    <a:lumOff val="50000"/>
                  </a:schemeClr>
                </a:solidFill>
              </a:rPr>
              <a:t>– </a:t>
            </a:r>
            <a:r>
              <a:rPr lang="el-GR" sz="2000" b="1" dirty="0" smtClean="0">
                <a:solidFill>
                  <a:schemeClr val="tx1">
                    <a:lumMod val="50000"/>
                    <a:lumOff val="50000"/>
                  </a:schemeClr>
                </a:solidFill>
              </a:rPr>
              <a:t>ΘΕΡΜΙΚΗ ΑΝΕΣΗ</a:t>
            </a:r>
            <a:endParaRPr lang="it-IT" sz="1400" b="1" dirty="0">
              <a:solidFill>
                <a:schemeClr val="tx1">
                  <a:lumMod val="50000"/>
                  <a:lumOff val="50000"/>
                </a:schemeClr>
              </a:solidFill>
            </a:endParaRPr>
          </a:p>
        </p:txBody>
      </p:sp>
      <p:sp>
        <p:nvSpPr>
          <p:cNvPr id="3" name="Inhaltsplatzhalter 2"/>
          <p:cNvSpPr>
            <a:spLocks noGrp="1"/>
          </p:cNvSpPr>
          <p:nvPr>
            <p:ph idx="1" hasCustomPrompt="1"/>
          </p:nvPr>
        </p:nvSpPr>
        <p:spPr>
          <a:xfrm>
            <a:off x="457200" y="1336431"/>
            <a:ext cx="8229600" cy="4525963"/>
          </a:xfrm>
        </p:spPr>
        <p:txBody>
          <a:bodyPr>
            <a:normAutofit/>
          </a:bodyPr>
          <a:lstStyle>
            <a:lvl1pPr>
              <a:defRPr sz="2400"/>
            </a:lvl1pPr>
          </a:lstStyle>
          <a:p>
            <a:pPr lvl="0"/>
            <a:r>
              <a:rPr lang="de-DE" dirty="0" err="1"/>
              <a:t>Testo</a:t>
            </a:r>
            <a:endParaRPr lang="en-US" dirty="0"/>
          </a:p>
        </p:txBody>
      </p:sp>
      <p:sp>
        <p:nvSpPr>
          <p:cNvPr id="6" name="Foliennummernplatzhalter 5"/>
          <p:cNvSpPr>
            <a:spLocks noGrp="1"/>
          </p:cNvSpPr>
          <p:nvPr>
            <p:ph type="sldNum" sz="quarter" idx="12"/>
          </p:nvPr>
        </p:nvSpPr>
        <p:spPr/>
        <p:txBody>
          <a:bodyPr/>
          <a:lstStyle/>
          <a:p>
            <a:fld id="{243FB592-B9A9-49AA-A86F-4031F7B97808}" type="slidenum">
              <a:rPr lang="en-US" smtClean="0"/>
              <a:t>‹#›</a:t>
            </a:fld>
            <a:endParaRPr lang="en-US" dirty="0"/>
          </a:p>
        </p:txBody>
      </p:sp>
    </p:spTree>
    <p:extLst>
      <p:ext uri="{BB962C8B-B14F-4D97-AF65-F5344CB8AC3E}">
        <p14:creationId xmlns:p14="http://schemas.microsoft.com/office/powerpoint/2010/main" val="36969234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0" y="0"/>
            <a:ext cx="9143999" cy="718178"/>
          </a:xfrm>
          <a:prstGeom prst="rect">
            <a:avLst/>
          </a:prstGeom>
        </p:spPr>
        <p:txBody>
          <a:bodyPr vert="horz" lIns="91440" tIns="45720" rIns="91440" bIns="45720" rtlCol="0" anchor="ctr">
            <a:noAutofit/>
          </a:bodyPr>
          <a:lstStyle/>
          <a:p>
            <a:r>
              <a:rPr lang="el-GR" sz="2000" b="1" dirty="0" smtClean="0">
                <a:solidFill>
                  <a:schemeClr val="tx1">
                    <a:lumMod val="50000"/>
                    <a:lumOff val="50000"/>
                  </a:schemeClr>
                </a:solidFill>
              </a:rPr>
              <a:t>Δ.2.2</a:t>
            </a:r>
            <a:r>
              <a:rPr lang="en-US" sz="1400" b="1" dirty="0" smtClean="0">
                <a:solidFill>
                  <a:schemeClr val="tx1">
                    <a:lumMod val="50000"/>
                    <a:lumOff val="50000"/>
                  </a:schemeClr>
                </a:solidFill>
              </a:rPr>
              <a:t> </a:t>
            </a:r>
            <a:r>
              <a:rPr lang="en-US" sz="2200" b="1" dirty="0" smtClean="0">
                <a:solidFill>
                  <a:schemeClr val="tx1">
                    <a:lumMod val="50000"/>
                    <a:lumOff val="50000"/>
                  </a:schemeClr>
                </a:solidFill>
              </a:rPr>
              <a:t>– </a:t>
            </a:r>
            <a:r>
              <a:rPr lang="el-GR" sz="2000" b="1" dirty="0" smtClean="0">
                <a:solidFill>
                  <a:schemeClr val="tx1">
                    <a:lumMod val="50000"/>
                    <a:lumOff val="50000"/>
                  </a:schemeClr>
                </a:solidFill>
              </a:rPr>
              <a:t>ΘΕΡΜΙΚΗ ΑΝΕΣΗ</a:t>
            </a:r>
            <a:endParaRPr lang="it-IT" sz="1400" b="1" dirty="0">
              <a:solidFill>
                <a:schemeClr val="tx1">
                  <a:lumMod val="50000"/>
                  <a:lumOff val="50000"/>
                </a:schemeClr>
              </a:solidFill>
            </a:endParaRPr>
          </a:p>
        </p:txBody>
      </p:sp>
      <p:sp>
        <p:nvSpPr>
          <p:cNvPr id="3" name="Textplatzhalter 2"/>
          <p:cNvSpPr>
            <a:spLocks noGrp="1"/>
          </p:cNvSpPr>
          <p:nvPr>
            <p:ph type="body" idx="1"/>
          </p:nvPr>
        </p:nvSpPr>
        <p:spPr>
          <a:xfrm>
            <a:off x="457200" y="1019910"/>
            <a:ext cx="8229600" cy="4932483"/>
          </a:xfrm>
          <a:prstGeom prst="rect">
            <a:avLst/>
          </a:prstGeom>
        </p:spPr>
        <p:txBody>
          <a:bodyPr vert="horz" lIns="91440" tIns="45720" rIns="91440" bIns="45720" rtlCol="0">
            <a:normAutofit/>
          </a:bodyPr>
          <a:lstStyle/>
          <a:p>
            <a:pPr lvl="0"/>
            <a:endParaRPr lang="en-US" dirty="0"/>
          </a:p>
        </p:txBody>
      </p:sp>
      <p:sp>
        <p:nvSpPr>
          <p:cNvPr id="6" name="Foliennummernplatzhalter 5"/>
          <p:cNvSpPr>
            <a:spLocks noGrp="1"/>
          </p:cNvSpPr>
          <p:nvPr>
            <p:ph type="sldNum" sz="quarter" idx="4"/>
          </p:nvPr>
        </p:nvSpPr>
        <p:spPr>
          <a:xfrm>
            <a:off x="8071338" y="6356350"/>
            <a:ext cx="6154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 </a:t>
            </a:r>
            <a:fld id="{243FB592-B9A9-49AA-A86F-4031F7B97808}" type="slidenum">
              <a:rPr lang="en-US" smtClean="0"/>
              <a:pPr/>
              <a:t>‹#›</a:t>
            </a:fld>
            <a:endParaRPr lang="en-US" dirty="0"/>
          </a:p>
        </p:txBody>
      </p:sp>
      <p:cxnSp>
        <p:nvCxnSpPr>
          <p:cNvPr id="8" name="Gerade Verbindung 7"/>
          <p:cNvCxnSpPr/>
          <p:nvPr userDrawn="1"/>
        </p:nvCxnSpPr>
        <p:spPr>
          <a:xfrm>
            <a:off x="0" y="718181"/>
            <a:ext cx="9144000" cy="0"/>
          </a:xfrm>
          <a:prstGeom prst="line">
            <a:avLst/>
          </a:prstGeom>
          <a:ln w="38100">
            <a:solidFill>
              <a:srgbClr val="159961"/>
            </a:solidFill>
          </a:ln>
        </p:spPr>
        <p:style>
          <a:lnRef idx="1">
            <a:schemeClr val="accent1"/>
          </a:lnRef>
          <a:fillRef idx="0">
            <a:schemeClr val="accent1"/>
          </a:fillRef>
          <a:effectRef idx="0">
            <a:schemeClr val="accent1"/>
          </a:effectRef>
          <a:fontRef idx="minor">
            <a:schemeClr val="tx1"/>
          </a:fontRef>
        </p:style>
      </p:cxnSp>
      <p:sp>
        <p:nvSpPr>
          <p:cNvPr id="4" name="Rettangolo 3">
            <a:extLst>
              <a:ext uri="{FF2B5EF4-FFF2-40B4-BE49-F238E27FC236}">
                <a16:creationId xmlns="" xmlns:a16="http://schemas.microsoft.com/office/drawing/2014/main" id="{5E8A9E16-C193-4E5B-B9C6-F4E1DAD62E47}"/>
              </a:ext>
            </a:extLst>
          </p:cNvPr>
          <p:cNvSpPr/>
          <p:nvPr userDrawn="1"/>
        </p:nvSpPr>
        <p:spPr>
          <a:xfrm>
            <a:off x="1749669" y="6207073"/>
            <a:ext cx="6207370" cy="461665"/>
          </a:xfrm>
          <a:prstGeom prst="rect">
            <a:avLst/>
          </a:prstGeom>
        </p:spPr>
        <p:txBody>
          <a:bodyPr wrap="square">
            <a:spAutoFit/>
          </a:bodyPr>
          <a:lstStyle/>
          <a:p>
            <a:r>
              <a:rPr lang="el-GR" sz="1200" dirty="0" smtClean="0"/>
              <a:t>ΕΚΠΑΙΔΕΥΤΙΚΗ</a:t>
            </a:r>
            <a:r>
              <a:rPr lang="el-GR" sz="1200" baseline="0" dirty="0" smtClean="0"/>
              <a:t> ΕΝΟΤΗΤΑ </a:t>
            </a:r>
            <a:r>
              <a:rPr lang="en-US" sz="1200" baseline="0" dirty="0" smtClean="0"/>
              <a:t>5</a:t>
            </a:r>
            <a:r>
              <a:rPr lang="it-IT" sz="1200" dirty="0" smtClean="0"/>
              <a:t/>
            </a:r>
            <a:br>
              <a:rPr lang="it-IT" sz="1200" dirty="0" smtClean="0"/>
            </a:br>
            <a:r>
              <a:rPr lang="el-GR" sz="1200" dirty="0" smtClean="0"/>
              <a:t>ΚΡΙΤΗΡΙΑ ΑΞΙΟΛΟΓΗΣΗΣ ΤΟΥ ΕΛΛΗΝΙΚΟΥ ΕΡΓΑΛΕΙΟΥ SBTOOL - ΚΛΙΜΑΚΑ ΚΤΙΡΙΟΥ</a:t>
            </a:r>
            <a:endParaRPr lang="it-IT" sz="1200" dirty="0"/>
          </a:p>
        </p:txBody>
      </p:sp>
      <p:pic>
        <p:nvPicPr>
          <p:cNvPr id="10"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57200" y="6071175"/>
            <a:ext cx="1172163" cy="64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3990652"/>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p:txStyles>
    <p:titleStyle>
      <a:lvl1pPr algn="ctr" defTabSz="914400" rtl="0" eaLnBrk="1" latinLnBrk="0" hangingPunct="1">
        <a:spcBef>
          <a:spcPct val="0"/>
        </a:spcBef>
        <a:buNone/>
        <a:defRPr sz="2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comfort.cbe.berkeley.edu/"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hyperlink" Target="http://comfort.cbe.berkeley.edu/"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0.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9.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4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ec.europa.eu/environment/eussd/buildings.htm" TargetMode="External"/><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ec.europa.eu/environment/eussd/buildings.htm" TargetMode="Externa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ec.europa.eu/environment/eussd/buildings.htm" TargetMode="Externa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2" Type="http://schemas.openxmlformats.org/officeDocument/2006/relationships/hyperlink" Target="http://ec.europa.eu/environment/eussd/buildings.ht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2.jpe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hyperlink" Target="http://comfort.cbe.berkeley.edu/"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ec.europa.eu/environment/eussd/buildings.ht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ec.europa.eu/environment/eussd/buildings.htm" TargetMode="Externa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1.png"/><Relationship Id="rId7" Type="http://schemas.openxmlformats.org/officeDocument/2006/relationships/image" Target="../media/image53.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ec.europa.eu/environment/eussd/buildings.htm" TargetMode="External"/><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comfort.cbe.berkeley.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ec.europa.eu/environment/eussd/buildings.ht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ec.europa.eu/environment/eussd/buildings.htm"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2"/>
          <p:cNvSpPr>
            <a:spLocks noGrp="1"/>
          </p:cNvSpPr>
          <p:nvPr>
            <p:ph type="subTitle" idx="1"/>
          </p:nvPr>
        </p:nvSpPr>
        <p:spPr>
          <a:xfrm>
            <a:off x="466086" y="3356992"/>
            <a:ext cx="6400800" cy="2520280"/>
          </a:xfrm>
        </p:spPr>
        <p:txBody>
          <a:bodyPr/>
          <a:lstStyle/>
          <a:p>
            <a:r>
              <a:rPr lang="el-GR" sz="3600" dirty="0">
                <a:solidFill>
                  <a:srgbClr val="0070C0"/>
                </a:solidFill>
              </a:rPr>
              <a:t>Εκπαιδευτική </a:t>
            </a:r>
            <a:r>
              <a:rPr lang="el-GR" sz="3600" dirty="0" smtClean="0">
                <a:solidFill>
                  <a:srgbClr val="0070C0"/>
                </a:solidFill>
              </a:rPr>
              <a:t>Ενότητα</a:t>
            </a:r>
            <a:r>
              <a:rPr lang="en-US" sz="3600" dirty="0" smtClean="0">
                <a:solidFill>
                  <a:srgbClr val="0070C0"/>
                </a:solidFill>
              </a:rPr>
              <a:t> 5</a:t>
            </a:r>
            <a:endParaRPr lang="en-US" sz="3600" dirty="0">
              <a:solidFill>
                <a:srgbClr val="0070C0"/>
              </a:solidFill>
            </a:endParaRPr>
          </a:p>
          <a:p>
            <a:r>
              <a:rPr lang="el-GR" sz="3200" dirty="0"/>
              <a:t>Κ</a:t>
            </a:r>
            <a:r>
              <a:rPr lang="el-GR" sz="3200" dirty="0" smtClean="0"/>
              <a:t>ριτήρια </a:t>
            </a:r>
            <a:r>
              <a:rPr lang="el-GR" sz="3200" dirty="0"/>
              <a:t>αξιολόγησης του </a:t>
            </a:r>
            <a:r>
              <a:rPr lang="el-GR" sz="3200" dirty="0" smtClean="0"/>
              <a:t>Ελληνικού εργαλείου S</a:t>
            </a:r>
            <a:r>
              <a:rPr lang="en-US" sz="3200" dirty="0" smtClean="0"/>
              <a:t>B</a:t>
            </a:r>
            <a:r>
              <a:rPr lang="el-GR" sz="3200" dirty="0" err="1" smtClean="0"/>
              <a:t>Tool</a:t>
            </a:r>
            <a:r>
              <a:rPr lang="el-GR" sz="3200" dirty="0" smtClean="0"/>
              <a:t> </a:t>
            </a:r>
            <a:r>
              <a:rPr lang="el-GR" sz="3200" dirty="0"/>
              <a:t>- </a:t>
            </a:r>
            <a:r>
              <a:rPr lang="el-GR" sz="3200" dirty="0" smtClean="0"/>
              <a:t>Κλίμακα Κτιρίου</a:t>
            </a:r>
            <a:endParaRPr lang="it-IT" sz="3200" dirty="0"/>
          </a:p>
        </p:txBody>
      </p:sp>
    </p:spTree>
    <p:extLst>
      <p:ext uri="{BB962C8B-B14F-4D97-AF65-F5344CB8AC3E}">
        <p14:creationId xmlns:p14="http://schemas.microsoft.com/office/powerpoint/2010/main" val="590815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 xmlns:a16="http://schemas.microsoft.com/office/drawing/2014/main"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10</a:t>
            </a:fld>
            <a:endParaRPr lang="en-US"/>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687" y="5305733"/>
            <a:ext cx="378512" cy="368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854083" y="5309856"/>
            <a:ext cx="8295561" cy="584775"/>
          </a:xfrm>
          <a:prstGeom prst="rect">
            <a:avLst/>
          </a:prstGeom>
          <a:noFill/>
        </p:spPr>
        <p:txBody>
          <a:bodyPr wrap="square" rtlCol="0">
            <a:spAutoFit/>
          </a:bodyPr>
          <a:lstStyle/>
          <a:p>
            <a:r>
              <a:rPr lang="el-GR" sz="1600" i="1" dirty="0"/>
              <a:t>Για </a:t>
            </a:r>
            <a:r>
              <a:rPr lang="el-GR" sz="1600" i="1" dirty="0" smtClean="0"/>
              <a:t>χώρους με μηχανικό αερισμό, </a:t>
            </a:r>
            <a:r>
              <a:rPr lang="el-GR" sz="1600" i="1" dirty="0"/>
              <a:t>ο υπολογισμός </a:t>
            </a:r>
            <a:r>
              <a:rPr lang="el-GR" sz="1600" i="1" dirty="0" smtClean="0"/>
              <a:t>των εσωτερικών συνθηκών πρέπει να γίνεται με </a:t>
            </a:r>
            <a:r>
              <a:rPr lang="el-GR" sz="1600" i="1" dirty="0"/>
              <a:t>θερμικές προσομοιώσεις </a:t>
            </a:r>
            <a:r>
              <a:rPr lang="el-GR" sz="1600" i="1" dirty="0" smtClean="0"/>
              <a:t>σύμφωνα </a:t>
            </a:r>
            <a:r>
              <a:rPr lang="el-GR" sz="1600" i="1" dirty="0"/>
              <a:t>με τα Ευρωπαϊκά πρότυπα ή τον </a:t>
            </a:r>
            <a:r>
              <a:rPr lang="el-GR" sz="1600" i="1" dirty="0" smtClean="0"/>
              <a:t>ΚΕΝΑΚ</a:t>
            </a:r>
            <a:endParaRPr lang="el-GR" sz="1600" i="1" dirty="0"/>
          </a:p>
        </p:txBody>
      </p:sp>
      <p:sp>
        <p:nvSpPr>
          <p:cNvPr id="11" name="Segnaposto contenuto 2">
            <a:extLst>
              <a:ext uri="{FF2B5EF4-FFF2-40B4-BE49-F238E27FC236}">
                <a16:creationId xmlns="" xmlns:a16="http://schemas.microsoft.com/office/drawing/2014/main" id="{86F2EB93-A63A-4210-B86A-E5FCAD7D8D7F}"/>
              </a:ext>
            </a:extLst>
          </p:cNvPr>
          <p:cNvSpPr txBox="1">
            <a:spLocks/>
          </p:cNvSpPr>
          <p:nvPr/>
        </p:nvSpPr>
        <p:spPr>
          <a:xfrm>
            <a:off x="243150" y="1535425"/>
            <a:ext cx="8900850" cy="3036575"/>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38125" indent="-238125">
              <a:spcBef>
                <a:spcPts val="0"/>
              </a:spcBef>
              <a:buNone/>
            </a:pPr>
            <a:r>
              <a:rPr lang="el-GR" sz="2200" b="1" dirty="0" smtClean="0"/>
              <a:t>α) Υπολογίστε το </a:t>
            </a:r>
            <a:r>
              <a:rPr lang="en-US" sz="2200" b="1" dirty="0" smtClean="0"/>
              <a:t>PMV</a:t>
            </a:r>
            <a:r>
              <a:rPr lang="el-GR" sz="2200" b="1" dirty="0" smtClean="0"/>
              <a:t> </a:t>
            </a:r>
            <a:r>
              <a:rPr lang="el-GR" sz="2200" dirty="0" smtClean="0"/>
              <a:t>(σύνθετη συνάρτηση) που εξαρτάται από τις συνθήκες σχεδιασμού για θερμοκρασία, υγρασία (πχ </a:t>
            </a:r>
            <a:r>
              <a:rPr lang="en-US" sz="2200" dirty="0" smtClean="0"/>
              <a:t> </a:t>
            </a:r>
            <a:r>
              <a:rPr lang="el-GR" sz="2200" dirty="0" smtClean="0"/>
              <a:t>για γραφεία </a:t>
            </a:r>
            <a:r>
              <a:rPr lang="en-US" sz="2200" dirty="0" smtClean="0"/>
              <a:t>26(20)</a:t>
            </a:r>
            <a:r>
              <a:rPr lang="en-US" sz="2200" baseline="30000" dirty="0" err="1" smtClean="0"/>
              <a:t>o</a:t>
            </a:r>
            <a:r>
              <a:rPr lang="en-US" sz="2200" dirty="0" err="1" smtClean="0"/>
              <a:t>C</a:t>
            </a:r>
            <a:r>
              <a:rPr lang="en-US" sz="2200" dirty="0" smtClean="0"/>
              <a:t> and 45(35)% </a:t>
            </a:r>
            <a:r>
              <a:rPr lang="el-GR" sz="2200" dirty="0" smtClean="0"/>
              <a:t>για θερινή (χειμερινή) περίοδο), ταχύτητα αέρα (πχ </a:t>
            </a:r>
            <a:r>
              <a:rPr lang="en-US" sz="2200" dirty="0" smtClean="0"/>
              <a:t>0.15 m/s</a:t>
            </a:r>
            <a:r>
              <a:rPr lang="el-GR" sz="2200" dirty="0" smtClean="0"/>
              <a:t>), μέση θερμοκρασία ακτινοβολίας επιφανειών, δραστηριότητα χρηστών (πχ εργασία γραφείου </a:t>
            </a:r>
            <a:r>
              <a:rPr lang="en-US" sz="2200" dirty="0" smtClean="0"/>
              <a:t>1 met)</a:t>
            </a:r>
            <a:r>
              <a:rPr lang="el-GR" sz="2200" dirty="0" smtClean="0"/>
              <a:t>, ρουχισμό (πχ ελαφρύς θερινός ρουχισμός </a:t>
            </a:r>
            <a:r>
              <a:rPr lang="en-US" sz="2200" dirty="0" smtClean="0"/>
              <a:t>0.5 </a:t>
            </a:r>
            <a:r>
              <a:rPr lang="en-US" sz="2200" dirty="0" err="1" smtClean="0"/>
              <a:t>clo</a:t>
            </a:r>
            <a:r>
              <a:rPr lang="en-US" sz="2200" dirty="0" smtClean="0"/>
              <a:t>)</a:t>
            </a:r>
          </a:p>
          <a:p>
            <a:pPr marL="800100" lvl="0">
              <a:spcBef>
                <a:spcPts val="0"/>
              </a:spcBef>
              <a:buFont typeface="Courier New" panose="02070309020205020404" pitchFamily="49" charset="0"/>
              <a:buChar char="o"/>
            </a:pPr>
            <a:endParaRPr lang="en-US" sz="2200" i="1" dirty="0"/>
          </a:p>
          <a:p>
            <a:pPr marL="0" lvl="0" indent="0">
              <a:spcBef>
                <a:spcPts val="0"/>
              </a:spcBef>
              <a:buNone/>
            </a:pPr>
            <a:endParaRPr lang="en-US" sz="2200" dirty="0"/>
          </a:p>
        </p:txBody>
      </p:sp>
      <p:sp>
        <p:nvSpPr>
          <p:cNvPr id="12" name="Rectangle 11"/>
          <p:cNvSpPr/>
          <p:nvPr/>
        </p:nvSpPr>
        <p:spPr>
          <a:xfrm>
            <a:off x="1397677" y="3717745"/>
            <a:ext cx="7630422" cy="769441"/>
          </a:xfrm>
          <a:prstGeom prst="rect">
            <a:avLst/>
          </a:prstGeom>
        </p:spPr>
        <p:txBody>
          <a:bodyPr wrap="square">
            <a:spAutoFit/>
          </a:bodyPr>
          <a:lstStyle/>
          <a:p>
            <a:pPr marL="285750" indent="-285750">
              <a:buFont typeface="Wingdings" panose="05000000000000000000" pitchFamily="2" charset="2"/>
              <a:buChar char="Ø"/>
            </a:pPr>
            <a:r>
              <a:rPr lang="el-GR" sz="2200" b="1" dirty="0" smtClean="0"/>
              <a:t>Υπάρχουν διάφορα εργαλεία υπολογισμού των δεικτών </a:t>
            </a:r>
            <a:r>
              <a:rPr lang="en-US" sz="2200" b="1" dirty="0" smtClean="0"/>
              <a:t>PMV &amp; PPD</a:t>
            </a:r>
            <a:r>
              <a:rPr lang="el-GR" sz="2200" b="1" dirty="0" smtClean="0"/>
              <a:t>  </a:t>
            </a:r>
            <a:r>
              <a:rPr lang="el-GR" sz="2200" dirty="0" smtClean="0"/>
              <a:t>(</a:t>
            </a:r>
            <a:r>
              <a:rPr lang="el-GR" sz="2200" i="1" dirty="0" smtClean="0"/>
              <a:t>π.χ. </a:t>
            </a:r>
            <a:r>
              <a:rPr lang="en-US" sz="2200" i="1" dirty="0" smtClean="0"/>
              <a:t>ASHRAE </a:t>
            </a:r>
            <a:r>
              <a:rPr lang="en-US" sz="2200" i="1" dirty="0"/>
              <a:t>Thermal Comfort </a:t>
            </a:r>
            <a:r>
              <a:rPr lang="en-US" sz="2200" i="1" dirty="0" smtClean="0"/>
              <a:t>Tool</a:t>
            </a:r>
            <a:r>
              <a:rPr lang="el-GR" sz="2200" i="1" dirty="0" smtClean="0"/>
              <a:t>)</a:t>
            </a:r>
            <a:endParaRPr lang="en-US" sz="2200" i="1" dirty="0"/>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425" y="3745561"/>
            <a:ext cx="842727" cy="81165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1727814" y="4474242"/>
            <a:ext cx="3311611" cy="369332"/>
          </a:xfrm>
          <a:prstGeom prst="rect">
            <a:avLst/>
          </a:prstGeom>
        </p:spPr>
        <p:txBody>
          <a:bodyPr wrap="square">
            <a:spAutoFit/>
          </a:bodyPr>
          <a:lstStyle/>
          <a:p>
            <a:r>
              <a:rPr lang="en-US" dirty="0" smtClean="0">
                <a:hlinkClick r:id="rId4"/>
              </a:rPr>
              <a:t>http</a:t>
            </a:r>
            <a:r>
              <a:rPr lang="en-US" dirty="0">
                <a:hlinkClick r:id="rId4"/>
              </a:rPr>
              <a:t>://</a:t>
            </a:r>
            <a:r>
              <a:rPr lang="en-US" dirty="0" smtClean="0">
                <a:hlinkClick r:id="rId4"/>
              </a:rPr>
              <a:t>comfort.cbe.berkeley.edu</a:t>
            </a:r>
            <a:r>
              <a:rPr lang="en-US" dirty="0"/>
              <a:t> </a:t>
            </a:r>
            <a:r>
              <a:rPr lang="en-US" dirty="0" smtClean="0"/>
              <a:t> </a:t>
            </a:r>
            <a:endParaRPr lang="en-US" dirty="0"/>
          </a:p>
        </p:txBody>
      </p:sp>
      <p:sp>
        <p:nvSpPr>
          <p:cNvPr id="15" name="Titolo 1">
            <a:extLst>
              <a:ext uri="{FF2B5EF4-FFF2-40B4-BE49-F238E27FC236}">
                <a16:creationId xmlns="" xmlns:a16="http://schemas.microsoft.com/office/drawing/2014/main" id="{16A089E5-01BB-4338-9765-31AF63FC0C37}"/>
              </a:ext>
            </a:extLst>
          </p:cNvPr>
          <p:cNvSpPr>
            <a:spLocks noGrp="1"/>
          </p:cNvSpPr>
          <p:nvPr>
            <p:ph type="title"/>
          </p:nvPr>
        </p:nvSpPr>
        <p:spPr>
          <a:xfrm>
            <a:off x="0" y="14514"/>
            <a:ext cx="9144000" cy="709613"/>
          </a:xfrm>
        </p:spPr>
        <p:txBody>
          <a:bodyPr>
            <a:normAutofit/>
          </a:bodyPr>
          <a:lstStyle/>
          <a:p>
            <a:r>
              <a:rPr lang="el-GR" dirty="0"/>
              <a:t>Δ.2.2  - ΘΕΡΜΙΚΗ ΑΝΕΣΗ</a:t>
            </a:r>
            <a:endParaRPr lang="it-IT" dirty="0">
              <a:solidFill>
                <a:srgbClr val="FF0000"/>
              </a:solidFill>
            </a:endParaRPr>
          </a:p>
        </p:txBody>
      </p:sp>
      <p:sp>
        <p:nvSpPr>
          <p:cNvPr id="16" name="Segnaposto contenuto 2">
            <a:extLst>
              <a:ext uri="{FF2B5EF4-FFF2-40B4-BE49-F238E27FC236}">
                <a16:creationId xmlns:a16="http://schemas.microsoft.com/office/drawing/2014/main" xmlns="" id="{86F2EB93-A63A-4210-B86A-E5FCAD7D8D7F}"/>
              </a:ext>
            </a:extLst>
          </p:cNvPr>
          <p:cNvSpPr txBox="1">
            <a:spLocks/>
          </p:cNvSpPr>
          <p:nvPr/>
        </p:nvSpPr>
        <p:spPr>
          <a:xfrm>
            <a:off x="268223" y="902208"/>
            <a:ext cx="8830751" cy="52977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sz="2000" b="1" dirty="0">
                <a:latin typeface="Calibri" panose="020F0502020204030204" pitchFamily="34" charset="0"/>
                <a:cs typeface="Calibri" panose="020F0502020204030204" pitchFamily="34" charset="0"/>
              </a:rPr>
              <a:t>ΜΕΘΟΔΟΣ ΥΠΟΛΟΓΙΣΜΟΥ – </a:t>
            </a:r>
            <a:r>
              <a:rPr lang="el-GR" sz="2000" b="1" u="sng" dirty="0">
                <a:latin typeface="Calibri" panose="020F0502020204030204" pitchFamily="34" charset="0"/>
                <a:cs typeface="Calibri" panose="020F0502020204030204" pitchFamily="34" charset="0"/>
              </a:rPr>
              <a:t>ΦΑΣΗ ΜΕΛΕΤΗΣ/ΣΧΕΔΙΑΣΜΟΥ</a:t>
            </a:r>
            <a:r>
              <a:rPr lang="el-GR" sz="2000" b="1" dirty="0">
                <a:latin typeface="Calibri" panose="020F0502020204030204" pitchFamily="34" charset="0"/>
                <a:cs typeface="Calibri" panose="020F0502020204030204" pitchFamily="34" charset="0"/>
              </a:rPr>
              <a:t> </a:t>
            </a:r>
            <a:r>
              <a:rPr lang="el-GR" sz="2000" b="1" i="1" dirty="0" smtClean="0">
                <a:latin typeface="Calibri" panose="020F0502020204030204" pitchFamily="34" charset="0"/>
                <a:cs typeface="Calibri" panose="020F0502020204030204" pitchFamily="34" charset="0"/>
              </a:rPr>
              <a:t>(χώροι με Μηχανικό Αερισμό)</a:t>
            </a:r>
            <a:endParaRPr lang="el-GR" sz="2000" b="1"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344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 xmlns:a16="http://schemas.microsoft.com/office/drawing/2014/main"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11</a:t>
            </a:fld>
            <a:endParaRPr lang="en-US"/>
          </a:p>
        </p:txBody>
      </p:sp>
      <p:sp>
        <p:nvSpPr>
          <p:cNvPr id="2" name="Rectangle 1"/>
          <p:cNvSpPr/>
          <p:nvPr/>
        </p:nvSpPr>
        <p:spPr>
          <a:xfrm>
            <a:off x="244532" y="1511544"/>
            <a:ext cx="4193392" cy="307777"/>
          </a:xfrm>
          <a:prstGeom prst="rect">
            <a:avLst/>
          </a:prstGeom>
        </p:spPr>
        <p:txBody>
          <a:bodyPr wrap="none">
            <a:spAutoFit/>
          </a:bodyPr>
          <a:lstStyle/>
          <a:p>
            <a:r>
              <a:rPr lang="el-GR" sz="1400" dirty="0"/>
              <a:t> </a:t>
            </a:r>
            <a:r>
              <a:rPr lang="el-GR" sz="1400" dirty="0" smtClean="0"/>
              <a:t>Ρυθμός μεταβολισμού για τυπικές </a:t>
            </a:r>
            <a:r>
              <a:rPr lang="el-GR" sz="1400" b="1" dirty="0" smtClean="0"/>
              <a:t>δραστηριότητες</a:t>
            </a:r>
            <a:r>
              <a:rPr lang="el-GR" sz="1400" dirty="0" smtClean="0"/>
              <a:t> </a:t>
            </a:r>
            <a:r>
              <a:rPr lang="en-US" sz="1400" dirty="0" smtClean="0"/>
              <a:t>[2]</a:t>
            </a:r>
            <a:endParaRPr lang="en-US" sz="1400" dirty="0"/>
          </a:p>
        </p:txBody>
      </p:sp>
      <p:sp>
        <p:nvSpPr>
          <p:cNvPr id="13" name="Rectangle 12"/>
          <p:cNvSpPr/>
          <p:nvPr/>
        </p:nvSpPr>
        <p:spPr>
          <a:xfrm>
            <a:off x="4843426" y="1511544"/>
            <a:ext cx="3994683" cy="307777"/>
          </a:xfrm>
          <a:prstGeom prst="rect">
            <a:avLst/>
          </a:prstGeom>
        </p:spPr>
        <p:txBody>
          <a:bodyPr wrap="none">
            <a:spAutoFit/>
          </a:bodyPr>
          <a:lstStyle/>
          <a:p>
            <a:r>
              <a:rPr lang="el-GR" sz="1400" dirty="0" smtClean="0"/>
              <a:t>Τυπικός </a:t>
            </a:r>
            <a:r>
              <a:rPr lang="el-GR" sz="1400" b="1" dirty="0" smtClean="0"/>
              <a:t>ρουχισμός</a:t>
            </a:r>
            <a:r>
              <a:rPr lang="el-GR" sz="1400" dirty="0" smtClean="0"/>
              <a:t>  &amp; θερμική αντίσταση</a:t>
            </a:r>
            <a:r>
              <a:rPr lang="en-US" sz="1400" dirty="0" smtClean="0"/>
              <a:t> (ASHRAE )</a:t>
            </a:r>
            <a:endParaRPr lang="en-US" sz="1400" dirty="0"/>
          </a:p>
        </p:txBody>
      </p:sp>
      <p:sp>
        <p:nvSpPr>
          <p:cNvPr id="18" name="TextBox 17"/>
          <p:cNvSpPr txBox="1"/>
          <p:nvPr/>
        </p:nvSpPr>
        <p:spPr>
          <a:xfrm>
            <a:off x="854083" y="5378670"/>
            <a:ext cx="7704271" cy="584775"/>
          </a:xfrm>
          <a:prstGeom prst="rect">
            <a:avLst/>
          </a:prstGeom>
          <a:noFill/>
        </p:spPr>
        <p:txBody>
          <a:bodyPr wrap="square" rtlCol="0">
            <a:spAutoFit/>
          </a:bodyPr>
          <a:lstStyle/>
          <a:p>
            <a:r>
              <a:rPr lang="el-GR" sz="1600" i="1" dirty="0" smtClean="0"/>
              <a:t>Περισσότερες πληροφορίες και </a:t>
            </a:r>
            <a:r>
              <a:rPr lang="el-GR" sz="1600" i="1" dirty="0"/>
              <a:t>διαδικασίες υπολογισμού για όλες τις </a:t>
            </a:r>
            <a:r>
              <a:rPr lang="el-GR" sz="1600" i="1" dirty="0" smtClean="0"/>
              <a:t>παραμέτρους είναι </a:t>
            </a:r>
            <a:r>
              <a:rPr lang="el-GR" sz="1600" i="1" dirty="0"/>
              <a:t>διαθέσιμες </a:t>
            </a:r>
            <a:r>
              <a:rPr lang="el-GR" sz="1600" i="1" dirty="0" smtClean="0"/>
              <a:t>στο </a:t>
            </a:r>
            <a:r>
              <a:rPr lang="el-GR" sz="1600" i="1" dirty="0"/>
              <a:t>[1] και [2</a:t>
            </a:r>
            <a:r>
              <a:rPr lang="el-GR" sz="1600" i="1" dirty="0" smtClean="0"/>
              <a:t>]</a:t>
            </a:r>
          </a:p>
        </p:txBody>
      </p:sp>
      <p:sp>
        <p:nvSpPr>
          <p:cNvPr id="4" name="Rectangle 3"/>
          <p:cNvSpPr/>
          <p:nvPr/>
        </p:nvSpPr>
        <p:spPr>
          <a:xfrm>
            <a:off x="270723" y="4036110"/>
            <a:ext cx="8873277" cy="1323439"/>
          </a:xfrm>
          <a:prstGeom prst="rect">
            <a:avLst/>
          </a:prstGeom>
          <a:noFill/>
        </p:spPr>
        <p:txBody>
          <a:bodyPr wrap="square">
            <a:spAutoFit/>
          </a:bodyPr>
          <a:lstStyle/>
          <a:p>
            <a:r>
              <a:rPr lang="el-GR" sz="1600" b="1" dirty="0"/>
              <a:t>Μέση θερμοκρασία ακτινοβολίας </a:t>
            </a:r>
            <a:r>
              <a:rPr lang="en-US" sz="1600" dirty="0" smtClean="0"/>
              <a:t>(</a:t>
            </a:r>
            <a:r>
              <a:rPr lang="en-US" sz="1600" dirty="0" err="1" smtClean="0"/>
              <a:t>mrt</a:t>
            </a:r>
            <a:r>
              <a:rPr lang="en-US" sz="1600" dirty="0" smtClean="0"/>
              <a:t>) </a:t>
            </a:r>
            <a:r>
              <a:rPr lang="el-GR" sz="1600" dirty="0"/>
              <a:t>είναι </a:t>
            </a:r>
            <a:r>
              <a:rPr lang="el-GR" sz="1600" dirty="0" err="1"/>
              <a:t>είναι</a:t>
            </a:r>
            <a:r>
              <a:rPr lang="el-GR" sz="1600" dirty="0"/>
              <a:t> η ομοιόμορφη θερμοκρασία ενός φανταστικού μαύρου θαλάμου, και του αέρα μέσα σε αυτόν, στην οποία ένα άτομο θα ανταλλάσσει την ίδια ποσότητα θερμότητας με ακτινοβολία </a:t>
            </a:r>
            <a:r>
              <a:rPr lang="el-GR" sz="1600" dirty="0" smtClean="0"/>
              <a:t>όπως </a:t>
            </a:r>
            <a:r>
              <a:rPr lang="el-GR" sz="1600" dirty="0"/>
              <a:t>στο πραγματικό ανομοιόμορφο </a:t>
            </a:r>
            <a:r>
              <a:rPr lang="el-GR" sz="1600" dirty="0" smtClean="0"/>
              <a:t>περιβάλλον. Υπολογίζεται ως άθροισμα για κάθε </a:t>
            </a:r>
            <a:r>
              <a:rPr lang="el-GR" sz="1600" dirty="0"/>
              <a:t>επιφάνεια </a:t>
            </a:r>
            <a:r>
              <a:rPr lang="el-GR" sz="1600" dirty="0" smtClean="0"/>
              <a:t>σε ένα χώρο </a:t>
            </a:r>
            <a:r>
              <a:rPr lang="el-GR" sz="1600" dirty="0"/>
              <a:t>του γινομένου </a:t>
            </a:r>
            <a:r>
              <a:rPr lang="el-GR" sz="1600" dirty="0" smtClean="0"/>
              <a:t>της </a:t>
            </a:r>
            <a:r>
              <a:rPr lang="el-GR" sz="1600" dirty="0"/>
              <a:t>θερμοκρασίας </a:t>
            </a:r>
            <a:r>
              <a:rPr lang="el-GR" sz="1600" dirty="0" smtClean="0"/>
              <a:t>της επιφάνειας και του παράγοντα μορφής μεταξύ του ανθρώπινου σώματος και της επιφάνειας.</a:t>
            </a:r>
            <a:endParaRPr lang="en-US" sz="1600" dirty="0"/>
          </a:p>
        </p:txBody>
      </p:sp>
      <p:sp>
        <p:nvSpPr>
          <p:cNvPr id="14" name="Titolo 1">
            <a:extLst>
              <a:ext uri="{FF2B5EF4-FFF2-40B4-BE49-F238E27FC236}">
                <a16:creationId xmlns="" xmlns:a16="http://schemas.microsoft.com/office/drawing/2014/main" id="{16A089E5-01BB-4338-9765-31AF63FC0C37}"/>
              </a:ext>
            </a:extLst>
          </p:cNvPr>
          <p:cNvSpPr>
            <a:spLocks noGrp="1"/>
          </p:cNvSpPr>
          <p:nvPr>
            <p:ph type="title"/>
          </p:nvPr>
        </p:nvSpPr>
        <p:spPr>
          <a:xfrm>
            <a:off x="0" y="14514"/>
            <a:ext cx="9144000" cy="709613"/>
          </a:xfrm>
        </p:spPr>
        <p:txBody>
          <a:bodyPr>
            <a:normAutofit/>
          </a:bodyPr>
          <a:lstStyle/>
          <a:p>
            <a:r>
              <a:rPr lang="el-GR" dirty="0"/>
              <a:t>Δ.2.2  - ΘΕΡΜΙΚΗ ΑΝΕΣΗ</a:t>
            </a:r>
            <a:endParaRPr lang="it-IT" dirty="0">
              <a:solidFill>
                <a:srgbClr val="FF0000"/>
              </a:solidFill>
            </a:endParaRPr>
          </a:p>
        </p:txBody>
      </p:sp>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925" y="5393203"/>
            <a:ext cx="575931" cy="582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Segnaposto contenuto 2">
            <a:extLst>
              <a:ext uri="{FF2B5EF4-FFF2-40B4-BE49-F238E27FC236}">
                <a16:creationId xmlns:a16="http://schemas.microsoft.com/office/drawing/2014/main" xmlns="" id="{86F2EB93-A63A-4210-B86A-E5FCAD7D8D7F}"/>
              </a:ext>
            </a:extLst>
          </p:cNvPr>
          <p:cNvSpPr txBox="1">
            <a:spLocks/>
          </p:cNvSpPr>
          <p:nvPr/>
        </p:nvSpPr>
        <p:spPr>
          <a:xfrm>
            <a:off x="268223" y="902208"/>
            <a:ext cx="8830751" cy="52977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sz="2000" b="1" dirty="0">
                <a:latin typeface="Calibri" panose="020F0502020204030204" pitchFamily="34" charset="0"/>
                <a:cs typeface="Calibri" panose="020F0502020204030204" pitchFamily="34" charset="0"/>
              </a:rPr>
              <a:t>ΜΕΘΟΔΟΣ ΥΠΟΛΟΓΙΣΜΟΥ – </a:t>
            </a:r>
            <a:r>
              <a:rPr lang="el-GR" sz="2000" b="1" u="sng" dirty="0">
                <a:latin typeface="Calibri" panose="020F0502020204030204" pitchFamily="34" charset="0"/>
                <a:cs typeface="Calibri" panose="020F0502020204030204" pitchFamily="34" charset="0"/>
              </a:rPr>
              <a:t>ΦΑΣΗ ΜΕΛΕΤΗΣ/ΣΧΕΔΙΑΣΜΟΥ</a:t>
            </a:r>
            <a:r>
              <a:rPr lang="el-GR" sz="2000" b="1" dirty="0">
                <a:latin typeface="Calibri" panose="020F0502020204030204" pitchFamily="34" charset="0"/>
                <a:cs typeface="Calibri" panose="020F0502020204030204" pitchFamily="34" charset="0"/>
              </a:rPr>
              <a:t> </a:t>
            </a:r>
            <a:r>
              <a:rPr lang="el-GR" sz="2000" b="1" i="1" dirty="0" smtClean="0">
                <a:latin typeface="Calibri" panose="020F0502020204030204" pitchFamily="34" charset="0"/>
                <a:cs typeface="Calibri" panose="020F0502020204030204" pitchFamily="34" charset="0"/>
              </a:rPr>
              <a:t>(χώροι με Μηχανικό Αερισμό)</a:t>
            </a:r>
            <a:endParaRPr lang="el-GR" sz="2000" b="1" i="1" dirty="0">
              <a:latin typeface="Calibri" panose="020F0502020204030204" pitchFamily="34" charset="0"/>
              <a:cs typeface="Calibri" panose="020F0502020204030204" pitchFamily="34" charset="0"/>
            </a:endParaRPr>
          </a:p>
        </p:txBody>
      </p:sp>
      <p:grpSp>
        <p:nvGrpSpPr>
          <p:cNvPr id="7" name="Group 6"/>
          <p:cNvGrpSpPr/>
          <p:nvPr/>
        </p:nvGrpSpPr>
        <p:grpSpPr>
          <a:xfrm>
            <a:off x="4948720" y="1817817"/>
            <a:ext cx="3690579" cy="2063705"/>
            <a:chOff x="4948720" y="1893123"/>
            <a:chExt cx="3690579" cy="2063705"/>
          </a:xfrm>
        </p:grpSpPr>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2472" y="1893123"/>
              <a:ext cx="3585882" cy="1822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948720" y="3649051"/>
              <a:ext cx="3690579" cy="307777"/>
            </a:xfrm>
            <a:prstGeom prst="rect">
              <a:avLst/>
            </a:prstGeom>
            <a:noFill/>
          </p:spPr>
          <p:txBody>
            <a:bodyPr wrap="square" rtlCol="0">
              <a:spAutoFit/>
            </a:bodyPr>
            <a:lstStyle/>
            <a:p>
              <a:pPr marL="58738" indent="-58738"/>
              <a:r>
                <a:rPr lang="en-US" sz="700" i="1" dirty="0" smtClean="0"/>
                <a:t>* </a:t>
              </a:r>
              <a:r>
                <a:rPr lang="el-GR" sz="700" i="1" dirty="0" smtClean="0"/>
                <a:t>Η επίδραση του ρουχισμού εκφράζεται με την έννοια της θερμικής αντίστασης σε μονάδες [</a:t>
              </a:r>
              <a:r>
                <a:rPr lang="en-US" sz="700" i="1" dirty="0" err="1" smtClean="0"/>
                <a:t>clo</a:t>
              </a:r>
              <a:r>
                <a:rPr lang="el-GR" sz="700" i="1" dirty="0" smtClean="0"/>
                <a:t>] (1</a:t>
              </a:r>
              <a:r>
                <a:rPr lang="en-US" sz="700" i="1" dirty="0" err="1" smtClean="0"/>
                <a:t>clo</a:t>
              </a:r>
              <a:r>
                <a:rPr lang="el-GR" sz="700" i="1" dirty="0" smtClean="0"/>
                <a:t>=0,155 </a:t>
              </a:r>
              <a:r>
                <a:rPr lang="en-US" sz="700" i="1" dirty="0" smtClean="0"/>
                <a:t>m</a:t>
              </a:r>
              <a:r>
                <a:rPr lang="en-US" sz="700" i="1" baseline="30000" dirty="0" smtClean="0"/>
                <a:t>2</a:t>
              </a:r>
              <a:r>
                <a:rPr lang="en-US" sz="700" i="1" dirty="0" smtClean="0"/>
                <a:t>.K/W)</a:t>
              </a:r>
              <a:endParaRPr lang="en-US" sz="700" i="1" dirty="0"/>
            </a:p>
          </p:txBody>
        </p:sp>
      </p:grpSp>
      <p:grpSp>
        <p:nvGrpSpPr>
          <p:cNvPr id="8" name="Group 7"/>
          <p:cNvGrpSpPr/>
          <p:nvPr/>
        </p:nvGrpSpPr>
        <p:grpSpPr>
          <a:xfrm>
            <a:off x="313925" y="1817817"/>
            <a:ext cx="3773981" cy="2216103"/>
            <a:chOff x="313925" y="1893123"/>
            <a:chExt cx="3773981" cy="2216103"/>
          </a:xfrm>
        </p:grpSpPr>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925" y="1893123"/>
              <a:ext cx="3773981" cy="1939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355625" y="3801449"/>
              <a:ext cx="3732281" cy="307777"/>
            </a:xfrm>
            <a:prstGeom prst="rect">
              <a:avLst/>
            </a:prstGeom>
            <a:noFill/>
          </p:spPr>
          <p:txBody>
            <a:bodyPr wrap="square" rtlCol="0">
              <a:spAutoFit/>
            </a:bodyPr>
            <a:lstStyle/>
            <a:p>
              <a:r>
                <a:rPr lang="el-GR" sz="700" i="1" dirty="0" smtClean="0"/>
                <a:t>Η επίδραση των επιπέδων δραστηριότητας </a:t>
              </a:r>
              <a:r>
                <a:rPr lang="el-GR" sz="700" i="1" dirty="0"/>
                <a:t>καθορίζουν </a:t>
              </a:r>
              <a:r>
                <a:rPr lang="el-GR" sz="700" i="1" dirty="0" smtClean="0"/>
                <a:t>την παραγόμενη </a:t>
              </a:r>
              <a:r>
                <a:rPr lang="el-GR" sz="700" i="1" dirty="0"/>
                <a:t>θερμότητα </a:t>
              </a:r>
              <a:r>
                <a:rPr lang="el-GR" sz="700" i="1" dirty="0" smtClean="0"/>
                <a:t>του σώματος και εκφράζεται με τον ρυθμό μεταβολισμού σε μονάδες [</a:t>
              </a:r>
              <a:r>
                <a:rPr lang="en-US" sz="700" i="1" dirty="0" smtClean="0"/>
                <a:t>met]</a:t>
              </a:r>
              <a:endParaRPr lang="en-US" sz="700" i="1" dirty="0"/>
            </a:p>
          </p:txBody>
        </p:sp>
      </p:grpSp>
    </p:spTree>
    <p:extLst>
      <p:ext uri="{BB962C8B-B14F-4D97-AF65-F5344CB8AC3E}">
        <p14:creationId xmlns:p14="http://schemas.microsoft.com/office/powerpoint/2010/main" val="34810154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contenuto 2">
            <a:extLst>
              <a:ext uri="{FF2B5EF4-FFF2-40B4-BE49-F238E27FC236}">
                <a16:creationId xmlns="" xmlns:a16="http://schemas.microsoft.com/office/drawing/2014/main" id="{86F2EB93-A63A-4210-B86A-E5FCAD7D8D7F}"/>
              </a:ext>
            </a:extLst>
          </p:cNvPr>
          <p:cNvSpPr txBox="1">
            <a:spLocks/>
          </p:cNvSpPr>
          <p:nvPr/>
        </p:nvSpPr>
        <p:spPr>
          <a:xfrm>
            <a:off x="243150" y="1777156"/>
            <a:ext cx="8900850" cy="1317944"/>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38125" indent="-238125">
              <a:spcBef>
                <a:spcPts val="0"/>
              </a:spcBef>
              <a:buNone/>
            </a:pPr>
            <a:r>
              <a:rPr lang="el-GR" sz="2200" b="1" dirty="0"/>
              <a:t>β) Υπολογίστε το </a:t>
            </a:r>
            <a:r>
              <a:rPr lang="en-US" sz="2200" b="1" dirty="0"/>
              <a:t>PPD </a:t>
            </a:r>
            <a:endParaRPr lang="el-GR" sz="2200" b="1" dirty="0" smtClean="0"/>
          </a:p>
          <a:p>
            <a:pPr marL="238125" indent="107950">
              <a:spcBef>
                <a:spcPts val="0"/>
              </a:spcBef>
              <a:buNone/>
            </a:pPr>
            <a:r>
              <a:rPr lang="el-GR" sz="2200" dirty="0" smtClean="0"/>
              <a:t>Αποδεκτές </a:t>
            </a:r>
            <a:r>
              <a:rPr lang="el-GR" sz="2200" dirty="0"/>
              <a:t>συνθήκες άνεσης</a:t>
            </a:r>
            <a:r>
              <a:rPr lang="en-US" sz="2200" dirty="0"/>
              <a:t>: </a:t>
            </a:r>
            <a:r>
              <a:rPr lang="en-US" sz="2200" dirty="0">
                <a:solidFill>
                  <a:prstClr val="black"/>
                </a:solidFill>
              </a:rPr>
              <a:t>0.5 </a:t>
            </a:r>
            <a:r>
              <a:rPr lang="en-US" sz="2200" dirty="0">
                <a:solidFill>
                  <a:prstClr val="black"/>
                </a:solidFill>
                <a:sym typeface="Symbol"/>
              </a:rPr>
              <a:t>  </a:t>
            </a:r>
            <a:r>
              <a:rPr lang="en-US" sz="2200" dirty="0">
                <a:solidFill>
                  <a:prstClr val="black"/>
                </a:solidFill>
              </a:rPr>
              <a:t>PMV </a:t>
            </a:r>
            <a:r>
              <a:rPr lang="en-US" sz="2200" dirty="0">
                <a:solidFill>
                  <a:prstClr val="black"/>
                </a:solidFill>
                <a:sym typeface="Symbol"/>
              </a:rPr>
              <a:t>  </a:t>
            </a:r>
            <a:r>
              <a:rPr lang="en-US" sz="2200" dirty="0">
                <a:solidFill>
                  <a:prstClr val="black"/>
                </a:solidFill>
              </a:rPr>
              <a:t>0.5 </a:t>
            </a:r>
            <a:r>
              <a:rPr lang="el-GR" sz="2200" dirty="0">
                <a:solidFill>
                  <a:prstClr val="black"/>
                </a:solidFill>
              </a:rPr>
              <a:t>και </a:t>
            </a:r>
            <a:r>
              <a:rPr lang="en-US" sz="2200" dirty="0">
                <a:solidFill>
                  <a:prstClr val="black"/>
                </a:solidFill>
              </a:rPr>
              <a:t>PPD </a:t>
            </a:r>
            <a:r>
              <a:rPr lang="en-US" sz="2200" dirty="0">
                <a:solidFill>
                  <a:prstClr val="black"/>
                </a:solidFill>
                <a:sym typeface="Symbol"/>
              </a:rPr>
              <a:t>  </a:t>
            </a:r>
            <a:r>
              <a:rPr lang="en-US" sz="2200" dirty="0">
                <a:solidFill>
                  <a:prstClr val="black"/>
                </a:solidFill>
              </a:rPr>
              <a:t>10%</a:t>
            </a:r>
            <a:endParaRPr lang="en-US" sz="2200" dirty="0"/>
          </a:p>
          <a:p>
            <a:pPr marL="0" lvl="0" indent="0" algn="ctr">
              <a:spcBef>
                <a:spcPts val="1200"/>
              </a:spcBef>
              <a:buNone/>
            </a:pPr>
            <a:r>
              <a:rPr lang="en-US" sz="2200" dirty="0"/>
              <a:t>PPD = 100 – 95 </a:t>
            </a:r>
            <a:r>
              <a:rPr lang="en-US" sz="2200" dirty="0">
                <a:sym typeface="Wingdings"/>
              </a:rPr>
              <a:t></a:t>
            </a:r>
            <a:r>
              <a:rPr lang="en-US" sz="2200" dirty="0"/>
              <a:t> </a:t>
            </a:r>
            <a:r>
              <a:rPr lang="en-US" sz="2200" dirty="0" err="1"/>
              <a:t>exp</a:t>
            </a:r>
            <a:r>
              <a:rPr lang="en-US" sz="2200" dirty="0"/>
              <a:t>[-(0.03353 </a:t>
            </a:r>
            <a:r>
              <a:rPr lang="en-US" sz="2200" dirty="0">
                <a:sym typeface="Wingdings"/>
              </a:rPr>
              <a:t> </a:t>
            </a:r>
            <a:r>
              <a:rPr lang="en-US" sz="2200" dirty="0"/>
              <a:t>PMV</a:t>
            </a:r>
            <a:r>
              <a:rPr lang="en-US" sz="2200" baseline="30000" dirty="0"/>
              <a:t>4</a:t>
            </a:r>
            <a:r>
              <a:rPr lang="en-US" sz="2200" dirty="0"/>
              <a:t> + 0.2179</a:t>
            </a:r>
            <a:r>
              <a:rPr lang="en-US" sz="2200" dirty="0">
                <a:sym typeface="Wingdings"/>
              </a:rPr>
              <a:t>  </a:t>
            </a:r>
            <a:r>
              <a:rPr lang="en-US" sz="2200" dirty="0"/>
              <a:t>PMV</a:t>
            </a:r>
            <a:r>
              <a:rPr lang="en-US" sz="2200" baseline="30000" dirty="0"/>
              <a:t>2</a:t>
            </a:r>
            <a:r>
              <a:rPr lang="en-US" sz="2200" dirty="0"/>
              <a:t>)]</a:t>
            </a:r>
          </a:p>
          <a:p>
            <a:pPr marL="238125" indent="-238125">
              <a:spcBef>
                <a:spcPts val="0"/>
              </a:spcBef>
              <a:buNone/>
            </a:pPr>
            <a:endParaRPr lang="en-US" sz="2200" dirty="0"/>
          </a:p>
        </p:txBody>
      </p:sp>
      <p:sp>
        <p:nvSpPr>
          <p:cNvPr id="5" name="Segnaposto numero diapositiva 4">
            <a:extLst>
              <a:ext uri="{FF2B5EF4-FFF2-40B4-BE49-F238E27FC236}">
                <a16:creationId xmlns="" xmlns:a16="http://schemas.microsoft.com/office/drawing/2014/main"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12</a:t>
            </a:fld>
            <a:endParaRPr lang="en-US"/>
          </a:p>
        </p:txBody>
      </p:sp>
      <p:sp>
        <p:nvSpPr>
          <p:cNvPr id="12" name="Rectangle 11"/>
          <p:cNvSpPr/>
          <p:nvPr/>
        </p:nvSpPr>
        <p:spPr>
          <a:xfrm>
            <a:off x="1397677" y="3387923"/>
            <a:ext cx="7630422" cy="769441"/>
          </a:xfrm>
          <a:prstGeom prst="rect">
            <a:avLst/>
          </a:prstGeom>
        </p:spPr>
        <p:txBody>
          <a:bodyPr wrap="square">
            <a:spAutoFit/>
          </a:bodyPr>
          <a:lstStyle/>
          <a:p>
            <a:pPr marL="285750" indent="-285750">
              <a:buFont typeface="Wingdings" panose="05000000000000000000" pitchFamily="2" charset="2"/>
              <a:buChar char="Ø"/>
            </a:pPr>
            <a:r>
              <a:rPr lang="el-GR" sz="2200" b="1" dirty="0" smtClean="0"/>
              <a:t>Υπάρχουν διάφορα εργαλεία υπολογισμού των δεικτών </a:t>
            </a:r>
            <a:r>
              <a:rPr lang="en-US" sz="2200" b="1" dirty="0" smtClean="0"/>
              <a:t>PMV &amp; PPD</a:t>
            </a:r>
            <a:r>
              <a:rPr lang="el-GR" sz="2200" b="1" dirty="0" smtClean="0"/>
              <a:t>  </a:t>
            </a:r>
            <a:r>
              <a:rPr lang="el-GR" sz="2200" dirty="0" smtClean="0"/>
              <a:t>(</a:t>
            </a:r>
            <a:r>
              <a:rPr lang="el-GR" sz="2200" i="1" dirty="0" smtClean="0"/>
              <a:t>π.χ. </a:t>
            </a:r>
            <a:r>
              <a:rPr lang="en-US" sz="2200" i="1" dirty="0" smtClean="0"/>
              <a:t>ASHRAE </a:t>
            </a:r>
            <a:r>
              <a:rPr lang="en-US" sz="2200" i="1" dirty="0"/>
              <a:t>Thermal Comfort </a:t>
            </a:r>
            <a:r>
              <a:rPr lang="en-US" sz="2200" i="1" dirty="0" smtClean="0"/>
              <a:t>Tool</a:t>
            </a:r>
            <a:r>
              <a:rPr lang="el-GR" sz="2200" i="1" dirty="0" smtClean="0"/>
              <a:t>)</a:t>
            </a:r>
            <a:endParaRPr lang="en-US" sz="2200" i="1" dirty="0"/>
          </a:p>
        </p:txBody>
      </p:sp>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425" y="3415739"/>
            <a:ext cx="842727" cy="81165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1727814" y="4144420"/>
            <a:ext cx="3311611" cy="369332"/>
          </a:xfrm>
          <a:prstGeom prst="rect">
            <a:avLst/>
          </a:prstGeom>
        </p:spPr>
        <p:txBody>
          <a:bodyPr wrap="square">
            <a:spAutoFit/>
          </a:bodyPr>
          <a:lstStyle/>
          <a:p>
            <a:r>
              <a:rPr lang="en-US" dirty="0" smtClean="0">
                <a:hlinkClick r:id="rId3"/>
              </a:rPr>
              <a:t>http</a:t>
            </a:r>
            <a:r>
              <a:rPr lang="en-US" dirty="0">
                <a:hlinkClick r:id="rId3"/>
              </a:rPr>
              <a:t>://</a:t>
            </a:r>
            <a:r>
              <a:rPr lang="en-US" dirty="0" smtClean="0">
                <a:hlinkClick r:id="rId3"/>
              </a:rPr>
              <a:t>comfort.cbe.berkeley.edu</a:t>
            </a:r>
            <a:r>
              <a:rPr lang="en-US" dirty="0"/>
              <a:t> </a:t>
            </a:r>
            <a:r>
              <a:rPr lang="en-US" dirty="0" smtClean="0"/>
              <a:t> </a:t>
            </a:r>
            <a:endParaRPr lang="en-US" dirty="0"/>
          </a:p>
        </p:txBody>
      </p:sp>
      <p:sp>
        <p:nvSpPr>
          <p:cNvPr id="11" name="Titolo 1">
            <a:extLst>
              <a:ext uri="{FF2B5EF4-FFF2-40B4-BE49-F238E27FC236}">
                <a16:creationId xmlns="" xmlns:a16="http://schemas.microsoft.com/office/drawing/2014/main" id="{16A089E5-01BB-4338-9765-31AF63FC0C37}"/>
              </a:ext>
            </a:extLst>
          </p:cNvPr>
          <p:cNvSpPr>
            <a:spLocks noGrp="1"/>
          </p:cNvSpPr>
          <p:nvPr>
            <p:ph type="title"/>
          </p:nvPr>
        </p:nvSpPr>
        <p:spPr>
          <a:xfrm>
            <a:off x="0" y="14514"/>
            <a:ext cx="9144000" cy="709613"/>
          </a:xfrm>
        </p:spPr>
        <p:txBody>
          <a:bodyPr>
            <a:normAutofit/>
          </a:bodyPr>
          <a:lstStyle/>
          <a:p>
            <a:r>
              <a:rPr lang="el-GR" dirty="0"/>
              <a:t>Δ.2.2  - ΘΕΡΜΙΚΗ ΑΝΕΣΗ</a:t>
            </a:r>
            <a:endParaRPr lang="it-IT" dirty="0">
              <a:solidFill>
                <a:srgbClr val="FF0000"/>
              </a:solidFill>
            </a:endParaRPr>
          </a:p>
        </p:txBody>
      </p:sp>
      <p:sp>
        <p:nvSpPr>
          <p:cNvPr id="16" name="Segnaposto contenuto 2">
            <a:extLst>
              <a:ext uri="{FF2B5EF4-FFF2-40B4-BE49-F238E27FC236}">
                <a16:creationId xmlns:a16="http://schemas.microsoft.com/office/drawing/2014/main" xmlns="" id="{86F2EB93-A63A-4210-B86A-E5FCAD7D8D7F}"/>
              </a:ext>
            </a:extLst>
          </p:cNvPr>
          <p:cNvSpPr txBox="1">
            <a:spLocks/>
          </p:cNvSpPr>
          <p:nvPr/>
        </p:nvSpPr>
        <p:spPr>
          <a:xfrm>
            <a:off x="268223" y="902208"/>
            <a:ext cx="8830751" cy="52977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sz="2000" b="1" dirty="0">
                <a:latin typeface="Calibri" panose="020F0502020204030204" pitchFamily="34" charset="0"/>
                <a:cs typeface="Calibri" panose="020F0502020204030204" pitchFamily="34" charset="0"/>
              </a:rPr>
              <a:t>ΜΕΘΟΔΟΣ ΥΠΟΛΟΓΙΣΜΟΥ – </a:t>
            </a:r>
            <a:r>
              <a:rPr lang="el-GR" sz="2000" b="1" u="sng" dirty="0">
                <a:latin typeface="Calibri" panose="020F0502020204030204" pitchFamily="34" charset="0"/>
                <a:cs typeface="Calibri" panose="020F0502020204030204" pitchFamily="34" charset="0"/>
              </a:rPr>
              <a:t>ΦΑΣΗ ΜΕΛΕΤΗΣ/ΣΧΕΔΙΑΣΜΟΥ</a:t>
            </a:r>
            <a:r>
              <a:rPr lang="el-GR" sz="2000" b="1" dirty="0">
                <a:latin typeface="Calibri" panose="020F0502020204030204" pitchFamily="34" charset="0"/>
                <a:cs typeface="Calibri" panose="020F0502020204030204" pitchFamily="34" charset="0"/>
              </a:rPr>
              <a:t> </a:t>
            </a:r>
            <a:r>
              <a:rPr lang="el-GR" sz="2000" b="1" i="1" dirty="0" smtClean="0">
                <a:latin typeface="Calibri" panose="020F0502020204030204" pitchFamily="34" charset="0"/>
                <a:cs typeface="Calibri" panose="020F0502020204030204" pitchFamily="34" charset="0"/>
              </a:rPr>
              <a:t>(χώροι με Μηχανικό Αερισμό)</a:t>
            </a:r>
            <a:endParaRPr lang="el-GR" sz="2000" b="1"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24075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Segnaposto contenuto 2">
                <a:extLst>
                  <a:ext uri="{FF2B5EF4-FFF2-40B4-BE49-F238E27FC236}">
                    <a16:creationId xmlns="" xmlns:a16="http://schemas.microsoft.com/office/drawing/2014/main" id="{86F2EB93-A63A-4210-B86A-E5FCAD7D8D7F}"/>
                  </a:ext>
                </a:extLst>
              </p:cNvPr>
              <p:cNvSpPr txBox="1">
                <a:spLocks/>
              </p:cNvSpPr>
              <p:nvPr/>
            </p:nvSpPr>
            <p:spPr>
              <a:xfrm>
                <a:off x="243150" y="1556445"/>
                <a:ext cx="8900850" cy="1476716"/>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l-GR" sz="2200" dirty="0" smtClean="0"/>
                  <a:t>α</a:t>
                </a:r>
                <a:r>
                  <a:rPr lang="el-GR" sz="2200" dirty="0"/>
                  <a:t>) </a:t>
                </a:r>
                <a:r>
                  <a:rPr lang="el-GR" sz="2200" dirty="0" smtClean="0"/>
                  <a:t>Κινητός </a:t>
                </a:r>
                <a:r>
                  <a:rPr lang="el-GR" sz="2200" dirty="0"/>
                  <a:t>μέσος </a:t>
                </a:r>
                <a:r>
                  <a:rPr lang="el-GR" sz="2200" dirty="0" smtClean="0"/>
                  <a:t>όρος της εξωτερικής θερμοκρασίας </a:t>
                </a:r>
                <a:r>
                  <a:rPr lang="en-US" sz="2200" dirty="0" smtClean="0"/>
                  <a:t>(</a:t>
                </a:r>
                <a:r>
                  <a:rPr lang="en-US" sz="2200" dirty="0" err="1" smtClean="0"/>
                  <a:t>T</a:t>
                </a:r>
                <a:r>
                  <a:rPr lang="en-US" sz="2200" baseline="-25000" dirty="0" err="1" smtClean="0"/>
                  <a:t>rm</a:t>
                </a:r>
                <a:r>
                  <a:rPr lang="en-US" sz="2200" dirty="0" smtClean="0"/>
                  <a:t>)</a:t>
                </a:r>
                <a:endParaRPr lang="en-US" sz="2200" dirty="0"/>
              </a:p>
              <a:p>
                <a:pPr marL="457200" lvl="0" indent="0">
                  <a:buNone/>
                </a:pPr>
                <a:r>
                  <a:rPr lang="en-US" sz="2200" dirty="0" err="1" smtClean="0"/>
                  <a:t>T</a:t>
                </a:r>
                <a:r>
                  <a:rPr lang="en-US" sz="2200" baseline="-25000" dirty="0" err="1" smtClean="0"/>
                  <a:t>rm</a:t>
                </a:r>
                <a:r>
                  <a:rPr lang="en-US" sz="2200" dirty="0" smtClean="0"/>
                  <a:t> =  </a:t>
                </a:r>
                <a14:m>
                  <m:oMath xmlns:m="http://schemas.openxmlformats.org/officeDocument/2006/math">
                    <m:f>
                      <m:fPr>
                        <m:ctrlPr>
                          <a:rPr lang="en-US" sz="2200" i="1" smtClean="0">
                            <a:latin typeface="Cambria Math"/>
                          </a:rPr>
                        </m:ctrlPr>
                      </m:fPr>
                      <m:num>
                        <m:r>
                          <a:rPr lang="en-US" sz="2200" b="0" i="1" smtClean="0">
                            <a:latin typeface="Cambria Math"/>
                          </a:rPr>
                          <m:t>(</m:t>
                        </m:r>
                        <m:sSub>
                          <m:sSubPr>
                            <m:ctrlPr>
                              <a:rPr lang="en-US" sz="2200" b="0" i="1" smtClean="0">
                                <a:latin typeface="Cambria Math"/>
                              </a:rPr>
                            </m:ctrlPr>
                          </m:sSubPr>
                          <m:e>
                            <m:r>
                              <a:rPr lang="en-US" sz="2200" b="0" i="1" smtClean="0">
                                <a:latin typeface="Cambria Math"/>
                              </a:rPr>
                              <m:t>𝑇</m:t>
                            </m:r>
                          </m:e>
                          <m:sub>
                            <m:r>
                              <a:rPr lang="en-US" sz="2200" b="0" i="1" smtClean="0">
                                <a:latin typeface="Cambria Math"/>
                              </a:rPr>
                              <m:t>𝑜𝑑</m:t>
                            </m:r>
                            <m:r>
                              <a:rPr lang="en-US" sz="2200" b="0" i="1" smtClean="0">
                                <a:latin typeface="Cambria Math"/>
                              </a:rPr>
                              <m:t>−1</m:t>
                            </m:r>
                          </m:sub>
                        </m:sSub>
                        <m:r>
                          <a:rPr lang="en-US" sz="2200" b="0" i="1" smtClean="0">
                            <a:latin typeface="Cambria Math"/>
                          </a:rPr>
                          <m:t>+0.8</m:t>
                        </m:r>
                        <m:sSub>
                          <m:sSubPr>
                            <m:ctrlPr>
                              <a:rPr lang="en-US" sz="2200" b="0" i="1" smtClean="0">
                                <a:latin typeface="Cambria Math"/>
                              </a:rPr>
                            </m:ctrlPr>
                          </m:sSubPr>
                          <m:e>
                            <m:r>
                              <a:rPr lang="en-US" sz="2200" b="0" i="1" smtClean="0">
                                <a:latin typeface="Cambria Math"/>
                              </a:rPr>
                              <m:t>𝑇</m:t>
                            </m:r>
                          </m:e>
                          <m:sub>
                            <m:r>
                              <a:rPr lang="en-US" sz="2200" b="0" i="1" smtClean="0">
                                <a:latin typeface="Cambria Math"/>
                              </a:rPr>
                              <m:t>𝑜𝑑</m:t>
                            </m:r>
                            <m:r>
                              <a:rPr lang="en-US" sz="2200" b="0" i="1" smtClean="0">
                                <a:latin typeface="Cambria Math"/>
                              </a:rPr>
                              <m:t>−2</m:t>
                            </m:r>
                          </m:sub>
                        </m:sSub>
                        <m:r>
                          <a:rPr lang="en-US" sz="2200" b="0" i="1" smtClean="0">
                            <a:latin typeface="Cambria Math"/>
                          </a:rPr>
                          <m:t>+0.6</m:t>
                        </m:r>
                        <m:sSub>
                          <m:sSubPr>
                            <m:ctrlPr>
                              <a:rPr lang="en-US" sz="2200" b="0" i="1" smtClean="0">
                                <a:latin typeface="Cambria Math"/>
                              </a:rPr>
                            </m:ctrlPr>
                          </m:sSubPr>
                          <m:e>
                            <m:r>
                              <a:rPr lang="en-US" sz="2200" b="0" i="1" smtClean="0">
                                <a:latin typeface="Cambria Math"/>
                              </a:rPr>
                              <m:t>𝑇</m:t>
                            </m:r>
                          </m:e>
                          <m:sub>
                            <m:r>
                              <a:rPr lang="en-US" sz="2200" b="0" i="1" smtClean="0">
                                <a:latin typeface="Cambria Math"/>
                              </a:rPr>
                              <m:t>𝑜𝑑</m:t>
                            </m:r>
                            <m:r>
                              <a:rPr lang="en-US" sz="2200" b="0" i="1" smtClean="0">
                                <a:latin typeface="Cambria Math"/>
                              </a:rPr>
                              <m:t>−3</m:t>
                            </m:r>
                          </m:sub>
                        </m:sSub>
                        <m:r>
                          <a:rPr lang="en-US" sz="2200" b="0" i="1" smtClean="0">
                            <a:latin typeface="Cambria Math"/>
                          </a:rPr>
                          <m:t>+0.5</m:t>
                        </m:r>
                        <m:sSub>
                          <m:sSubPr>
                            <m:ctrlPr>
                              <a:rPr lang="en-US" sz="2200" b="0" i="1" smtClean="0">
                                <a:latin typeface="Cambria Math"/>
                              </a:rPr>
                            </m:ctrlPr>
                          </m:sSubPr>
                          <m:e>
                            <m:r>
                              <a:rPr lang="en-US" sz="2200" b="0" i="1" smtClean="0">
                                <a:latin typeface="Cambria Math"/>
                              </a:rPr>
                              <m:t>𝑇</m:t>
                            </m:r>
                          </m:e>
                          <m:sub>
                            <m:r>
                              <a:rPr lang="en-US" sz="2200" b="0" i="1" smtClean="0">
                                <a:latin typeface="Cambria Math"/>
                              </a:rPr>
                              <m:t>𝑜𝑑</m:t>
                            </m:r>
                            <m:r>
                              <a:rPr lang="en-US" sz="2200" b="0" i="1" smtClean="0">
                                <a:latin typeface="Cambria Math"/>
                              </a:rPr>
                              <m:t>−4</m:t>
                            </m:r>
                          </m:sub>
                        </m:sSub>
                        <m:r>
                          <a:rPr lang="en-US" sz="2200" b="0" i="1" smtClean="0">
                            <a:latin typeface="Cambria Math"/>
                          </a:rPr>
                          <m:t>+0.4</m:t>
                        </m:r>
                        <m:sSub>
                          <m:sSubPr>
                            <m:ctrlPr>
                              <a:rPr lang="en-US" sz="2200" b="0" i="1" smtClean="0">
                                <a:latin typeface="Cambria Math"/>
                              </a:rPr>
                            </m:ctrlPr>
                          </m:sSubPr>
                          <m:e>
                            <m:r>
                              <a:rPr lang="en-US" sz="2200" b="0" i="1" smtClean="0">
                                <a:latin typeface="Cambria Math"/>
                              </a:rPr>
                              <m:t>𝑇</m:t>
                            </m:r>
                          </m:e>
                          <m:sub>
                            <m:r>
                              <a:rPr lang="en-US" sz="2200" b="0" i="1" smtClean="0">
                                <a:latin typeface="Cambria Math"/>
                              </a:rPr>
                              <m:t>𝑜𝑑</m:t>
                            </m:r>
                            <m:r>
                              <a:rPr lang="en-US" sz="2200" b="0" i="1" smtClean="0">
                                <a:latin typeface="Cambria Math"/>
                              </a:rPr>
                              <m:t>−5</m:t>
                            </m:r>
                          </m:sub>
                        </m:sSub>
                        <m:r>
                          <a:rPr lang="en-US" sz="2200" b="0" i="1" smtClean="0">
                            <a:latin typeface="Cambria Math"/>
                          </a:rPr>
                          <m:t>+0.3</m:t>
                        </m:r>
                        <m:sSub>
                          <m:sSubPr>
                            <m:ctrlPr>
                              <a:rPr lang="en-US" sz="2200" b="0" i="1" smtClean="0">
                                <a:latin typeface="Cambria Math"/>
                              </a:rPr>
                            </m:ctrlPr>
                          </m:sSubPr>
                          <m:e>
                            <m:r>
                              <a:rPr lang="en-US" sz="2200" b="0" i="1" smtClean="0">
                                <a:latin typeface="Cambria Math"/>
                              </a:rPr>
                              <m:t>𝑇</m:t>
                            </m:r>
                          </m:e>
                          <m:sub>
                            <m:r>
                              <a:rPr lang="en-US" sz="2200" b="0" i="1" smtClean="0">
                                <a:latin typeface="Cambria Math"/>
                              </a:rPr>
                              <m:t>𝑜𝑑</m:t>
                            </m:r>
                            <m:r>
                              <a:rPr lang="en-US" sz="2200" b="0" i="1" smtClean="0">
                                <a:latin typeface="Cambria Math"/>
                              </a:rPr>
                              <m:t>−6</m:t>
                            </m:r>
                          </m:sub>
                        </m:sSub>
                        <m:r>
                          <a:rPr lang="en-US" sz="2200" b="0" i="1" smtClean="0">
                            <a:latin typeface="Cambria Math"/>
                          </a:rPr>
                          <m:t>+0.2</m:t>
                        </m:r>
                        <m:sSub>
                          <m:sSubPr>
                            <m:ctrlPr>
                              <a:rPr lang="en-US" sz="2200" b="0" i="1" smtClean="0">
                                <a:latin typeface="Cambria Math"/>
                              </a:rPr>
                            </m:ctrlPr>
                          </m:sSubPr>
                          <m:e>
                            <m:r>
                              <a:rPr lang="en-US" sz="2200" b="0" i="1" smtClean="0">
                                <a:latin typeface="Cambria Math"/>
                              </a:rPr>
                              <m:t>𝑇</m:t>
                            </m:r>
                          </m:e>
                          <m:sub>
                            <m:r>
                              <a:rPr lang="en-US" sz="2200" b="0" i="1" smtClean="0">
                                <a:latin typeface="Cambria Math"/>
                              </a:rPr>
                              <m:t>𝑜𝑑</m:t>
                            </m:r>
                            <m:r>
                              <a:rPr lang="en-US" sz="2200" b="0" i="1" smtClean="0">
                                <a:latin typeface="Cambria Math"/>
                              </a:rPr>
                              <m:t>−7</m:t>
                            </m:r>
                          </m:sub>
                        </m:sSub>
                        <m:r>
                          <a:rPr lang="en-US" sz="2200" b="0" i="1" smtClean="0">
                            <a:latin typeface="Cambria Math"/>
                          </a:rPr>
                          <m:t>)</m:t>
                        </m:r>
                      </m:num>
                      <m:den>
                        <m:r>
                          <a:rPr lang="en-US" sz="2200" b="0" i="1" smtClean="0">
                            <a:latin typeface="Cambria Math"/>
                          </a:rPr>
                          <m:t>3.8</m:t>
                        </m:r>
                      </m:den>
                    </m:f>
                  </m:oMath>
                </a14:m>
                <a:endParaRPr lang="en-US" sz="2200" dirty="0" smtClean="0"/>
              </a:p>
              <a:p>
                <a:pPr marL="457200" lvl="0" indent="0">
                  <a:buNone/>
                </a:pPr>
                <a:r>
                  <a:rPr lang="el-GR" sz="1400" dirty="0"/>
                  <a:t>ό</a:t>
                </a:r>
                <a:r>
                  <a:rPr lang="el-GR" sz="1400" dirty="0" smtClean="0"/>
                  <a:t>που </a:t>
                </a:r>
                <a:r>
                  <a:rPr lang="en-US" sz="1400" dirty="0" smtClean="0"/>
                  <a:t>T</a:t>
                </a:r>
                <a:r>
                  <a:rPr lang="en-US" sz="1400" baseline="-25000" dirty="0" smtClean="0"/>
                  <a:t>od</a:t>
                </a:r>
                <a:r>
                  <a:rPr lang="en-US" sz="1400" dirty="0" smtClean="0"/>
                  <a:t> </a:t>
                </a:r>
                <a:r>
                  <a:rPr lang="el-GR" sz="1400" dirty="0" smtClean="0"/>
                  <a:t>είναι </a:t>
                </a:r>
                <a:r>
                  <a:rPr lang="el-GR" sz="1400" dirty="0"/>
                  <a:t>η μέση ημερήσια </a:t>
                </a:r>
                <a:r>
                  <a:rPr lang="el-GR" sz="1400" dirty="0" smtClean="0"/>
                  <a:t>εξωτερική θερμοκρασία για την προηγούμενη ημέρα </a:t>
                </a:r>
                <a:r>
                  <a:rPr lang="en-US" sz="1400" dirty="0" smtClean="0"/>
                  <a:t>(T</a:t>
                </a:r>
                <a:r>
                  <a:rPr lang="en-US" sz="1400" baseline="-25000" dirty="0" smtClean="0"/>
                  <a:t>od-1</a:t>
                </a:r>
                <a:r>
                  <a:rPr lang="en-US" sz="1400" dirty="0" smtClean="0"/>
                  <a:t>), </a:t>
                </a:r>
                <a:r>
                  <a:rPr lang="el-GR" sz="1400" dirty="0" smtClean="0"/>
                  <a:t>την προ-προηγούμενη ημέρα </a:t>
                </a:r>
                <a:r>
                  <a:rPr lang="en-US" sz="1400" dirty="0" smtClean="0"/>
                  <a:t>(T</a:t>
                </a:r>
                <a:r>
                  <a:rPr lang="en-US" sz="1400" baseline="-25000" dirty="0" smtClean="0"/>
                  <a:t>od-2</a:t>
                </a:r>
                <a:r>
                  <a:rPr lang="en-US" sz="1400" dirty="0" smtClean="0"/>
                  <a:t>) </a:t>
                </a:r>
                <a:r>
                  <a:rPr lang="el-GR" sz="1400" dirty="0"/>
                  <a:t>και ούτω καθεξής</a:t>
                </a:r>
                <a:endParaRPr lang="en-US" sz="1400" dirty="0" smtClean="0"/>
              </a:p>
            </p:txBody>
          </p:sp>
        </mc:Choice>
        <mc:Fallback xmlns="">
          <p:sp>
            <p:nvSpPr>
              <p:cNvPr id="9" name="Segnaposto contenuto 2">
                <a:extLst>
                  <a:ext uri="{FF2B5EF4-FFF2-40B4-BE49-F238E27FC236}">
                    <a16:creationId xmlns:a16="http://schemas.microsoft.com/office/drawing/2014/main" xmlns="" xmlns:a14="http://schemas.microsoft.com/office/drawing/2010/main" id="{86F2EB93-A63A-4210-B86A-E5FCAD7D8D7F}"/>
                  </a:ext>
                </a:extLst>
              </p:cNvPr>
              <p:cNvSpPr txBox="1">
                <a:spLocks noRot="1" noChangeAspect="1" noMove="1" noResize="1" noEditPoints="1" noAdjustHandles="1" noChangeArrowheads="1" noChangeShapeType="1" noTextEdit="1"/>
              </p:cNvSpPr>
              <p:nvPr/>
            </p:nvSpPr>
            <p:spPr>
              <a:xfrm>
                <a:off x="243150" y="1556445"/>
                <a:ext cx="8900850" cy="1476716"/>
              </a:xfrm>
              <a:prstGeom prst="rect">
                <a:avLst/>
              </a:prstGeom>
              <a:blipFill rotWithShape="1">
                <a:blip r:embed="rId2"/>
                <a:stretch>
                  <a:fillRect l="-890" t="-2469" b="-4527"/>
                </a:stretch>
              </a:blipFill>
            </p:spPr>
            <p:txBody>
              <a:bodyPr/>
              <a:lstStyle/>
              <a:p>
                <a:r>
                  <a:rPr lang="en-US">
                    <a:noFill/>
                  </a:rPr>
                  <a:t> </a:t>
                </a:r>
              </a:p>
            </p:txBody>
          </p:sp>
        </mc:Fallback>
      </mc:AlternateContent>
      <p:sp>
        <p:nvSpPr>
          <p:cNvPr id="5" name="Segnaposto numero diapositiva 4">
            <a:extLst>
              <a:ext uri="{FF2B5EF4-FFF2-40B4-BE49-F238E27FC236}">
                <a16:creationId xmlns="" xmlns:a16="http://schemas.microsoft.com/office/drawing/2014/main"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13</a:t>
            </a:fld>
            <a:endParaRPr lang="en-US"/>
          </a:p>
        </p:txBody>
      </p:sp>
      <p:pic>
        <p:nvPicPr>
          <p:cNvPr id="410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6435" y="3195541"/>
            <a:ext cx="3670620" cy="272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434067" y="2887030"/>
            <a:ext cx="3374642" cy="338554"/>
          </a:xfrm>
          <a:prstGeom prst="rect">
            <a:avLst/>
          </a:prstGeom>
          <a:noFill/>
        </p:spPr>
        <p:txBody>
          <a:bodyPr wrap="none" rtlCol="0">
            <a:spAutoFit/>
          </a:bodyPr>
          <a:lstStyle/>
          <a:p>
            <a:r>
              <a:rPr lang="el-GR" sz="1600" b="1" dirty="0"/>
              <a:t>Αποδεκτές εσωτερικές θερμοκρασίες</a:t>
            </a:r>
            <a:endParaRPr lang="en-US" sz="1600" b="1" dirty="0"/>
          </a:p>
        </p:txBody>
      </p:sp>
      <p:sp>
        <p:nvSpPr>
          <p:cNvPr id="11" name="Titolo 1">
            <a:extLst>
              <a:ext uri="{FF2B5EF4-FFF2-40B4-BE49-F238E27FC236}">
                <a16:creationId xmlns="" xmlns:a16="http://schemas.microsoft.com/office/drawing/2014/main" id="{16A089E5-01BB-4338-9765-31AF63FC0C37}"/>
              </a:ext>
            </a:extLst>
          </p:cNvPr>
          <p:cNvSpPr>
            <a:spLocks noGrp="1"/>
          </p:cNvSpPr>
          <p:nvPr>
            <p:ph type="title"/>
          </p:nvPr>
        </p:nvSpPr>
        <p:spPr>
          <a:xfrm>
            <a:off x="0" y="14514"/>
            <a:ext cx="9144000" cy="709613"/>
          </a:xfrm>
        </p:spPr>
        <p:txBody>
          <a:bodyPr>
            <a:normAutofit/>
          </a:bodyPr>
          <a:lstStyle/>
          <a:p>
            <a:r>
              <a:rPr lang="el-GR" dirty="0"/>
              <a:t>Δ.2.2  - ΘΕΡΜΙΚΗ ΑΝΕΣΗ</a:t>
            </a:r>
            <a:endParaRPr lang="it-IT" dirty="0">
              <a:solidFill>
                <a:srgbClr val="FF0000"/>
              </a:solidFill>
            </a:endParaRPr>
          </a:p>
        </p:txBody>
      </p:sp>
      <p:pic>
        <p:nvPicPr>
          <p:cNvPr id="1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687" y="5663073"/>
            <a:ext cx="378512" cy="368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854083" y="5751276"/>
            <a:ext cx="8295561" cy="276999"/>
          </a:xfrm>
          <a:prstGeom prst="rect">
            <a:avLst/>
          </a:prstGeom>
          <a:noFill/>
        </p:spPr>
        <p:txBody>
          <a:bodyPr wrap="square" rtlCol="0">
            <a:spAutoFit/>
          </a:bodyPr>
          <a:lstStyle/>
          <a:p>
            <a:r>
              <a:rPr lang="el-GR" sz="1200" i="1" dirty="0"/>
              <a:t>Για χώρους με </a:t>
            </a:r>
            <a:r>
              <a:rPr lang="el-GR" sz="1200" i="1" dirty="0" smtClean="0"/>
              <a:t>φυσικό αερισμό, χρησιμοποιούνται θερμικές </a:t>
            </a:r>
            <a:r>
              <a:rPr lang="el-GR" sz="1200" i="1" dirty="0"/>
              <a:t>προσομοιώσεις </a:t>
            </a:r>
            <a:r>
              <a:rPr lang="el-GR" sz="1200" i="1" dirty="0" smtClean="0"/>
              <a:t>για την πρόβλεψη των εσωτερικών συνθηκών</a:t>
            </a:r>
            <a:endParaRPr lang="en-US" sz="1200" i="1" dirty="0"/>
          </a:p>
        </p:txBody>
      </p:sp>
      <p:sp>
        <p:nvSpPr>
          <p:cNvPr id="15" name="Segnaposto contenuto 2">
            <a:extLst>
              <a:ext uri="{FF2B5EF4-FFF2-40B4-BE49-F238E27FC236}">
                <a16:creationId xmlns:a16="http://schemas.microsoft.com/office/drawing/2014/main" xmlns="" id="{86F2EB93-A63A-4210-B86A-E5FCAD7D8D7F}"/>
              </a:ext>
            </a:extLst>
          </p:cNvPr>
          <p:cNvSpPr txBox="1">
            <a:spLocks/>
          </p:cNvSpPr>
          <p:nvPr/>
        </p:nvSpPr>
        <p:spPr>
          <a:xfrm>
            <a:off x="268223" y="902208"/>
            <a:ext cx="8830751" cy="52977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sz="2000" b="1" dirty="0">
                <a:latin typeface="Calibri" panose="020F0502020204030204" pitchFamily="34" charset="0"/>
                <a:cs typeface="Calibri" panose="020F0502020204030204" pitchFamily="34" charset="0"/>
              </a:rPr>
              <a:t>ΜΕΘΟΔΟΣ ΥΠΟΛΟΓΙΣΜΟΥ – </a:t>
            </a:r>
            <a:r>
              <a:rPr lang="el-GR" sz="2000" b="1" u="sng" dirty="0">
                <a:latin typeface="Calibri" panose="020F0502020204030204" pitchFamily="34" charset="0"/>
                <a:cs typeface="Calibri" panose="020F0502020204030204" pitchFamily="34" charset="0"/>
              </a:rPr>
              <a:t>ΦΑΣΗ ΜΕΛΕΤΗΣ/ΣΧΕΔΙΑΣΜΟΥ</a:t>
            </a:r>
            <a:r>
              <a:rPr lang="el-GR" sz="2000" b="1" dirty="0">
                <a:latin typeface="Calibri" panose="020F0502020204030204" pitchFamily="34" charset="0"/>
                <a:cs typeface="Calibri" panose="020F0502020204030204" pitchFamily="34" charset="0"/>
              </a:rPr>
              <a:t> </a:t>
            </a:r>
            <a:r>
              <a:rPr lang="el-GR" sz="2000" b="1" i="1" dirty="0" smtClean="0">
                <a:latin typeface="Calibri" panose="020F0502020204030204" pitchFamily="34" charset="0"/>
                <a:cs typeface="Calibri" panose="020F0502020204030204" pitchFamily="34" charset="0"/>
              </a:rPr>
              <a:t>(χώροι με Φυσικό Αερισμό)</a:t>
            </a:r>
            <a:endParaRPr lang="el-GR" sz="2000" b="1" i="1" dirty="0">
              <a:latin typeface="Calibri" panose="020F0502020204030204" pitchFamily="34" charset="0"/>
              <a:cs typeface="Calibri" panose="020F0502020204030204" pitchFamily="34" charset="0"/>
            </a:endParaRPr>
          </a:p>
        </p:txBody>
      </p:sp>
      <p:sp>
        <p:nvSpPr>
          <p:cNvPr id="12" name="Segnaposto contenuto 2">
            <a:extLst>
              <a:ext uri="{FF2B5EF4-FFF2-40B4-BE49-F238E27FC236}">
                <a16:creationId xmlns="" xmlns:a16="http://schemas.microsoft.com/office/drawing/2014/main" id="{86F2EB93-A63A-4210-B86A-E5FCAD7D8D7F}"/>
              </a:ext>
            </a:extLst>
          </p:cNvPr>
          <p:cNvSpPr txBox="1">
            <a:spLocks/>
          </p:cNvSpPr>
          <p:nvPr/>
        </p:nvSpPr>
        <p:spPr>
          <a:xfrm>
            <a:off x="243150" y="3206912"/>
            <a:ext cx="4853285" cy="2048251"/>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l-GR" sz="2200" dirty="0" smtClean="0"/>
              <a:t>β) Λειτουργική θερμοκρασία</a:t>
            </a:r>
            <a:r>
              <a:rPr lang="en-US" sz="2200" dirty="0" smtClean="0"/>
              <a:t> (T</a:t>
            </a:r>
            <a:r>
              <a:rPr lang="en-US" sz="2200" baseline="-25000" dirty="0" smtClean="0"/>
              <a:t>o</a:t>
            </a:r>
            <a:r>
              <a:rPr lang="en-US" sz="2200" dirty="0" smtClean="0"/>
              <a:t>) </a:t>
            </a:r>
          </a:p>
          <a:p>
            <a:pPr marL="457200" lvl="0" indent="0">
              <a:buNone/>
            </a:pPr>
            <a:r>
              <a:rPr lang="el-GR" sz="1600" dirty="0" smtClean="0"/>
              <a:t>Αποδεκτή εσωτερική θερμοκρασία Τ</a:t>
            </a:r>
            <a:r>
              <a:rPr lang="el-GR" sz="1600" baseline="-25000" dirty="0" smtClean="0"/>
              <a:t>ο</a:t>
            </a:r>
            <a:r>
              <a:rPr lang="el-GR" sz="1600" dirty="0" smtClean="0"/>
              <a:t> σε χώρους που οι χρήστες έχουν καθιστική δραστηριότητα </a:t>
            </a:r>
            <a:r>
              <a:rPr lang="el-GR" sz="1600" dirty="0"/>
              <a:t>(1 έως 1,3 </a:t>
            </a:r>
            <a:r>
              <a:rPr lang="en-US" sz="1600" dirty="0" smtClean="0"/>
              <a:t>met</a:t>
            </a:r>
            <a:r>
              <a:rPr lang="el-GR" sz="1600" dirty="0" smtClean="0"/>
              <a:t>), </a:t>
            </a:r>
            <a:r>
              <a:rPr lang="el-GR" sz="1600" dirty="0"/>
              <a:t>με εύκολη πρόσβαση σε </a:t>
            </a:r>
            <a:r>
              <a:rPr lang="el-GR" sz="1600" dirty="0" err="1" smtClean="0"/>
              <a:t>ανοιγόμενα</a:t>
            </a:r>
            <a:r>
              <a:rPr lang="el-GR" sz="1600" dirty="0" smtClean="0"/>
              <a:t> παράθυρα </a:t>
            </a:r>
            <a:r>
              <a:rPr lang="el-GR" sz="1600" dirty="0"/>
              <a:t>και </a:t>
            </a:r>
            <a:r>
              <a:rPr lang="el-GR" sz="1600" dirty="0" smtClean="0"/>
              <a:t>με δυνατότητα να </a:t>
            </a:r>
            <a:r>
              <a:rPr lang="el-GR" sz="1600" dirty="0"/>
              <a:t>προσαρμόσουν </a:t>
            </a:r>
            <a:r>
              <a:rPr lang="el-GR" sz="1600" dirty="0" smtClean="0"/>
              <a:t>εύκολα τα </a:t>
            </a:r>
            <a:r>
              <a:rPr lang="el-GR" sz="1600" dirty="0"/>
              <a:t>ρούχα τους στις εσωτερικές και / ή εξωτερικές θερμικές </a:t>
            </a:r>
            <a:r>
              <a:rPr lang="el-GR" sz="1600" dirty="0" smtClean="0"/>
              <a:t>συνθήκες</a:t>
            </a:r>
            <a:endParaRPr lang="en-US" sz="1600" dirty="0" smtClean="0"/>
          </a:p>
          <a:p>
            <a:pPr marL="457200" lvl="0" indent="0">
              <a:buNone/>
            </a:pPr>
            <a:endParaRPr lang="en-US" sz="1400" dirty="0"/>
          </a:p>
        </p:txBody>
      </p:sp>
    </p:spTree>
    <p:extLst>
      <p:ext uri="{BB962C8B-B14F-4D97-AF65-F5344CB8AC3E}">
        <p14:creationId xmlns:p14="http://schemas.microsoft.com/office/powerpoint/2010/main" val="18564115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756" y="2346723"/>
            <a:ext cx="8650005" cy="1295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688" y="2279467"/>
            <a:ext cx="1067825" cy="539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egnaposto numero diapositiva 4">
            <a:extLst>
              <a:ext uri="{FF2B5EF4-FFF2-40B4-BE49-F238E27FC236}">
                <a16:creationId xmlns="" xmlns:a16="http://schemas.microsoft.com/office/drawing/2014/main"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14</a:t>
            </a:fld>
            <a:endParaRPr lang="en-US"/>
          </a:p>
        </p:txBody>
      </p:sp>
      <p:pic>
        <p:nvPicPr>
          <p:cNvPr id="1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687" y="3843972"/>
            <a:ext cx="378512" cy="368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833717" y="4527424"/>
            <a:ext cx="5626265" cy="1538883"/>
          </a:xfrm>
          <a:prstGeom prst="rect">
            <a:avLst/>
          </a:prstGeom>
        </p:spPr>
        <p:txBody>
          <a:bodyPr wrap="square">
            <a:spAutoFit/>
          </a:bodyPr>
          <a:lstStyle/>
          <a:p>
            <a:pPr marL="285750" indent="-285750">
              <a:spcBef>
                <a:spcPts val="1200"/>
              </a:spcBef>
              <a:buFont typeface="Courier New" panose="02070309020205020404" pitchFamily="49" charset="0"/>
              <a:buChar char="o"/>
            </a:pPr>
            <a:r>
              <a:rPr lang="el-GR" sz="1400" i="1" dirty="0"/>
              <a:t>Η </a:t>
            </a:r>
            <a:r>
              <a:rPr lang="el-GR" sz="1400" i="1" dirty="0" smtClean="0"/>
              <a:t>αύξηση της ταχύτητας </a:t>
            </a:r>
            <a:r>
              <a:rPr lang="el-GR" sz="1400" i="1" dirty="0"/>
              <a:t>του εσωτερικού αέρα μπορεί να </a:t>
            </a:r>
            <a:r>
              <a:rPr lang="el-GR" sz="1400" i="1" dirty="0" smtClean="0"/>
              <a:t>χρησιμοποιηθεί για να αντισταθμίσει τις υψηλότερες θερμοκρασίες</a:t>
            </a:r>
            <a:r>
              <a:rPr lang="en-US" sz="1400" i="1" dirty="0" smtClean="0"/>
              <a:t> </a:t>
            </a:r>
            <a:r>
              <a:rPr lang="el-GR" sz="1400" i="1" dirty="0" err="1" smtClean="0"/>
              <a:t>To</a:t>
            </a:r>
            <a:r>
              <a:rPr lang="en-US" sz="1400" i="1" dirty="0" smtClean="0"/>
              <a:t> </a:t>
            </a:r>
            <a:r>
              <a:rPr lang="el-GR" sz="1400" i="1" dirty="0" smtClean="0"/>
              <a:t>(επεκτείνοντας την ζώνη θερμικής άνεσης)</a:t>
            </a:r>
            <a:endParaRPr lang="el-GR" sz="1400" i="1" dirty="0"/>
          </a:p>
          <a:p>
            <a:pPr marL="285750" indent="-285750">
              <a:spcBef>
                <a:spcPts val="1200"/>
              </a:spcBef>
              <a:buFont typeface="Courier New" panose="02070309020205020404" pitchFamily="49" charset="0"/>
              <a:buChar char="o"/>
            </a:pPr>
            <a:r>
              <a:rPr lang="el-GR" sz="1400" i="1" dirty="0" smtClean="0"/>
              <a:t>Η προσαρμογή του ρουχισμού, ο περιορισμός των επιπέδων δραστηριότητας, η χαμηλότερη μέση </a:t>
            </a:r>
            <a:r>
              <a:rPr lang="el-GR" sz="1400" i="1" dirty="0"/>
              <a:t>θερμοκρασία </a:t>
            </a:r>
            <a:r>
              <a:rPr lang="el-GR" sz="1400" i="1" dirty="0" smtClean="0"/>
              <a:t>ακτινοβολίας, επεκτείνουν τη </a:t>
            </a:r>
            <a:r>
              <a:rPr lang="el-GR" sz="1400" i="1" dirty="0"/>
              <a:t>ζώνη </a:t>
            </a:r>
            <a:r>
              <a:rPr lang="el-GR" sz="1400" i="1" dirty="0" smtClean="0"/>
              <a:t>θερμικής άνεσης </a:t>
            </a:r>
            <a:r>
              <a:rPr lang="el-GR" sz="1400" i="1" dirty="0"/>
              <a:t>σε υψηλότερη </a:t>
            </a:r>
            <a:r>
              <a:rPr lang="el-GR" sz="1400" i="1" dirty="0" smtClean="0"/>
              <a:t>τιμές της Το</a:t>
            </a:r>
            <a:endParaRPr lang="en-US" sz="1400" i="1" dirty="0"/>
          </a:p>
        </p:txBody>
      </p:sp>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9982" y="4406347"/>
            <a:ext cx="2474913"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olo 1">
            <a:extLst>
              <a:ext uri="{FF2B5EF4-FFF2-40B4-BE49-F238E27FC236}">
                <a16:creationId xmlns="" xmlns:a16="http://schemas.microsoft.com/office/drawing/2014/main" id="{16A089E5-01BB-4338-9765-31AF63FC0C37}"/>
              </a:ext>
            </a:extLst>
          </p:cNvPr>
          <p:cNvSpPr>
            <a:spLocks noGrp="1"/>
          </p:cNvSpPr>
          <p:nvPr>
            <p:ph type="title"/>
          </p:nvPr>
        </p:nvSpPr>
        <p:spPr>
          <a:xfrm>
            <a:off x="0" y="14514"/>
            <a:ext cx="9144000" cy="709613"/>
          </a:xfrm>
        </p:spPr>
        <p:txBody>
          <a:bodyPr>
            <a:normAutofit/>
          </a:bodyPr>
          <a:lstStyle/>
          <a:p>
            <a:r>
              <a:rPr lang="el-GR" dirty="0"/>
              <a:t>Δ.2.2  - ΘΕΡΜΙΚΗ ΑΝΕΣΗ</a:t>
            </a:r>
            <a:endParaRPr lang="it-IT" dirty="0">
              <a:solidFill>
                <a:srgbClr val="FF0000"/>
              </a:solidFill>
            </a:endParaRPr>
          </a:p>
        </p:txBody>
      </p:sp>
      <p:sp>
        <p:nvSpPr>
          <p:cNvPr id="9" name="Segnaposto contenuto 2">
            <a:extLst>
              <a:ext uri="{FF2B5EF4-FFF2-40B4-BE49-F238E27FC236}">
                <a16:creationId xmlns="" xmlns:a16="http://schemas.microsoft.com/office/drawing/2014/main" id="{86F2EB93-A63A-4210-B86A-E5FCAD7D8D7F}"/>
              </a:ext>
            </a:extLst>
          </p:cNvPr>
          <p:cNvSpPr txBox="1">
            <a:spLocks/>
          </p:cNvSpPr>
          <p:nvPr/>
        </p:nvSpPr>
        <p:spPr>
          <a:xfrm>
            <a:off x="211617" y="1598486"/>
            <a:ext cx="8887357" cy="687970"/>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l-GR" sz="2000" dirty="0"/>
              <a:t>Αποδεκτές εσωτερικές θερμοκρασίες </a:t>
            </a:r>
            <a:r>
              <a:rPr lang="el-GR" sz="2000" dirty="0" smtClean="0"/>
              <a:t>(</a:t>
            </a:r>
            <a:r>
              <a:rPr lang="el-GR" sz="2000" b="1" dirty="0" smtClean="0"/>
              <a:t>Προσαρμοστική Μέθοδος</a:t>
            </a:r>
            <a:r>
              <a:rPr lang="el-GR" sz="2000" dirty="0"/>
              <a:t>) ως λειτουργική θερμοκρασία (</a:t>
            </a:r>
            <a:r>
              <a:rPr lang="el-GR" sz="2000" dirty="0" err="1"/>
              <a:t>To</a:t>
            </a:r>
            <a:r>
              <a:rPr lang="el-GR" sz="2000" dirty="0" smtClean="0"/>
              <a:t>)</a:t>
            </a:r>
          </a:p>
        </p:txBody>
      </p:sp>
      <p:sp>
        <p:nvSpPr>
          <p:cNvPr id="15" name="Segnaposto contenuto 2">
            <a:extLst>
              <a:ext uri="{FF2B5EF4-FFF2-40B4-BE49-F238E27FC236}">
                <a16:creationId xmlns:a16="http://schemas.microsoft.com/office/drawing/2014/main" xmlns="" id="{86F2EB93-A63A-4210-B86A-E5FCAD7D8D7F}"/>
              </a:ext>
            </a:extLst>
          </p:cNvPr>
          <p:cNvSpPr txBox="1">
            <a:spLocks/>
          </p:cNvSpPr>
          <p:nvPr/>
        </p:nvSpPr>
        <p:spPr>
          <a:xfrm>
            <a:off x="268223" y="902208"/>
            <a:ext cx="8830751" cy="52977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sz="2000" b="1" dirty="0">
                <a:latin typeface="Calibri" panose="020F0502020204030204" pitchFamily="34" charset="0"/>
                <a:cs typeface="Calibri" panose="020F0502020204030204" pitchFamily="34" charset="0"/>
              </a:rPr>
              <a:t>ΜΕΘΟΔΟΣ ΥΠΟΛΟΓΙΣΜΟΥ – </a:t>
            </a:r>
            <a:r>
              <a:rPr lang="el-GR" sz="2000" b="1" u="sng" dirty="0">
                <a:latin typeface="Calibri" panose="020F0502020204030204" pitchFamily="34" charset="0"/>
                <a:cs typeface="Calibri" panose="020F0502020204030204" pitchFamily="34" charset="0"/>
              </a:rPr>
              <a:t>ΦΑΣΗ ΜΕΛΕΤΗΣ/ΣΧΕΔΙΑΣΜΟΥ</a:t>
            </a:r>
            <a:r>
              <a:rPr lang="el-GR" sz="2000" b="1" dirty="0">
                <a:latin typeface="Calibri" panose="020F0502020204030204" pitchFamily="34" charset="0"/>
                <a:cs typeface="Calibri" panose="020F0502020204030204" pitchFamily="34" charset="0"/>
              </a:rPr>
              <a:t> </a:t>
            </a:r>
            <a:r>
              <a:rPr lang="el-GR" sz="2000" b="1" i="1" dirty="0" smtClean="0">
                <a:latin typeface="Calibri" panose="020F0502020204030204" pitchFamily="34" charset="0"/>
                <a:cs typeface="Calibri" panose="020F0502020204030204" pitchFamily="34" charset="0"/>
              </a:rPr>
              <a:t>(χώροι με Φυσικό Αερισμό)</a:t>
            </a:r>
            <a:endParaRPr lang="el-GR" sz="2000" b="1" i="1" dirty="0">
              <a:latin typeface="Calibri" panose="020F0502020204030204" pitchFamily="34" charset="0"/>
              <a:cs typeface="Calibri" panose="020F0502020204030204" pitchFamily="34" charset="0"/>
            </a:endParaRPr>
          </a:p>
        </p:txBody>
      </p:sp>
      <p:sp>
        <p:nvSpPr>
          <p:cNvPr id="2" name="Rectangle 1"/>
          <p:cNvSpPr/>
          <p:nvPr/>
        </p:nvSpPr>
        <p:spPr>
          <a:xfrm>
            <a:off x="833718" y="3788760"/>
            <a:ext cx="8310282" cy="738664"/>
          </a:xfrm>
          <a:prstGeom prst="rect">
            <a:avLst/>
          </a:prstGeom>
          <a:noFill/>
        </p:spPr>
        <p:txBody>
          <a:bodyPr wrap="square">
            <a:spAutoFit/>
          </a:bodyPr>
          <a:lstStyle/>
          <a:p>
            <a:r>
              <a:rPr lang="el-GR" sz="1400" i="1" dirty="0" smtClean="0"/>
              <a:t>Σε </a:t>
            </a:r>
            <a:r>
              <a:rPr lang="el-GR" sz="1400" i="1" dirty="0"/>
              <a:t>χώρους </a:t>
            </a:r>
            <a:r>
              <a:rPr lang="el-GR" sz="1400" i="1" dirty="0" smtClean="0"/>
              <a:t>που η διάταξη </a:t>
            </a:r>
            <a:r>
              <a:rPr lang="el-GR" sz="1400" i="1" dirty="0"/>
              <a:t>των γραφείων </a:t>
            </a:r>
            <a:r>
              <a:rPr lang="el-GR" sz="1400" i="1" dirty="0" smtClean="0"/>
              <a:t>είναι </a:t>
            </a:r>
            <a:r>
              <a:rPr lang="el-GR" sz="1400" i="1" dirty="0"/>
              <a:t>ανοικτού </a:t>
            </a:r>
            <a:r>
              <a:rPr lang="el-GR" sz="1400" i="1" dirty="0" smtClean="0"/>
              <a:t>τύπου, οι χρήστες έχουν </a:t>
            </a:r>
            <a:r>
              <a:rPr lang="el-GR" sz="1400" i="1" dirty="0"/>
              <a:t>περιορισμένη πρόσβαση σε </a:t>
            </a:r>
            <a:r>
              <a:rPr lang="el-GR" sz="1400" i="1" dirty="0" err="1" smtClean="0"/>
              <a:t>ανοιγόμενα</a:t>
            </a:r>
            <a:r>
              <a:rPr lang="el-GR" sz="1400" i="1" dirty="0" smtClean="0"/>
              <a:t> παράθυρα </a:t>
            </a:r>
            <a:r>
              <a:rPr lang="el-GR" sz="1400" i="1" dirty="0"/>
              <a:t>και συνεπώς ανεπαρκή έλεγχο του φυσικού αερισμού. Επομένως, τα όρια θερμοκρασίας ενδέχεται να μην ισχύουν πάντα σε τέτοιες </a:t>
            </a:r>
            <a:r>
              <a:rPr lang="el-GR" sz="1400" i="1" dirty="0" smtClean="0"/>
              <a:t>περιπτώσεις.</a:t>
            </a:r>
            <a:endParaRPr lang="en-US" sz="1400" i="1" dirty="0"/>
          </a:p>
        </p:txBody>
      </p:sp>
      <p:pic>
        <p:nvPicPr>
          <p:cNvPr id="1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977" y="4557434"/>
            <a:ext cx="575931" cy="582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14273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2634" y="2979555"/>
            <a:ext cx="2330223" cy="201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egnaposto numero diapositiva 4">
            <a:extLst>
              <a:ext uri="{FF2B5EF4-FFF2-40B4-BE49-F238E27FC236}">
                <a16:creationId xmlns="" xmlns:a16="http://schemas.microsoft.com/office/drawing/2014/main"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15</a:t>
            </a:fld>
            <a:endParaRPr lang="en-US"/>
          </a:p>
        </p:txBody>
      </p:sp>
      <p:sp>
        <p:nvSpPr>
          <p:cNvPr id="9" name="Segnaposto contenuto 2">
            <a:extLst>
              <a:ext uri="{FF2B5EF4-FFF2-40B4-BE49-F238E27FC236}">
                <a16:creationId xmlns="" xmlns:a16="http://schemas.microsoft.com/office/drawing/2014/main" id="{86F2EB93-A63A-4210-B86A-E5FCAD7D8D7F}"/>
              </a:ext>
            </a:extLst>
          </p:cNvPr>
          <p:cNvSpPr txBox="1">
            <a:spLocks/>
          </p:cNvSpPr>
          <p:nvPr/>
        </p:nvSpPr>
        <p:spPr>
          <a:xfrm>
            <a:off x="243150" y="1361249"/>
            <a:ext cx="8900850" cy="1474150"/>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l-GR" sz="2000" b="1" dirty="0">
                <a:solidFill>
                  <a:schemeClr val="tx1">
                    <a:lumMod val="50000"/>
                    <a:lumOff val="50000"/>
                  </a:schemeClr>
                </a:solidFill>
              </a:rPr>
              <a:t>Τα βήματα υπολογισμού για ένα </a:t>
            </a:r>
            <a:r>
              <a:rPr lang="el-GR" sz="2000" b="1" u="sng" dirty="0">
                <a:solidFill>
                  <a:schemeClr val="tx1">
                    <a:lumMod val="50000"/>
                    <a:lumOff val="50000"/>
                  </a:schemeClr>
                </a:solidFill>
              </a:rPr>
              <a:t>υφιστάμενο κτίριο</a:t>
            </a:r>
            <a:r>
              <a:rPr lang="el-GR" sz="2000" b="1" dirty="0">
                <a:solidFill>
                  <a:schemeClr val="tx1">
                    <a:lumMod val="50000"/>
                    <a:lumOff val="50000"/>
                  </a:schemeClr>
                </a:solidFill>
              </a:rPr>
              <a:t> που βρίσκεται σε λειτουργία είναι τα ακόλουθα:</a:t>
            </a:r>
            <a:endParaRPr lang="it-IT" sz="2000" dirty="0"/>
          </a:p>
          <a:p>
            <a:pPr marL="282575" lvl="0" indent="-282575">
              <a:buNone/>
            </a:pPr>
            <a:r>
              <a:rPr lang="el-GR" sz="2000" b="1" dirty="0" smtClean="0"/>
              <a:t>α) Μέτρηση του </a:t>
            </a:r>
            <a:r>
              <a:rPr lang="en-US" sz="2000" b="1" dirty="0" smtClean="0"/>
              <a:t>PPD </a:t>
            </a:r>
            <a:r>
              <a:rPr lang="el-GR" sz="2000" dirty="0" smtClean="0"/>
              <a:t>σε όλους τους κύριους (λειτουργικούς) χώρους του κτιρίου, χρησιμοποιώντας ένα </a:t>
            </a:r>
            <a:r>
              <a:rPr lang="el-GR" sz="2000" b="1" dirty="0" smtClean="0"/>
              <a:t>μετρητή </a:t>
            </a:r>
            <a:r>
              <a:rPr lang="en-US" sz="2000" b="1" dirty="0" smtClean="0"/>
              <a:t>PMV/PPD </a:t>
            </a:r>
            <a:r>
              <a:rPr lang="el-GR" sz="2000" dirty="0" smtClean="0"/>
              <a:t>για την καταγραφή των εσωτερικών συνθηκών και την πρόβλεψη των συνθηκών θερμικής άνεσης που επικρατούν</a:t>
            </a:r>
            <a:endParaRPr lang="en-US" sz="2000" dirty="0" smtClean="0"/>
          </a:p>
        </p:txBody>
      </p:sp>
      <p:sp>
        <p:nvSpPr>
          <p:cNvPr id="14" name="Rectangle 13"/>
          <p:cNvSpPr/>
          <p:nvPr/>
        </p:nvSpPr>
        <p:spPr>
          <a:xfrm>
            <a:off x="526778" y="3325620"/>
            <a:ext cx="5052349" cy="1569660"/>
          </a:xfrm>
          <a:prstGeom prst="rect">
            <a:avLst/>
          </a:prstGeom>
        </p:spPr>
        <p:txBody>
          <a:bodyPr wrap="square">
            <a:spAutoFit/>
          </a:bodyPr>
          <a:lstStyle/>
          <a:p>
            <a:pPr lvl="0"/>
            <a:r>
              <a:rPr lang="el-GR" sz="1600" i="1" dirty="0" smtClean="0">
                <a:solidFill>
                  <a:prstClr val="black"/>
                </a:solidFill>
              </a:rPr>
              <a:t>Εναλλακτικά, η μέτρηση των παραμέτρων μπορεί να γίνει ανεξάρτητα </a:t>
            </a:r>
            <a:r>
              <a:rPr lang="en-US" sz="1600" i="1" dirty="0" smtClean="0">
                <a:solidFill>
                  <a:prstClr val="black"/>
                </a:solidFill>
              </a:rPr>
              <a:t>(</a:t>
            </a:r>
            <a:r>
              <a:rPr lang="el-GR" sz="1600" i="1" dirty="0" smtClean="0">
                <a:solidFill>
                  <a:prstClr val="black"/>
                </a:solidFill>
              </a:rPr>
              <a:t>π.χ. μέτρηση της θερμοκρασίας και της σχετικής υγρασίας αέρα, </a:t>
            </a:r>
            <a:r>
              <a:rPr lang="el-GR" sz="1600" i="1" dirty="0">
                <a:solidFill>
                  <a:prstClr val="black"/>
                </a:solidFill>
              </a:rPr>
              <a:t>της θερμοκρασίας σφαιρικού </a:t>
            </a:r>
            <a:r>
              <a:rPr lang="el-GR" sz="1600" i="1" dirty="0" smtClean="0">
                <a:solidFill>
                  <a:prstClr val="black"/>
                </a:solidFill>
              </a:rPr>
              <a:t>θερμομέτρου</a:t>
            </a:r>
            <a:r>
              <a:rPr lang="en-US" sz="1600" i="1" dirty="0" smtClean="0">
                <a:solidFill>
                  <a:prstClr val="black"/>
                </a:solidFill>
              </a:rPr>
              <a:t>*, </a:t>
            </a:r>
            <a:r>
              <a:rPr lang="el-GR" sz="1600" i="1" dirty="0" smtClean="0">
                <a:solidFill>
                  <a:prstClr val="black"/>
                </a:solidFill>
              </a:rPr>
              <a:t>της ταχύτητας αέρα</a:t>
            </a:r>
            <a:r>
              <a:rPr lang="en-US" sz="1600" i="1" dirty="0" smtClean="0">
                <a:solidFill>
                  <a:prstClr val="black"/>
                </a:solidFill>
              </a:rPr>
              <a:t>) </a:t>
            </a:r>
            <a:r>
              <a:rPr lang="el-GR" sz="1600" i="1" dirty="0" smtClean="0">
                <a:solidFill>
                  <a:prstClr val="black"/>
                </a:solidFill>
              </a:rPr>
              <a:t>και στη συνέχεια να υπολογιστούν τα </a:t>
            </a:r>
            <a:r>
              <a:rPr lang="en-US" sz="1600" i="1" dirty="0" smtClean="0">
                <a:solidFill>
                  <a:prstClr val="black"/>
                </a:solidFill>
              </a:rPr>
              <a:t>PMV </a:t>
            </a:r>
            <a:r>
              <a:rPr lang="en-US" sz="1600" i="1" dirty="0">
                <a:solidFill>
                  <a:prstClr val="black"/>
                </a:solidFill>
              </a:rPr>
              <a:t>&amp; </a:t>
            </a:r>
            <a:r>
              <a:rPr lang="en-US" sz="1600" i="1" dirty="0" smtClean="0">
                <a:solidFill>
                  <a:prstClr val="black"/>
                </a:solidFill>
              </a:rPr>
              <a:t>PPD</a:t>
            </a:r>
            <a:endParaRPr lang="el-GR" sz="1600" i="1" dirty="0" smtClean="0">
              <a:solidFill>
                <a:prstClr val="black"/>
              </a:solidFill>
            </a:endParaRPr>
          </a:p>
          <a:p>
            <a:pPr lvl="0"/>
            <a:endParaRPr lang="en-US" sz="1600" i="1" dirty="0">
              <a:solidFill>
                <a:prstClr val="black"/>
              </a:solidFill>
            </a:endParaRPr>
          </a:p>
        </p:txBody>
      </p:sp>
      <p:sp>
        <p:nvSpPr>
          <p:cNvPr id="31" name="Rectangle 30"/>
          <p:cNvSpPr/>
          <p:nvPr/>
        </p:nvSpPr>
        <p:spPr>
          <a:xfrm>
            <a:off x="637086" y="5237493"/>
            <a:ext cx="8506914" cy="738664"/>
          </a:xfrm>
          <a:prstGeom prst="rect">
            <a:avLst/>
          </a:prstGeom>
        </p:spPr>
        <p:txBody>
          <a:bodyPr wrap="square">
            <a:spAutoFit/>
          </a:bodyPr>
          <a:lstStyle/>
          <a:p>
            <a:pPr marL="166688" indent="-166688"/>
            <a:r>
              <a:rPr lang="en-US" sz="1400" i="1" dirty="0" smtClean="0"/>
              <a:t>* </a:t>
            </a:r>
            <a:r>
              <a:rPr lang="el-GR" sz="1400" i="1" dirty="0" smtClean="0"/>
              <a:t>Η μέτρηση της θερμοκρασίας με ένα θερμόμετρο μαύρης σφαίρας </a:t>
            </a:r>
            <a:r>
              <a:rPr lang="el-GR" sz="1400" i="1" dirty="0"/>
              <a:t>είναι </a:t>
            </a:r>
            <a:r>
              <a:rPr lang="el-GR" sz="1400" i="1" dirty="0" smtClean="0"/>
              <a:t>μια </a:t>
            </a:r>
            <a:r>
              <a:rPr lang="el-GR" sz="1400" i="1" dirty="0"/>
              <a:t>καλή προσέγγιση της </a:t>
            </a:r>
            <a:r>
              <a:rPr lang="el-GR" sz="1400" i="1" dirty="0" smtClean="0"/>
              <a:t>λειτουργικής θερμοκρασίας και επίσης μπορεί να χρησιμοποιηθεί με </a:t>
            </a:r>
            <a:r>
              <a:rPr lang="el-GR" sz="1400" i="1" dirty="0"/>
              <a:t>άλλες μετρήσεις για τον υπολογισμό της </a:t>
            </a:r>
            <a:r>
              <a:rPr lang="el-GR" sz="1400" i="1" dirty="0" smtClean="0"/>
              <a:t>μέσης θερμοκρασίας </a:t>
            </a:r>
            <a:r>
              <a:rPr lang="el-GR" sz="1400" i="1" dirty="0"/>
              <a:t>ακτινοβολίας (</a:t>
            </a:r>
            <a:r>
              <a:rPr lang="en-US" sz="1400" i="1" dirty="0" err="1"/>
              <a:t>mrt</a:t>
            </a:r>
            <a:r>
              <a:rPr lang="en-US" sz="1400" i="1" dirty="0"/>
              <a:t>) </a:t>
            </a:r>
          </a:p>
        </p:txBody>
      </p:sp>
      <p:sp>
        <p:nvSpPr>
          <p:cNvPr id="18" name="Titolo 1">
            <a:extLst>
              <a:ext uri="{FF2B5EF4-FFF2-40B4-BE49-F238E27FC236}">
                <a16:creationId xmlns="" xmlns:a16="http://schemas.microsoft.com/office/drawing/2014/main" id="{16A089E5-01BB-4338-9765-31AF63FC0C37}"/>
              </a:ext>
            </a:extLst>
          </p:cNvPr>
          <p:cNvSpPr>
            <a:spLocks noGrp="1"/>
          </p:cNvSpPr>
          <p:nvPr>
            <p:ph type="title"/>
          </p:nvPr>
        </p:nvSpPr>
        <p:spPr>
          <a:xfrm>
            <a:off x="0" y="14514"/>
            <a:ext cx="9144000" cy="709613"/>
          </a:xfrm>
        </p:spPr>
        <p:txBody>
          <a:bodyPr>
            <a:normAutofit/>
          </a:bodyPr>
          <a:lstStyle/>
          <a:p>
            <a:r>
              <a:rPr lang="el-GR" dirty="0"/>
              <a:t>Δ.2.2  - ΘΕΡΜΙΚΗ ΑΝΕΣΗ</a:t>
            </a:r>
            <a:endParaRPr lang="it-IT" dirty="0">
              <a:solidFill>
                <a:srgbClr val="FF0000"/>
              </a:solidFill>
            </a:endParaRPr>
          </a:p>
        </p:txBody>
      </p:sp>
      <p:sp>
        <p:nvSpPr>
          <p:cNvPr id="17" name="Segnaposto contenuto 2">
            <a:extLst>
              <a:ext uri="{FF2B5EF4-FFF2-40B4-BE49-F238E27FC236}">
                <a16:creationId xmlns:a16="http://schemas.microsoft.com/office/drawing/2014/main" xmlns="" id="{86F2EB93-A63A-4210-B86A-E5FCAD7D8D7F}"/>
              </a:ext>
            </a:extLst>
          </p:cNvPr>
          <p:cNvSpPr txBox="1">
            <a:spLocks/>
          </p:cNvSpPr>
          <p:nvPr/>
        </p:nvSpPr>
        <p:spPr>
          <a:xfrm>
            <a:off x="268224" y="902208"/>
            <a:ext cx="7840606" cy="5297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b="1" dirty="0">
                <a:latin typeface="Calibri" panose="020F0502020204030204" pitchFamily="34" charset="0"/>
                <a:cs typeface="Calibri" panose="020F0502020204030204" pitchFamily="34" charset="0"/>
              </a:rPr>
              <a:t>ΜΕΘΟΔΟΣ ΥΠΟΛΟΓΙΣΜΟΥ – </a:t>
            </a:r>
            <a:r>
              <a:rPr lang="el-GR" b="1" u="sng" dirty="0">
                <a:latin typeface="Calibri" panose="020F0502020204030204" pitchFamily="34" charset="0"/>
                <a:cs typeface="Calibri" panose="020F0502020204030204" pitchFamily="34" charset="0"/>
              </a:rPr>
              <a:t>ΦΑΣΗ </a:t>
            </a:r>
            <a:r>
              <a:rPr lang="el-GR" b="1" u="sng" dirty="0" smtClean="0">
                <a:latin typeface="Calibri" panose="020F0502020204030204" pitchFamily="34" charset="0"/>
                <a:cs typeface="Calibri" panose="020F0502020204030204" pitchFamily="34" charset="0"/>
              </a:rPr>
              <a:t>ΛΕΙΤΟΥΡΓΙΑΣ</a:t>
            </a:r>
            <a:endParaRPr lang="en-US" b="1" dirty="0">
              <a:latin typeface="Calibri" panose="020F0502020204030204" pitchFamily="34" charset="0"/>
              <a:cs typeface="Calibri" panose="020F0502020204030204" pitchFamily="34" charset="0"/>
            </a:endParaRPr>
          </a:p>
        </p:txBody>
      </p:sp>
      <p:sp>
        <p:nvSpPr>
          <p:cNvPr id="4" name="Rectangle 3"/>
          <p:cNvSpPr/>
          <p:nvPr/>
        </p:nvSpPr>
        <p:spPr>
          <a:xfrm>
            <a:off x="6854491" y="4894200"/>
            <a:ext cx="1699311" cy="307777"/>
          </a:xfrm>
          <a:prstGeom prst="rect">
            <a:avLst/>
          </a:prstGeom>
        </p:spPr>
        <p:txBody>
          <a:bodyPr wrap="none">
            <a:spAutoFit/>
          </a:bodyPr>
          <a:lstStyle/>
          <a:p>
            <a:r>
              <a:rPr lang="el-GR" sz="1400" dirty="0" smtClean="0">
                <a:solidFill>
                  <a:prstClr val="black"/>
                </a:solidFill>
              </a:rPr>
              <a:t>Μετρητής </a:t>
            </a:r>
            <a:r>
              <a:rPr lang="en-US" sz="1400" dirty="0">
                <a:solidFill>
                  <a:prstClr val="black"/>
                </a:solidFill>
              </a:rPr>
              <a:t>PMV/PPD</a:t>
            </a:r>
            <a:endParaRPr lang="en-US" sz="1400" dirty="0"/>
          </a:p>
        </p:txBody>
      </p:sp>
    </p:spTree>
    <p:extLst>
      <p:ext uri="{BB962C8B-B14F-4D97-AF65-F5344CB8AC3E}">
        <p14:creationId xmlns:p14="http://schemas.microsoft.com/office/powerpoint/2010/main" val="18778357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 xmlns:a16="http://schemas.microsoft.com/office/drawing/2014/main"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16</a:t>
            </a:fld>
            <a:endParaRPr lang="en-US"/>
          </a:p>
        </p:txBody>
      </p:sp>
      <p:sp>
        <p:nvSpPr>
          <p:cNvPr id="9" name="Segnaposto contenuto 2">
            <a:extLst>
              <a:ext uri="{FF2B5EF4-FFF2-40B4-BE49-F238E27FC236}">
                <a16:creationId xmlns="" xmlns:a16="http://schemas.microsoft.com/office/drawing/2014/main" id="{86F2EB93-A63A-4210-B86A-E5FCAD7D8D7F}"/>
              </a:ext>
            </a:extLst>
          </p:cNvPr>
          <p:cNvSpPr txBox="1">
            <a:spLocks/>
          </p:cNvSpPr>
          <p:nvPr/>
        </p:nvSpPr>
        <p:spPr>
          <a:xfrm>
            <a:off x="243150" y="1361249"/>
            <a:ext cx="8900850" cy="3515546"/>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l-GR" sz="2000" dirty="0" smtClean="0"/>
              <a:t>Οι </a:t>
            </a:r>
            <a:r>
              <a:rPr lang="el-GR" sz="2000" b="1" dirty="0" smtClean="0"/>
              <a:t>μετρήσεις </a:t>
            </a:r>
            <a:r>
              <a:rPr lang="el-GR" sz="2000" dirty="0" smtClean="0"/>
              <a:t>των παραμέτρων γίνονται επί τόπου σε αντιπροσωπευτικούς χώρους του κτιρίου</a:t>
            </a:r>
            <a:r>
              <a:rPr lang="en-US" sz="2000" dirty="0" smtClean="0"/>
              <a:t>, </a:t>
            </a:r>
            <a:r>
              <a:rPr lang="el-GR" sz="2000" dirty="0" smtClean="0"/>
              <a:t>δηλαδή</a:t>
            </a:r>
            <a:endParaRPr lang="en-US" sz="2000" dirty="0" smtClean="0"/>
          </a:p>
          <a:p>
            <a:pPr lvl="0">
              <a:buFont typeface="Courier New" panose="02070309020205020404" pitchFamily="49" charset="0"/>
              <a:buChar char="o"/>
            </a:pPr>
            <a:r>
              <a:rPr lang="el-GR" sz="2000" dirty="0" smtClean="0"/>
              <a:t>Στο κέντρο του δωματίου ή του χώρου</a:t>
            </a:r>
            <a:endParaRPr lang="en-US" sz="2000" dirty="0" smtClean="0"/>
          </a:p>
          <a:p>
            <a:pPr lvl="0">
              <a:buFont typeface="Courier New" panose="02070309020205020404" pitchFamily="49" charset="0"/>
              <a:buChar char="o"/>
            </a:pPr>
            <a:r>
              <a:rPr lang="el-GR" sz="2000" dirty="0" smtClean="0"/>
              <a:t>Σε απόσταση </a:t>
            </a:r>
            <a:r>
              <a:rPr lang="en-US" sz="2000" dirty="0" smtClean="0"/>
              <a:t>1m </a:t>
            </a:r>
            <a:r>
              <a:rPr lang="el-GR" sz="2000" dirty="0" smtClean="0"/>
              <a:t>από το μέσο σημείο κάθε τοίχου και εάν υπάρχουν παράθυρα</a:t>
            </a:r>
            <a:r>
              <a:rPr lang="en-US" sz="2000" dirty="0" smtClean="0"/>
              <a:t>, </a:t>
            </a:r>
            <a:r>
              <a:rPr lang="el-GR" sz="2000" dirty="0" smtClean="0"/>
              <a:t>οι μετρήσεις γίνονται σε απόσταση </a:t>
            </a:r>
            <a:r>
              <a:rPr lang="en-US" sz="2000" dirty="0" smtClean="0"/>
              <a:t>1m </a:t>
            </a:r>
            <a:r>
              <a:rPr lang="el-GR" sz="2000" dirty="0" smtClean="0"/>
              <a:t>από το κέντρο του μεγαλύτερου παραθύρου</a:t>
            </a:r>
            <a:endParaRPr lang="en-US" sz="2000" dirty="0" smtClean="0"/>
          </a:p>
          <a:p>
            <a:pPr marL="0" lvl="0" indent="0">
              <a:spcBef>
                <a:spcPts val="600"/>
              </a:spcBef>
              <a:buNone/>
            </a:pPr>
            <a:r>
              <a:rPr lang="el-GR" sz="2000" dirty="0" smtClean="0"/>
              <a:t>Επίσης, γίνονται μετρήσεις σε περιοχές όπου παρατηρούνται ή αναμένονται οι πιο ακραίες τιμές των παραμέτρων </a:t>
            </a:r>
            <a:r>
              <a:rPr lang="en-US" sz="2000" dirty="0" smtClean="0"/>
              <a:t>(</a:t>
            </a:r>
            <a:r>
              <a:rPr lang="el-GR" sz="2000" dirty="0" smtClean="0"/>
              <a:t>π.χ. οι περιοχές εργασίας κοντά στα παράθυρα, τα στόμια προσαγωγής αέρα, τις γωνίες, τις εισόδους</a:t>
            </a:r>
            <a:r>
              <a:rPr lang="en-US" sz="2000" dirty="0" smtClean="0"/>
              <a:t>)</a:t>
            </a:r>
          </a:p>
          <a:p>
            <a:pPr marL="0" lvl="0" indent="0">
              <a:spcBef>
                <a:spcPts val="600"/>
              </a:spcBef>
              <a:buNone/>
            </a:pPr>
            <a:r>
              <a:rPr lang="el-GR" sz="2000" dirty="0" smtClean="0"/>
              <a:t>Οι μετρήσεις έχουν διάρκεια αρκετών ωρών, αντιπροσωπευτικές της περιόδου λειτουργίας </a:t>
            </a:r>
            <a:r>
              <a:rPr lang="en-US" sz="2000" dirty="0" smtClean="0"/>
              <a:t>(</a:t>
            </a:r>
            <a:r>
              <a:rPr lang="el-GR" sz="2000" dirty="0" smtClean="0"/>
              <a:t>π.χ. εποχή, τυπική ημέρα</a:t>
            </a:r>
            <a:r>
              <a:rPr lang="en-US" sz="2000" dirty="0" smtClean="0"/>
              <a:t>)</a:t>
            </a:r>
            <a:endParaRPr lang="en-US" sz="2000" dirty="0"/>
          </a:p>
        </p:txBody>
      </p:sp>
      <p:sp>
        <p:nvSpPr>
          <p:cNvPr id="11" name="Titolo 1">
            <a:extLst>
              <a:ext uri="{FF2B5EF4-FFF2-40B4-BE49-F238E27FC236}">
                <a16:creationId xmlns="" xmlns:a16="http://schemas.microsoft.com/office/drawing/2014/main" id="{16A089E5-01BB-4338-9765-31AF63FC0C37}"/>
              </a:ext>
            </a:extLst>
          </p:cNvPr>
          <p:cNvSpPr>
            <a:spLocks noGrp="1"/>
          </p:cNvSpPr>
          <p:nvPr>
            <p:ph type="title"/>
          </p:nvPr>
        </p:nvSpPr>
        <p:spPr>
          <a:xfrm>
            <a:off x="0" y="14514"/>
            <a:ext cx="9144000" cy="709613"/>
          </a:xfrm>
        </p:spPr>
        <p:txBody>
          <a:bodyPr>
            <a:normAutofit/>
          </a:bodyPr>
          <a:lstStyle/>
          <a:p>
            <a:r>
              <a:rPr lang="el-GR" dirty="0"/>
              <a:t>Δ.2.2  - ΘΕΡΜΙΚΗ ΑΝΕΣΗ</a:t>
            </a:r>
            <a:endParaRPr lang="it-IT" dirty="0">
              <a:solidFill>
                <a:srgbClr val="FF0000"/>
              </a:solidFill>
            </a:endParaRPr>
          </a:p>
        </p:txBody>
      </p:sp>
      <p:sp>
        <p:nvSpPr>
          <p:cNvPr id="8" name="Segnaposto contenuto 2">
            <a:extLst>
              <a:ext uri="{FF2B5EF4-FFF2-40B4-BE49-F238E27FC236}">
                <a16:creationId xmlns:a16="http://schemas.microsoft.com/office/drawing/2014/main" xmlns="" id="{86F2EB93-A63A-4210-B86A-E5FCAD7D8D7F}"/>
              </a:ext>
            </a:extLst>
          </p:cNvPr>
          <p:cNvSpPr txBox="1">
            <a:spLocks/>
          </p:cNvSpPr>
          <p:nvPr/>
        </p:nvSpPr>
        <p:spPr>
          <a:xfrm>
            <a:off x="268224" y="902208"/>
            <a:ext cx="7840606" cy="5297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b="1" dirty="0">
                <a:latin typeface="Calibri" panose="020F0502020204030204" pitchFamily="34" charset="0"/>
                <a:cs typeface="Calibri" panose="020F0502020204030204" pitchFamily="34" charset="0"/>
              </a:rPr>
              <a:t>ΜΕΘΟΔΟΣ ΥΠΟΛΟΓΙΣΜΟΥ – </a:t>
            </a:r>
            <a:r>
              <a:rPr lang="el-GR" b="1" u="sng" dirty="0">
                <a:latin typeface="Calibri" panose="020F0502020204030204" pitchFamily="34" charset="0"/>
                <a:cs typeface="Calibri" panose="020F0502020204030204" pitchFamily="34" charset="0"/>
              </a:rPr>
              <a:t>ΦΑΣΗ </a:t>
            </a:r>
            <a:r>
              <a:rPr lang="el-GR" b="1" u="sng" dirty="0" smtClean="0">
                <a:latin typeface="Calibri" panose="020F0502020204030204" pitchFamily="34" charset="0"/>
                <a:cs typeface="Calibri" panose="020F0502020204030204" pitchFamily="34" charset="0"/>
              </a:rPr>
              <a:t>ΛΕΙΤΟΥΡΓΙΑΣ</a:t>
            </a:r>
            <a:endParaRPr lang="en-US" b="1" dirty="0">
              <a:latin typeface="Calibri" panose="020F0502020204030204" pitchFamily="34" charset="0"/>
              <a:cs typeface="Calibri" panose="020F0502020204030204" pitchFamily="34" charset="0"/>
            </a:endParaRPr>
          </a:p>
        </p:txBody>
      </p:sp>
      <p:sp>
        <p:nvSpPr>
          <p:cNvPr id="10" name="TextBox 9"/>
          <p:cNvSpPr txBox="1"/>
          <p:nvPr/>
        </p:nvSpPr>
        <p:spPr>
          <a:xfrm>
            <a:off x="854083" y="5346012"/>
            <a:ext cx="7704271" cy="338554"/>
          </a:xfrm>
          <a:prstGeom prst="rect">
            <a:avLst/>
          </a:prstGeom>
          <a:noFill/>
        </p:spPr>
        <p:txBody>
          <a:bodyPr wrap="square" rtlCol="0">
            <a:spAutoFit/>
          </a:bodyPr>
          <a:lstStyle/>
          <a:p>
            <a:r>
              <a:rPr lang="el-GR" sz="1600" i="1" dirty="0" smtClean="0"/>
              <a:t>Περισσότερες πληροφορίες και </a:t>
            </a:r>
            <a:r>
              <a:rPr lang="el-GR" sz="1600" i="1" dirty="0"/>
              <a:t>διαδικασίες υπολογισμού </a:t>
            </a:r>
            <a:r>
              <a:rPr lang="el-GR" sz="1600" i="1" dirty="0" smtClean="0"/>
              <a:t>είναι </a:t>
            </a:r>
            <a:r>
              <a:rPr lang="el-GR" sz="1600" i="1" dirty="0"/>
              <a:t>διαθέσιμες </a:t>
            </a:r>
            <a:r>
              <a:rPr lang="el-GR" sz="1600" i="1" dirty="0" smtClean="0"/>
              <a:t>στο </a:t>
            </a:r>
            <a:r>
              <a:rPr lang="el-GR" sz="1600" i="1" dirty="0"/>
              <a:t>[1] και [2</a:t>
            </a:r>
            <a:r>
              <a:rPr lang="el-GR" sz="1600" i="1" dirty="0" smtClean="0"/>
              <a:t>]</a:t>
            </a:r>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925" y="5208141"/>
            <a:ext cx="575931" cy="582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50698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 xmlns:a16="http://schemas.microsoft.com/office/drawing/2014/main"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17</a:t>
            </a:fld>
            <a:endParaRPr lang="en-US"/>
          </a:p>
        </p:txBody>
      </p:sp>
      <mc:AlternateContent xmlns:mc="http://schemas.openxmlformats.org/markup-compatibility/2006" xmlns:a14="http://schemas.microsoft.com/office/drawing/2010/main">
        <mc:Choice Requires="a14">
          <p:sp>
            <p:nvSpPr>
              <p:cNvPr id="9" name="Segnaposto contenuto 2">
                <a:extLst>
                  <a:ext uri="{FF2B5EF4-FFF2-40B4-BE49-F238E27FC236}">
                    <a16:creationId xmlns="" xmlns:a16="http://schemas.microsoft.com/office/drawing/2014/main" id="{86F2EB93-A63A-4210-B86A-E5FCAD7D8D7F}"/>
                  </a:ext>
                </a:extLst>
              </p:cNvPr>
              <p:cNvSpPr txBox="1">
                <a:spLocks/>
              </p:cNvSpPr>
              <p:nvPr/>
            </p:nvSpPr>
            <p:spPr>
              <a:xfrm>
                <a:off x="243150" y="1350898"/>
                <a:ext cx="8900850" cy="4213778"/>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ts val="0"/>
                  </a:spcBef>
                  <a:buNone/>
                </a:pPr>
                <a:r>
                  <a:rPr lang="el-GR" sz="2000" dirty="0" smtClean="0"/>
                  <a:t>Τα </a:t>
                </a:r>
                <a:r>
                  <a:rPr lang="el-GR" sz="2000" b="1" dirty="0" smtClean="0"/>
                  <a:t>σταθμισμένα κριτήρια </a:t>
                </a:r>
                <a:r>
                  <a:rPr lang="en-US" sz="2000" b="1" dirty="0" smtClean="0"/>
                  <a:t>PPD </a:t>
                </a:r>
                <a:r>
                  <a:rPr lang="el-GR" sz="2000" dirty="0"/>
                  <a:t>χρησιμοποιούνται για τον ποσοτικό προσδιορισμό του αριθμού των ωρών κατά τις οποίες οι επικρατούσες συνθήκες είναι εκτός της ζώνης θερμικής άνεσης κατά τη διάρκεια των ωρών λειτουργίας του κτιρίου και της περιόδου ενδιαφέροντος</a:t>
                </a:r>
                <a:endParaRPr lang="en-US" sz="2000" dirty="0" smtClean="0"/>
              </a:p>
              <a:p>
                <a:pPr lvl="0">
                  <a:buFont typeface="Courier New" panose="02070309020205020404" pitchFamily="49" charset="0"/>
                  <a:buChar char="o"/>
                </a:pPr>
                <a:r>
                  <a:rPr lang="el-GR" sz="1800" dirty="0" smtClean="0"/>
                  <a:t>Ο χρόνος κατά τον οποίο το πραγματικό </a:t>
                </a:r>
                <a:r>
                  <a:rPr lang="en-US" sz="1800" dirty="0" smtClean="0"/>
                  <a:t>PMV </a:t>
                </a:r>
                <a:r>
                  <a:rPr lang="el-GR" sz="1800" dirty="0" smtClean="0"/>
                  <a:t>υπερβαίνει τα όρια θερμικής άνεσης σταθμίζεται με ένα συντελεστή </a:t>
                </a:r>
                <a:r>
                  <a:rPr lang="en-US" sz="1800" dirty="0" smtClean="0"/>
                  <a:t>(</a:t>
                </a:r>
                <a:r>
                  <a:rPr lang="en-US" sz="1800" b="1" dirty="0" err="1" smtClean="0"/>
                  <a:t>wf</a:t>
                </a:r>
                <a:r>
                  <a:rPr lang="en-US" sz="1800" dirty="0" smtClean="0"/>
                  <a:t>) </a:t>
                </a:r>
                <a:r>
                  <a:rPr lang="el-GR" sz="1800" dirty="0" smtClean="0"/>
                  <a:t>ο οποίος εξαρτάται από το </a:t>
                </a:r>
                <a:r>
                  <a:rPr lang="en-US" sz="1800" dirty="0" smtClean="0"/>
                  <a:t>PPD. </a:t>
                </a:r>
                <a:r>
                  <a:rPr lang="el-GR" sz="1800" dirty="0" smtClean="0"/>
                  <a:t>Ξεκινώντας από μια κατανομή του </a:t>
                </a:r>
                <a:r>
                  <a:rPr lang="en-US" sz="1800" dirty="0" smtClean="0"/>
                  <a:t>PMV</a:t>
                </a:r>
                <a:r>
                  <a:rPr lang="el-GR" sz="1800" dirty="0" smtClean="0"/>
                  <a:t> και τη σχέση μεταξύ του </a:t>
                </a:r>
                <a:r>
                  <a:rPr lang="en-US" sz="1800" dirty="0" smtClean="0"/>
                  <a:t>PMV &amp; PPD </a:t>
                </a:r>
                <a:r>
                  <a:rPr lang="el-GR" sz="1800" dirty="0" smtClean="0"/>
                  <a:t>υπολογίζονται τα εξής</a:t>
                </a:r>
                <a:r>
                  <a:rPr lang="en-US" sz="1800" dirty="0" smtClean="0"/>
                  <a:t>:</a:t>
                </a:r>
              </a:p>
              <a:p>
                <a:pPr marL="0" lvl="0" indent="0">
                  <a:buNone/>
                </a:pPr>
                <a:r>
                  <a:rPr lang="en-US" sz="2000" dirty="0" smtClean="0"/>
                  <a:t>      </a:t>
                </a:r>
                <a:r>
                  <a:rPr lang="en-US" sz="1800" dirty="0" err="1" smtClean="0"/>
                  <a:t>wf</a:t>
                </a:r>
                <a:r>
                  <a:rPr lang="en-US" sz="1800" dirty="0"/>
                  <a:t> = 0 </a:t>
                </a:r>
                <a:r>
                  <a:rPr lang="el-GR" sz="1800" dirty="0" smtClean="0"/>
                  <a:t>για αποδεκτές συνθήκες άνεσης   </a:t>
                </a:r>
                <a:r>
                  <a:rPr lang="en-US" sz="1800" dirty="0" smtClean="0"/>
                  <a:t>-0.5 </a:t>
                </a:r>
                <a:r>
                  <a:rPr lang="en-US" sz="1800" dirty="0">
                    <a:sym typeface="Symbol"/>
                  </a:rPr>
                  <a:t>  </a:t>
                </a:r>
                <a:r>
                  <a:rPr lang="en-US" sz="1800" dirty="0"/>
                  <a:t>PMV </a:t>
                </a:r>
                <a:r>
                  <a:rPr lang="en-US" sz="1800" dirty="0">
                    <a:sym typeface="Symbol"/>
                  </a:rPr>
                  <a:t>  </a:t>
                </a:r>
                <a:r>
                  <a:rPr lang="en-US" sz="1800" dirty="0"/>
                  <a:t>0.5 </a:t>
                </a:r>
                <a:endParaRPr lang="en-US" sz="1800" dirty="0" smtClean="0"/>
              </a:p>
              <a:p>
                <a:pPr marL="349250" lvl="0" indent="0">
                  <a:buNone/>
                </a:pPr>
                <a:r>
                  <a:rPr lang="en-US" sz="1800" dirty="0" err="1"/>
                  <a:t>w</a:t>
                </a:r>
                <a:r>
                  <a:rPr lang="en-US" sz="1800" dirty="0" err="1" smtClean="0"/>
                  <a:t>f</a:t>
                </a:r>
                <a:r>
                  <a:rPr lang="en-US" sz="1800" dirty="0" smtClean="0"/>
                  <a:t> = </a:t>
                </a:r>
                <a14:m>
                  <m:oMath xmlns:m="http://schemas.openxmlformats.org/officeDocument/2006/math">
                    <m:f>
                      <m:fPr>
                        <m:ctrlPr>
                          <a:rPr lang="en-US" sz="1800" i="1" smtClean="0">
                            <a:latin typeface="Cambria Math"/>
                          </a:rPr>
                        </m:ctrlPr>
                      </m:fPr>
                      <m:num>
                        <m:sSub>
                          <m:sSubPr>
                            <m:ctrlPr>
                              <a:rPr lang="en-US" sz="1800" i="1" smtClean="0">
                                <a:latin typeface="Cambria Math"/>
                              </a:rPr>
                            </m:ctrlPr>
                          </m:sSubPr>
                          <m:e>
                            <m:r>
                              <a:rPr lang="en-US" sz="1800" b="0" i="1" smtClean="0">
                                <a:latin typeface="Cambria Math"/>
                              </a:rPr>
                              <m:t>𝑃𝑃𝐷</m:t>
                            </m:r>
                          </m:e>
                          <m:sub>
                            <m:r>
                              <a:rPr lang="en-US" sz="1800" b="0" i="1" smtClean="0">
                                <a:latin typeface="Cambria Math"/>
                              </a:rPr>
                              <m:t>𝑎𝑐𝑡𝑢𝑎𝑙𝑃𝑀𝑉</m:t>
                            </m:r>
                          </m:sub>
                        </m:sSub>
                      </m:num>
                      <m:den>
                        <m:sSub>
                          <m:sSubPr>
                            <m:ctrlPr>
                              <a:rPr lang="en-US" sz="1800" i="1" smtClean="0">
                                <a:latin typeface="Cambria Math"/>
                              </a:rPr>
                            </m:ctrlPr>
                          </m:sSubPr>
                          <m:e>
                            <m:r>
                              <a:rPr lang="en-US" sz="1800" b="0" i="1" smtClean="0">
                                <a:latin typeface="Cambria Math"/>
                              </a:rPr>
                              <m:t>𝑃𝑃𝐷</m:t>
                            </m:r>
                          </m:e>
                          <m:sub>
                            <m:r>
                              <a:rPr lang="en-US" sz="1800" b="0" i="1" smtClean="0">
                                <a:latin typeface="Cambria Math"/>
                              </a:rPr>
                              <m:t>𝑃𝑀𝑉𝑙𝑖𝑚𝑖𝑡</m:t>
                            </m:r>
                          </m:sub>
                        </m:sSub>
                      </m:den>
                    </m:f>
                  </m:oMath>
                </a14:m>
                <a:r>
                  <a:rPr lang="en-US" sz="1800" dirty="0" smtClean="0"/>
                  <a:t>  </a:t>
                </a:r>
                <a:r>
                  <a:rPr lang="el-GR" sz="1800" dirty="0" smtClean="0"/>
                  <a:t> όταν </a:t>
                </a:r>
                <a:r>
                  <a:rPr lang="en-US" sz="1800" dirty="0" smtClean="0"/>
                  <a:t>PMV &lt; </a:t>
                </a:r>
                <a:r>
                  <a:rPr lang="en-US" sz="1800" dirty="0" err="1" smtClean="0"/>
                  <a:t>PMV</a:t>
                </a:r>
                <a:r>
                  <a:rPr lang="en-US" sz="1800" baseline="-25000" dirty="0" err="1" smtClean="0"/>
                  <a:t>limit,lower</a:t>
                </a:r>
                <a:r>
                  <a:rPr lang="en-US" sz="1800" dirty="0" smtClean="0"/>
                  <a:t>   </a:t>
                </a:r>
                <a:r>
                  <a:rPr lang="el-GR" sz="1800" dirty="0" smtClean="0"/>
                  <a:t>ή  </a:t>
                </a:r>
                <a:r>
                  <a:rPr lang="en-US" sz="1800" dirty="0" err="1" smtClean="0"/>
                  <a:t>PMV</a:t>
                </a:r>
                <a:r>
                  <a:rPr lang="en-US" sz="1800" baseline="-25000" dirty="0" err="1" smtClean="0"/>
                  <a:t>limit,upper</a:t>
                </a:r>
                <a:r>
                  <a:rPr lang="en-US" sz="1800" dirty="0" smtClean="0"/>
                  <a:t> &lt; PMV</a:t>
                </a:r>
              </a:p>
              <a:p>
                <a:pPr marL="349250" lvl="0" indent="0">
                  <a:buNone/>
                </a:pPr>
                <a:r>
                  <a:rPr lang="el-GR" sz="1400" dirty="0"/>
                  <a:t>ό</a:t>
                </a:r>
                <a:r>
                  <a:rPr lang="el-GR" sz="1400" dirty="0" smtClean="0"/>
                  <a:t>που </a:t>
                </a:r>
                <a:r>
                  <a:rPr lang="en-US" sz="1400" dirty="0" err="1" smtClean="0"/>
                  <a:t>PPD</a:t>
                </a:r>
                <a:r>
                  <a:rPr lang="en-US" sz="1400" baseline="-25000" dirty="0" err="1" smtClean="0"/>
                  <a:t>actualPMV</a:t>
                </a:r>
                <a:r>
                  <a:rPr lang="en-US" sz="1400" dirty="0" smtClean="0"/>
                  <a:t> = PPD </a:t>
                </a:r>
                <a:r>
                  <a:rPr lang="el-GR" sz="1400" dirty="0" smtClean="0"/>
                  <a:t>που αντιστοιχεί στο πραγματικό </a:t>
                </a:r>
                <a:r>
                  <a:rPr lang="en-US" sz="1400" dirty="0" smtClean="0"/>
                  <a:t>PMV, </a:t>
                </a:r>
                <a:r>
                  <a:rPr lang="en-US" sz="1400" dirty="0" err="1" smtClean="0"/>
                  <a:t>PPD</a:t>
                </a:r>
                <a:r>
                  <a:rPr lang="en-US" sz="1400" baseline="-25000" dirty="0" err="1" smtClean="0"/>
                  <a:t>PMVlimit</a:t>
                </a:r>
                <a:r>
                  <a:rPr lang="en-US" sz="1400" dirty="0" smtClean="0"/>
                  <a:t> = PPD </a:t>
                </a:r>
                <a:r>
                  <a:rPr lang="el-GR" sz="1400" dirty="0"/>
                  <a:t>που αντιστοιχεί στο </a:t>
                </a:r>
                <a:r>
                  <a:rPr lang="en-US" sz="1400" dirty="0" err="1" smtClean="0"/>
                  <a:t>PMV</a:t>
                </a:r>
                <a:r>
                  <a:rPr lang="en-US" sz="1400" baseline="-25000" dirty="0" err="1" smtClean="0"/>
                  <a:t>limit</a:t>
                </a:r>
                <a:endParaRPr lang="en-US" sz="1400" baseline="-25000" dirty="0" smtClean="0"/>
              </a:p>
              <a:p>
                <a:pPr marL="349250" lvl="0" indent="0">
                  <a:spcBef>
                    <a:spcPts val="1200"/>
                  </a:spcBef>
                  <a:buNone/>
                </a:pPr>
                <a:r>
                  <a:rPr lang="el-GR" sz="2000" dirty="0" smtClean="0"/>
                  <a:t>Το </a:t>
                </a:r>
                <a:r>
                  <a:rPr lang="el-GR" sz="2000" b="1" dirty="0" smtClean="0"/>
                  <a:t>γινόμενο του </a:t>
                </a:r>
                <a:r>
                  <a:rPr lang="en-US" sz="2000" b="1" dirty="0" err="1" smtClean="0"/>
                  <a:t>wf</a:t>
                </a:r>
                <a:r>
                  <a:rPr lang="en-US" sz="2000" b="1" dirty="0" smtClean="0"/>
                  <a:t> </a:t>
                </a:r>
                <a:r>
                  <a:rPr lang="el-GR" sz="2000" b="1" dirty="0" smtClean="0"/>
                  <a:t>και του χρόνου </a:t>
                </a:r>
                <a:r>
                  <a:rPr lang="el-GR" sz="2000" dirty="0" smtClean="0"/>
                  <a:t>αθροίζεται για την περίοδο ενδιαφέροντος. Οι μονάδες είναι οι </a:t>
                </a:r>
                <a:r>
                  <a:rPr lang="el-GR" sz="2000" b="1" dirty="0" smtClean="0"/>
                  <a:t>ώρες εκτός συνθηκών άνεσης</a:t>
                </a:r>
                <a:endParaRPr lang="en-US" sz="2000" b="1" dirty="0"/>
              </a:p>
            </p:txBody>
          </p:sp>
        </mc:Choice>
        <mc:Fallback xmlns="">
          <p:sp>
            <p:nvSpPr>
              <p:cNvPr id="9" name="Segnaposto contenuto 2">
                <a:extLst>
                  <a:ext uri="{FF2B5EF4-FFF2-40B4-BE49-F238E27FC236}">
                    <a16:creationId xmlns:a16="http://schemas.microsoft.com/office/drawing/2014/main" xmlns="" xmlns:a14="http://schemas.microsoft.com/office/drawing/2010/main" id="{86F2EB93-A63A-4210-B86A-E5FCAD7D8D7F}"/>
                  </a:ext>
                </a:extLst>
              </p:cNvPr>
              <p:cNvSpPr txBox="1">
                <a:spLocks noRot="1" noChangeAspect="1" noMove="1" noResize="1" noEditPoints="1" noAdjustHandles="1" noChangeArrowheads="1" noChangeShapeType="1" noTextEdit="1"/>
              </p:cNvSpPr>
              <p:nvPr/>
            </p:nvSpPr>
            <p:spPr>
              <a:xfrm>
                <a:off x="243150" y="1350898"/>
                <a:ext cx="8900850" cy="4213778"/>
              </a:xfrm>
              <a:prstGeom prst="rect">
                <a:avLst/>
              </a:prstGeom>
              <a:blipFill rotWithShape="1">
                <a:blip r:embed="rId2"/>
                <a:stretch>
                  <a:fillRect l="-753" t="-724" r="-342"/>
                </a:stretch>
              </a:blipFill>
            </p:spPr>
            <p:txBody>
              <a:bodyPr/>
              <a:lstStyle/>
              <a:p>
                <a:r>
                  <a:rPr lang="en-US">
                    <a:noFill/>
                  </a:rPr>
                  <a:t> </a:t>
                </a:r>
              </a:p>
            </p:txBody>
          </p:sp>
        </mc:Fallback>
      </mc:AlternateContent>
      <p:sp>
        <p:nvSpPr>
          <p:cNvPr id="11" name="Titolo 1">
            <a:extLst>
              <a:ext uri="{FF2B5EF4-FFF2-40B4-BE49-F238E27FC236}">
                <a16:creationId xmlns="" xmlns:a16="http://schemas.microsoft.com/office/drawing/2014/main" id="{16A089E5-01BB-4338-9765-31AF63FC0C37}"/>
              </a:ext>
            </a:extLst>
          </p:cNvPr>
          <p:cNvSpPr>
            <a:spLocks noGrp="1"/>
          </p:cNvSpPr>
          <p:nvPr>
            <p:ph type="title"/>
          </p:nvPr>
        </p:nvSpPr>
        <p:spPr>
          <a:xfrm>
            <a:off x="0" y="14514"/>
            <a:ext cx="9144000" cy="709613"/>
          </a:xfrm>
        </p:spPr>
        <p:txBody>
          <a:bodyPr>
            <a:normAutofit/>
          </a:bodyPr>
          <a:lstStyle/>
          <a:p>
            <a:r>
              <a:rPr lang="el-GR" dirty="0"/>
              <a:t>Δ.2.2  - ΘΕΡΜΙΚΗ ΑΝΕΣΗ</a:t>
            </a:r>
            <a:endParaRPr lang="it-IT" dirty="0">
              <a:solidFill>
                <a:srgbClr val="FF0000"/>
              </a:solidFill>
            </a:endParaRPr>
          </a:p>
        </p:txBody>
      </p:sp>
      <p:sp>
        <p:nvSpPr>
          <p:cNvPr id="8" name="Segnaposto contenuto 2">
            <a:extLst>
              <a:ext uri="{FF2B5EF4-FFF2-40B4-BE49-F238E27FC236}">
                <a16:creationId xmlns:a16="http://schemas.microsoft.com/office/drawing/2014/main" xmlns="" id="{86F2EB93-A63A-4210-B86A-E5FCAD7D8D7F}"/>
              </a:ext>
            </a:extLst>
          </p:cNvPr>
          <p:cNvSpPr txBox="1">
            <a:spLocks/>
          </p:cNvSpPr>
          <p:nvPr/>
        </p:nvSpPr>
        <p:spPr>
          <a:xfrm>
            <a:off x="268224" y="902208"/>
            <a:ext cx="7840606" cy="5297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b="1" dirty="0">
                <a:latin typeface="Calibri" panose="020F0502020204030204" pitchFamily="34" charset="0"/>
                <a:cs typeface="Calibri" panose="020F0502020204030204" pitchFamily="34" charset="0"/>
              </a:rPr>
              <a:t>ΜΕΘΟΔΟΣ ΥΠΟΛΟΓΙΣΜΟΥ – </a:t>
            </a:r>
            <a:r>
              <a:rPr lang="el-GR" b="1" u="sng" dirty="0">
                <a:latin typeface="Calibri" panose="020F0502020204030204" pitchFamily="34" charset="0"/>
                <a:cs typeface="Calibri" panose="020F0502020204030204" pitchFamily="34" charset="0"/>
              </a:rPr>
              <a:t>ΦΑΣΗ </a:t>
            </a:r>
            <a:r>
              <a:rPr lang="el-GR" b="1" u="sng" dirty="0" smtClean="0">
                <a:latin typeface="Calibri" panose="020F0502020204030204" pitchFamily="34" charset="0"/>
                <a:cs typeface="Calibri" panose="020F0502020204030204" pitchFamily="34" charset="0"/>
              </a:rPr>
              <a:t>ΛΕΙΤΟΥΡΓΙΑΣ</a:t>
            </a:r>
            <a:endParaRPr lang="en-US" b="1" dirty="0">
              <a:latin typeface="Calibri" panose="020F0502020204030204" pitchFamily="34" charset="0"/>
              <a:cs typeface="Calibri" panose="020F0502020204030204" pitchFamily="34" charset="0"/>
            </a:endParaRPr>
          </a:p>
        </p:txBody>
      </p:sp>
      <p:sp>
        <p:nvSpPr>
          <p:cNvPr id="12" name="TextBox 11"/>
          <p:cNvSpPr txBox="1"/>
          <p:nvPr/>
        </p:nvSpPr>
        <p:spPr>
          <a:xfrm>
            <a:off x="854083" y="5531074"/>
            <a:ext cx="7704271" cy="338554"/>
          </a:xfrm>
          <a:prstGeom prst="rect">
            <a:avLst/>
          </a:prstGeom>
          <a:noFill/>
        </p:spPr>
        <p:txBody>
          <a:bodyPr wrap="square" rtlCol="0">
            <a:spAutoFit/>
          </a:bodyPr>
          <a:lstStyle/>
          <a:p>
            <a:r>
              <a:rPr lang="el-GR" sz="1600" i="1" dirty="0" smtClean="0"/>
              <a:t>Περισσότερες πληροφορίες και </a:t>
            </a:r>
            <a:r>
              <a:rPr lang="el-GR" sz="1600" i="1" dirty="0"/>
              <a:t>διαδικασίες υπολογισμού </a:t>
            </a:r>
            <a:r>
              <a:rPr lang="el-GR" sz="1600" i="1" dirty="0" smtClean="0"/>
              <a:t>είναι </a:t>
            </a:r>
            <a:r>
              <a:rPr lang="el-GR" sz="1600" i="1" dirty="0"/>
              <a:t>διαθέσιμες </a:t>
            </a:r>
            <a:r>
              <a:rPr lang="el-GR" sz="1600" i="1" dirty="0" smtClean="0"/>
              <a:t>στο </a:t>
            </a:r>
            <a:r>
              <a:rPr lang="el-GR" sz="1600" i="1" dirty="0"/>
              <a:t>[1] και [2</a:t>
            </a:r>
            <a:r>
              <a:rPr lang="el-GR" sz="1600" i="1" dirty="0" smtClean="0"/>
              <a:t>]</a:t>
            </a: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925" y="5393203"/>
            <a:ext cx="575931" cy="582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50910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 xmlns:a16="http://schemas.microsoft.com/office/drawing/2014/main"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18</a:t>
            </a:fld>
            <a:endParaRPr lang="en-US"/>
          </a:p>
        </p:txBody>
      </p:sp>
      <p:sp>
        <p:nvSpPr>
          <p:cNvPr id="28" name="Segnaposto contenuto 2">
            <a:extLst>
              <a:ext uri="{FF2B5EF4-FFF2-40B4-BE49-F238E27FC236}">
                <a16:creationId xmlns="" xmlns:a16="http://schemas.microsoft.com/office/drawing/2014/main" id="{86F2EB93-A63A-4210-B86A-E5FCAD7D8D7F}"/>
              </a:ext>
            </a:extLst>
          </p:cNvPr>
          <p:cNvSpPr txBox="1">
            <a:spLocks/>
          </p:cNvSpPr>
          <p:nvPr/>
        </p:nvSpPr>
        <p:spPr>
          <a:xfrm>
            <a:off x="243150" y="1404793"/>
            <a:ext cx="8900850" cy="736509"/>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2575" lvl="0" indent="-282575">
              <a:buNone/>
            </a:pPr>
            <a:r>
              <a:rPr lang="el-GR" sz="1800" b="1" dirty="0" smtClean="0"/>
              <a:t>β) Ερωτηματολόγια</a:t>
            </a:r>
            <a:r>
              <a:rPr lang="en-US" sz="1800" b="1" dirty="0" smtClean="0"/>
              <a:t> </a:t>
            </a:r>
            <a:r>
              <a:rPr lang="en-US" sz="1800" dirty="0" smtClean="0"/>
              <a:t>–</a:t>
            </a:r>
            <a:r>
              <a:rPr lang="el-GR" sz="1800" dirty="0" smtClean="0"/>
              <a:t> Καταγράψτε την </a:t>
            </a:r>
            <a:r>
              <a:rPr lang="el-GR" sz="1800" dirty="0" err="1" smtClean="0"/>
              <a:t>αυτοαναφερόμενη</a:t>
            </a:r>
            <a:r>
              <a:rPr lang="el-GR" sz="1800" dirty="0" smtClean="0"/>
              <a:t> αντίληψη για τις επικρατούσες συνθήκες άνεσης ενός αντιπροσωπευτικού δείγματος χρηστών του κτιρίου, χρησιμοποιώντας ερωτηματολόγια </a:t>
            </a:r>
            <a:r>
              <a:rPr lang="en-US" sz="1800" dirty="0" smtClean="0"/>
              <a:t>[2]</a:t>
            </a:r>
          </a:p>
        </p:txBody>
      </p:sp>
      <p:sp>
        <p:nvSpPr>
          <p:cNvPr id="20" name="Rectangle 19"/>
          <p:cNvSpPr/>
          <p:nvPr/>
        </p:nvSpPr>
        <p:spPr>
          <a:xfrm>
            <a:off x="685800" y="2646701"/>
            <a:ext cx="5077563" cy="3123932"/>
          </a:xfrm>
          <a:prstGeom prst="rect">
            <a:avLst/>
          </a:prstGeom>
        </p:spPr>
        <p:txBody>
          <a:bodyPr wrap="square">
            <a:spAutoFit/>
          </a:bodyPr>
          <a:lstStyle/>
          <a:p>
            <a:pPr marL="225425" lvl="0" indent="-225425">
              <a:spcAft>
                <a:spcPts val="600"/>
              </a:spcAft>
              <a:buFont typeface="Courier New" panose="02070309020205020404" pitchFamily="49" charset="0"/>
              <a:buChar char="o"/>
            </a:pPr>
            <a:r>
              <a:rPr lang="el-GR" sz="1400" i="1" dirty="0"/>
              <a:t>Η αποδοχή και η ικανοποίηση καθορίζονται από τις απαντήσεις των χρηστών που χρησιμοποιούν τις κλίμακες και τα όρια θερμικής άνεσης</a:t>
            </a:r>
          </a:p>
          <a:p>
            <a:pPr marL="225425" lvl="0" indent="-225425">
              <a:spcAft>
                <a:spcPts val="600"/>
              </a:spcAft>
              <a:buFont typeface="Courier New" panose="02070309020205020404" pitchFamily="49" charset="0"/>
              <a:buChar char="o"/>
            </a:pPr>
            <a:r>
              <a:rPr lang="el-GR" sz="1400" i="1" dirty="0"/>
              <a:t>Τα ερωτηματολόγια διακινούνται σε όλους τους εργαζόμενους ή σε ένα αντιπροσωπευτικό δείγμα. Για &gt;45 επιλεγμένους χρήστες, το ποσοστό συμμετοχής πρέπει να είναι μεγαλύτερο από 35%. Για 20-45 επιλεγμένους χρήστες, τουλάχιστον 15 πρέπει να απαντήσουν. Για &lt;20, το 80% πρέπει να απαντήσει</a:t>
            </a:r>
            <a:endParaRPr lang="en-US" sz="1400" i="1" dirty="0"/>
          </a:p>
          <a:p>
            <a:pPr marL="225425" lvl="0" indent="-225425">
              <a:spcAft>
                <a:spcPts val="600"/>
              </a:spcAft>
              <a:buFont typeface="Courier New" panose="02070309020205020404" pitchFamily="49" charset="0"/>
              <a:buChar char="o"/>
            </a:pPr>
            <a:r>
              <a:rPr lang="el-GR" sz="1400" i="1" dirty="0"/>
              <a:t>Η θερμική ικανοποίηση μετράται με κλίμακα που τελειώνει με τις επιλογές </a:t>
            </a:r>
            <a:r>
              <a:rPr lang="el-GR" sz="1400" i="1" dirty="0" smtClean="0"/>
              <a:t>«πολύ ικανοποιημένοι» </a:t>
            </a:r>
            <a:r>
              <a:rPr lang="el-GR" sz="1400" i="1" dirty="0"/>
              <a:t>και </a:t>
            </a:r>
            <a:r>
              <a:rPr lang="el-GR" sz="1400" i="1" dirty="0" smtClean="0"/>
              <a:t>«πολύ δυσαρεστημένοι»</a:t>
            </a:r>
            <a:endParaRPr lang="en-US" sz="1400" i="1" dirty="0"/>
          </a:p>
          <a:p>
            <a:pPr marL="225425" lvl="0" indent="-225425">
              <a:spcAft>
                <a:spcPts val="600"/>
              </a:spcAft>
              <a:buFont typeface="Courier New" panose="02070309020205020404" pitchFamily="49" charset="0"/>
              <a:buChar char="o"/>
            </a:pPr>
            <a:r>
              <a:rPr lang="el-GR" sz="1400" i="1" dirty="0"/>
              <a:t>Τα ερωτηματολόγια περιλαμβάνουν διαγνωστικά ερωτήματα που επιτρέπουν τον προσδιορισμό των αιτίων της δυσαρέσκειας</a:t>
            </a:r>
          </a:p>
        </p:txBody>
      </p:sp>
      <p:sp>
        <p:nvSpPr>
          <p:cNvPr id="21" name="Rectangle 20"/>
          <p:cNvSpPr/>
          <p:nvPr/>
        </p:nvSpPr>
        <p:spPr>
          <a:xfrm>
            <a:off x="5981083" y="2067377"/>
            <a:ext cx="3162917" cy="430887"/>
          </a:xfrm>
          <a:prstGeom prst="rect">
            <a:avLst/>
          </a:prstGeom>
        </p:spPr>
        <p:txBody>
          <a:bodyPr wrap="square">
            <a:spAutoFit/>
          </a:bodyPr>
          <a:lstStyle/>
          <a:p>
            <a:r>
              <a:rPr lang="el-GR" sz="1100" i="1" dirty="0" smtClean="0"/>
              <a:t>Ερωτηματολόγιο για την αξιολόγηση των περιβαλλοντικών συνθηκών &amp; άνεσης </a:t>
            </a:r>
            <a:r>
              <a:rPr lang="en-US" sz="1100" i="1" dirty="0" smtClean="0"/>
              <a:t>[2]</a:t>
            </a:r>
            <a:endParaRPr lang="en-US" sz="1100" i="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1084" y="2420871"/>
            <a:ext cx="3038738" cy="3877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olo 1">
            <a:extLst>
              <a:ext uri="{FF2B5EF4-FFF2-40B4-BE49-F238E27FC236}">
                <a16:creationId xmlns="" xmlns:a16="http://schemas.microsoft.com/office/drawing/2014/main" id="{16A089E5-01BB-4338-9765-31AF63FC0C37}"/>
              </a:ext>
            </a:extLst>
          </p:cNvPr>
          <p:cNvSpPr>
            <a:spLocks noGrp="1"/>
          </p:cNvSpPr>
          <p:nvPr>
            <p:ph type="title"/>
          </p:nvPr>
        </p:nvSpPr>
        <p:spPr>
          <a:xfrm>
            <a:off x="0" y="14514"/>
            <a:ext cx="9144000" cy="709613"/>
          </a:xfrm>
        </p:spPr>
        <p:txBody>
          <a:bodyPr>
            <a:normAutofit/>
          </a:bodyPr>
          <a:lstStyle/>
          <a:p>
            <a:r>
              <a:rPr lang="el-GR" dirty="0"/>
              <a:t>Δ.2.2  - ΘΕΡΜΙΚΗ ΑΝΕΣΗ</a:t>
            </a:r>
            <a:endParaRPr lang="it-IT" dirty="0">
              <a:solidFill>
                <a:srgbClr val="FF0000"/>
              </a:solidFill>
            </a:endParaRPr>
          </a:p>
        </p:txBody>
      </p:sp>
      <p:sp>
        <p:nvSpPr>
          <p:cNvPr id="12" name="Segnaposto contenuto 2">
            <a:extLst>
              <a:ext uri="{FF2B5EF4-FFF2-40B4-BE49-F238E27FC236}">
                <a16:creationId xmlns:a16="http://schemas.microsoft.com/office/drawing/2014/main" xmlns="" id="{86F2EB93-A63A-4210-B86A-E5FCAD7D8D7F}"/>
              </a:ext>
            </a:extLst>
          </p:cNvPr>
          <p:cNvSpPr txBox="1">
            <a:spLocks/>
          </p:cNvSpPr>
          <p:nvPr/>
        </p:nvSpPr>
        <p:spPr>
          <a:xfrm>
            <a:off x="268224" y="902208"/>
            <a:ext cx="7840606" cy="5297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b="1" dirty="0">
                <a:latin typeface="Calibri" panose="020F0502020204030204" pitchFamily="34" charset="0"/>
                <a:cs typeface="Calibri" panose="020F0502020204030204" pitchFamily="34" charset="0"/>
              </a:rPr>
              <a:t>ΜΕΘΟΔΟΣ ΥΠΟΛΟΓΙΣΜΟΥ – </a:t>
            </a:r>
            <a:r>
              <a:rPr lang="el-GR" b="1" u="sng" dirty="0">
                <a:latin typeface="Calibri" panose="020F0502020204030204" pitchFamily="34" charset="0"/>
                <a:cs typeface="Calibri" panose="020F0502020204030204" pitchFamily="34" charset="0"/>
              </a:rPr>
              <a:t>ΦΑΣΗ </a:t>
            </a:r>
            <a:r>
              <a:rPr lang="el-GR" b="1" u="sng" dirty="0" smtClean="0">
                <a:latin typeface="Calibri" panose="020F0502020204030204" pitchFamily="34" charset="0"/>
                <a:cs typeface="Calibri" panose="020F0502020204030204" pitchFamily="34" charset="0"/>
              </a:rPr>
              <a:t>ΛΕΙΤΟΥΡΓΙΑΣ</a:t>
            </a:r>
            <a:endParaRPr lang="en-US" b="1" dirty="0">
              <a:latin typeface="Calibri" panose="020F0502020204030204" pitchFamily="34" charset="0"/>
              <a:cs typeface="Calibri" panose="020F0502020204030204" pitchFamily="34" charset="0"/>
            </a:endParaRP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527" y="2592271"/>
            <a:ext cx="575931" cy="582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2230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854083" y="5443986"/>
            <a:ext cx="7704271" cy="338554"/>
          </a:xfrm>
          <a:prstGeom prst="rect">
            <a:avLst/>
          </a:prstGeom>
          <a:noFill/>
        </p:spPr>
        <p:txBody>
          <a:bodyPr wrap="square" rtlCol="0">
            <a:spAutoFit/>
          </a:bodyPr>
          <a:lstStyle/>
          <a:p>
            <a:r>
              <a:rPr lang="el-GR" sz="1600" i="1" dirty="0" smtClean="0"/>
              <a:t>Περισσότερες πληροφορίες για υπολογισμούς και μετρήσεις είναι </a:t>
            </a:r>
            <a:r>
              <a:rPr lang="el-GR" sz="1600" i="1" dirty="0"/>
              <a:t>διαθέσιμες </a:t>
            </a:r>
            <a:r>
              <a:rPr lang="el-GR" sz="1600" i="1" dirty="0" smtClean="0"/>
              <a:t>στο [3]</a:t>
            </a:r>
          </a:p>
        </p:txBody>
      </p:sp>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925" y="5306115"/>
            <a:ext cx="575931" cy="582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egnaposto numero diapositiva 4">
            <a:extLst>
              <a:ext uri="{FF2B5EF4-FFF2-40B4-BE49-F238E27FC236}">
                <a16:creationId xmlns="" xmlns:a16="http://schemas.microsoft.com/office/drawing/2014/main"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19</a:t>
            </a:fld>
            <a:endParaRPr lang="en-US"/>
          </a:p>
        </p:txBody>
      </p:sp>
      <p:sp>
        <p:nvSpPr>
          <p:cNvPr id="9" name="Segnaposto contenuto 2">
            <a:extLst>
              <a:ext uri="{FF2B5EF4-FFF2-40B4-BE49-F238E27FC236}">
                <a16:creationId xmlns="" xmlns:a16="http://schemas.microsoft.com/office/drawing/2014/main" xmlns:a14="http://schemas.microsoft.com/office/drawing/2010/main" xmlns:mc="http://schemas.openxmlformats.org/markup-compatibility/2006" id="{86F2EB93-A63A-4210-B86A-E5FCAD7D8D7F}"/>
              </a:ext>
            </a:extLst>
          </p:cNvPr>
          <p:cNvSpPr txBox="1">
            <a:spLocks/>
          </p:cNvSpPr>
          <p:nvPr/>
        </p:nvSpPr>
        <p:spPr>
          <a:xfrm>
            <a:off x="290448" y="1535425"/>
            <a:ext cx="8900850" cy="3276061"/>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l-GR" b="1" dirty="0"/>
              <a:t>Χρόνος </a:t>
            </a:r>
            <a:r>
              <a:rPr lang="el-GR" b="1" dirty="0" smtClean="0"/>
              <a:t>εκτός ζώνης θερμικής άνεσης</a:t>
            </a:r>
            <a:endParaRPr lang="en-US" dirty="0" smtClean="0"/>
          </a:p>
          <a:p>
            <a:pPr lvl="0">
              <a:buFont typeface="Courier New" panose="02070309020205020404" pitchFamily="49" charset="0"/>
              <a:buChar char="o"/>
            </a:pPr>
            <a:r>
              <a:rPr lang="el-GR" sz="2000" dirty="0" smtClean="0"/>
              <a:t>Για κτίρια με ή χωρίς μηχανικό αερισμό, θέρμανση-ψύξη</a:t>
            </a:r>
            <a:endParaRPr lang="en-US" sz="2000" dirty="0" smtClean="0"/>
          </a:p>
          <a:p>
            <a:pPr marL="0" lvl="0" indent="0">
              <a:spcBef>
                <a:spcPts val="2400"/>
              </a:spcBef>
              <a:buNone/>
            </a:pPr>
            <a:r>
              <a:rPr lang="el-GR" b="1" dirty="0" smtClean="0"/>
              <a:t>Φάση Μελέτης/Σχεδιασμού </a:t>
            </a:r>
            <a:r>
              <a:rPr lang="en-US" b="1" dirty="0" smtClean="0"/>
              <a:t>(</a:t>
            </a:r>
            <a:r>
              <a:rPr lang="el-GR" b="1" dirty="0" smtClean="0"/>
              <a:t>Υπολογισμοί</a:t>
            </a:r>
            <a:r>
              <a:rPr lang="en-US" b="1" dirty="0" smtClean="0"/>
              <a:t>)</a:t>
            </a:r>
          </a:p>
          <a:p>
            <a:pPr marL="804863" lvl="0" indent="0">
              <a:spcBef>
                <a:spcPts val="400"/>
              </a:spcBef>
              <a:buNone/>
              <a:tabLst>
                <a:tab pos="804863" algn="l"/>
              </a:tabLst>
            </a:pPr>
            <a:r>
              <a:rPr lang="el-GR" sz="2000" dirty="0" smtClean="0"/>
              <a:t>Οι </a:t>
            </a:r>
            <a:r>
              <a:rPr lang="el-GR" sz="2000" dirty="0"/>
              <a:t>Προσομοιώσεις μπορούν να δώσουν ακριβή/λεπτομερή </a:t>
            </a:r>
            <a:r>
              <a:rPr lang="el-GR" sz="2000" dirty="0" smtClean="0"/>
              <a:t>αποτελέσματα για τις επικρατούσες εσωτερικές συνθήκες</a:t>
            </a:r>
            <a:endParaRPr lang="en-US" sz="2000" dirty="0" smtClean="0"/>
          </a:p>
          <a:p>
            <a:pPr marL="457200" lvl="0" indent="-457200">
              <a:spcBef>
                <a:spcPts val="1200"/>
              </a:spcBef>
              <a:buFont typeface="Wingdings" panose="05000000000000000000" pitchFamily="2" charset="2"/>
              <a:buChar char="Ø"/>
            </a:pPr>
            <a:r>
              <a:rPr lang="el-GR" sz="2000" dirty="0" smtClean="0"/>
              <a:t>Τα αποτελέσματα χρησιμοποιούνται για τον καθορισμό του χρόνου (ωρών ή ημερών) που οι εσωτερικές συνθήκες θα είναι εκτός της ζώνης θερμικής άνεσης</a:t>
            </a:r>
            <a:endParaRPr lang="en-US" sz="2000" dirty="0" smtClean="0"/>
          </a:p>
        </p:txBody>
      </p:sp>
      <p:pic>
        <p:nvPicPr>
          <p:cNvPr id="11" name="Picture 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8830" y="778843"/>
            <a:ext cx="990145" cy="5419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olo 1">
            <a:extLst>
              <a:ext uri="{FF2B5EF4-FFF2-40B4-BE49-F238E27FC236}">
                <a16:creationId xmlns="" xmlns:a16="http://schemas.microsoft.com/office/drawing/2014/main" id="{16A089E5-01BB-4338-9765-31AF63FC0C37}"/>
              </a:ext>
            </a:extLst>
          </p:cNvPr>
          <p:cNvSpPr>
            <a:spLocks noGrp="1"/>
          </p:cNvSpPr>
          <p:nvPr>
            <p:ph type="title"/>
          </p:nvPr>
        </p:nvSpPr>
        <p:spPr>
          <a:xfrm>
            <a:off x="0" y="14514"/>
            <a:ext cx="9144000" cy="709613"/>
          </a:xfrm>
        </p:spPr>
        <p:txBody>
          <a:bodyPr>
            <a:normAutofit/>
          </a:bodyPr>
          <a:lstStyle/>
          <a:p>
            <a:r>
              <a:rPr lang="el-GR" dirty="0"/>
              <a:t>Δ.2.2  - ΘΕΡΜΙΚΗ ΑΝΕΣΗ</a:t>
            </a:r>
            <a:endParaRPr lang="it-IT" dirty="0">
              <a:solidFill>
                <a:srgbClr val="FF0000"/>
              </a:solidFill>
            </a:endParaRPr>
          </a:p>
        </p:txBody>
      </p:sp>
      <p:sp>
        <p:nvSpPr>
          <p:cNvPr id="10" name="Segnaposto contenuto 2">
            <a:extLst>
              <a:ext uri="{FF2B5EF4-FFF2-40B4-BE49-F238E27FC236}">
                <a16:creationId xmlns:a16="http://schemas.microsoft.com/office/drawing/2014/main" xmlns="" id="{86F2EB93-A63A-4210-B86A-E5FCAD7D8D7F}"/>
              </a:ext>
            </a:extLst>
          </p:cNvPr>
          <p:cNvSpPr txBox="1">
            <a:spLocks/>
          </p:cNvSpPr>
          <p:nvPr/>
        </p:nvSpPr>
        <p:spPr>
          <a:xfrm>
            <a:off x="268224" y="902208"/>
            <a:ext cx="7840606" cy="5297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b="1" dirty="0">
                <a:latin typeface="Calibri" panose="020F0502020204030204" pitchFamily="34" charset="0"/>
                <a:cs typeface="Calibri" panose="020F0502020204030204" pitchFamily="34" charset="0"/>
              </a:rPr>
              <a:t>ΜΕΘΟΔΟΣ </a:t>
            </a:r>
            <a:r>
              <a:rPr lang="el-GR" b="1" dirty="0" smtClean="0">
                <a:latin typeface="Calibri" panose="020F0502020204030204" pitchFamily="34" charset="0"/>
                <a:cs typeface="Calibri" panose="020F0502020204030204" pitchFamily="34" charset="0"/>
              </a:rPr>
              <a:t>ΥΠΟΛΟΓΙΣΜΟΥ - </a:t>
            </a:r>
            <a:r>
              <a:rPr lang="el-GR" b="1" u="sng" dirty="0"/>
              <a:t>Φάση Μελέτης/Σχεδιασμού</a:t>
            </a:r>
            <a:endParaRPr lang="en-US" b="1" dirty="0">
              <a:latin typeface="Calibri" panose="020F0502020204030204" pitchFamily="34" charset="0"/>
              <a:cs typeface="Calibri" panose="020F0502020204030204" pitchFamily="34" charset="0"/>
            </a:endParaRPr>
          </a:p>
        </p:txBody>
      </p:sp>
      <p:pic>
        <p:nvPicPr>
          <p:cNvPr id="1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4002" y="2993278"/>
            <a:ext cx="574308" cy="55313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4930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34190341"/>
              </p:ext>
            </p:extLst>
          </p:nvPr>
        </p:nvGraphicFramePr>
        <p:xfrm>
          <a:off x="487326" y="2238648"/>
          <a:ext cx="8169348" cy="1341120"/>
        </p:xfrm>
        <a:graphic>
          <a:graphicData uri="http://schemas.openxmlformats.org/drawingml/2006/table">
            <a:tbl>
              <a:tblPr firstRow="1" bandRow="1">
                <a:tableStyleId>{7DF18680-E054-41AD-8BC1-D1AEF772440D}</a:tableStyleId>
              </a:tblPr>
              <a:tblGrid>
                <a:gridCol w="4398999"/>
                <a:gridCol w="3770349"/>
              </a:tblGrid>
              <a:tr h="370840">
                <a:tc gridSpan="2">
                  <a:txBody>
                    <a:bodyPr/>
                    <a:lstStyle/>
                    <a:p>
                      <a:pPr algn="ctr"/>
                      <a:r>
                        <a:rPr lang="en-US" sz="2800" dirty="0" smtClean="0"/>
                        <a:t>D.2.2 – </a:t>
                      </a:r>
                      <a:r>
                        <a:rPr lang="el-GR" sz="2800" dirty="0" smtClean="0"/>
                        <a:t>ΣΥΝΤΕΛΕΣΤΗΣ ΘΕΡΜΙΚΗΣ ΑΝΕΣΗΣ</a:t>
                      </a:r>
                      <a:endParaRPr lang="en-US" sz="2800" dirty="0">
                        <a:solidFill>
                          <a:srgbClr val="FF0000"/>
                        </a:solidFill>
                      </a:endParaRPr>
                    </a:p>
                  </a:txBody>
                  <a:tcPr/>
                </a:tc>
                <a:tc hMerge="1">
                  <a:txBody>
                    <a:bodyPr/>
                    <a:lstStyle/>
                    <a:p>
                      <a:endParaRPr lang="en-US" dirty="0"/>
                    </a:p>
                  </a:txBody>
                  <a:tcPr/>
                </a:tc>
              </a:tr>
              <a:tr h="370840">
                <a:tc>
                  <a:txBody>
                    <a:bodyPr/>
                    <a:lstStyle/>
                    <a:p>
                      <a:pPr algn="ctr"/>
                      <a:r>
                        <a:rPr lang="el-GR" sz="2200" b="1" dirty="0" smtClean="0"/>
                        <a:t>ΘΕΜΑΤΙΚΗ ΕΝΟΤΗΤΑ</a:t>
                      </a:r>
                      <a:endParaRPr lang="en-US" sz="2200" b="1" dirty="0"/>
                    </a:p>
                  </a:txBody>
                  <a:tcPr/>
                </a:tc>
                <a:tc>
                  <a:txBody>
                    <a:bodyPr/>
                    <a:lstStyle/>
                    <a:p>
                      <a:pPr algn="ctr"/>
                      <a:r>
                        <a:rPr lang="el-GR" sz="2200" b="1" dirty="0" smtClean="0"/>
                        <a:t>ΚΑΤΗΓΟΡΙΑ</a:t>
                      </a:r>
                      <a:endParaRPr lang="en-US" sz="2200" b="1" dirty="0"/>
                    </a:p>
                  </a:txBody>
                  <a:tcPr/>
                </a:tc>
              </a:tr>
              <a:tr h="370840">
                <a:tc>
                  <a:txBody>
                    <a:bodyPr/>
                    <a:lstStyle/>
                    <a:p>
                      <a:pPr algn="ctr"/>
                      <a:r>
                        <a:rPr lang="en-US" sz="2000" dirty="0" smtClean="0"/>
                        <a:t>D. </a:t>
                      </a:r>
                      <a:r>
                        <a:rPr lang="el-GR" sz="2000" dirty="0" smtClean="0"/>
                        <a:t>Ποιότητα Εσωτερικού Περιβάλλοντος</a:t>
                      </a:r>
                      <a:endParaRPr lang="en-US" sz="2000" dirty="0"/>
                    </a:p>
                  </a:txBody>
                  <a:tcPr/>
                </a:tc>
                <a:tc>
                  <a:txBody>
                    <a:bodyPr/>
                    <a:lstStyle/>
                    <a:p>
                      <a:pPr algn="ctr"/>
                      <a:r>
                        <a:rPr lang="en-US" sz="2000" dirty="0" smtClean="0"/>
                        <a:t>D.2 </a:t>
                      </a:r>
                      <a:r>
                        <a:rPr lang="el-GR" sz="2000" dirty="0" smtClean="0"/>
                        <a:t>Θερμοκρασία &amp; Υγρασία</a:t>
                      </a:r>
                      <a:endParaRPr lang="en-US" sz="2000" dirty="0"/>
                    </a:p>
                  </a:txBody>
                  <a:tcPr/>
                </a:tc>
              </a:tr>
            </a:tbl>
          </a:graphicData>
        </a:graphic>
      </p:graphicFrame>
      <p:sp>
        <p:nvSpPr>
          <p:cNvPr id="5" name="Segnaposto numero diapositiva 4">
            <a:extLst>
              <a:ext uri="{FF2B5EF4-FFF2-40B4-BE49-F238E27FC236}">
                <a16:creationId xmlns="" xmlns:a16="http://schemas.microsoft.com/office/drawing/2014/main"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2</a:t>
            </a:fld>
            <a:endParaRPr lang="en-US" dirty="0"/>
          </a:p>
        </p:txBody>
      </p:sp>
      <p:sp>
        <p:nvSpPr>
          <p:cNvPr id="10" name="Titolo 1">
            <a:extLst>
              <a:ext uri="{FF2B5EF4-FFF2-40B4-BE49-F238E27FC236}">
                <a16:creationId xmlns="" xmlns:a16="http://schemas.microsoft.com/office/drawing/2014/main" id="{16A089E5-01BB-4338-9765-31AF63FC0C37}"/>
              </a:ext>
            </a:extLst>
          </p:cNvPr>
          <p:cNvSpPr>
            <a:spLocks noGrp="1"/>
          </p:cNvSpPr>
          <p:nvPr>
            <p:ph type="title"/>
          </p:nvPr>
        </p:nvSpPr>
        <p:spPr>
          <a:xfrm>
            <a:off x="0" y="0"/>
            <a:ext cx="9144000" cy="709613"/>
          </a:xfrm>
        </p:spPr>
        <p:txBody>
          <a:bodyPr>
            <a:normAutofit/>
          </a:bodyPr>
          <a:lstStyle/>
          <a:p>
            <a:r>
              <a:rPr lang="el-GR" dirty="0"/>
              <a:t>Δ</a:t>
            </a:r>
            <a:r>
              <a:rPr lang="en-US" dirty="0" smtClean="0"/>
              <a:t>.2.2  - </a:t>
            </a:r>
            <a:r>
              <a:rPr lang="el-GR" dirty="0" smtClean="0"/>
              <a:t>ΘΕΡΜΙΚΗ ΑΝΕΣΗ</a:t>
            </a:r>
            <a:endParaRPr lang="it-IT" dirty="0">
              <a:solidFill>
                <a:srgbClr val="FF0000"/>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4079" y="3938954"/>
            <a:ext cx="2060718" cy="2060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01703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 xmlns:a16="http://schemas.microsoft.com/office/drawing/2014/main"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20</a:t>
            </a:fld>
            <a:endParaRPr lang="en-US"/>
          </a:p>
        </p:txBody>
      </p:sp>
      <p:sp>
        <p:nvSpPr>
          <p:cNvPr id="9" name="Segnaposto contenuto 2">
            <a:extLst>
              <a:ext uri="{FF2B5EF4-FFF2-40B4-BE49-F238E27FC236}">
                <a16:creationId xmlns="" xmlns:a16="http://schemas.microsoft.com/office/drawing/2014/main" xmlns:a14="http://schemas.microsoft.com/office/drawing/2010/main" xmlns:mc="http://schemas.openxmlformats.org/markup-compatibility/2006" id="{86F2EB93-A63A-4210-B86A-E5FCAD7D8D7F}"/>
              </a:ext>
            </a:extLst>
          </p:cNvPr>
          <p:cNvSpPr txBox="1">
            <a:spLocks/>
          </p:cNvSpPr>
          <p:nvPr/>
        </p:nvSpPr>
        <p:spPr>
          <a:xfrm>
            <a:off x="243150" y="1535425"/>
            <a:ext cx="8900850" cy="3770690"/>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l-GR" b="1" dirty="0"/>
              <a:t>Χρόνος εκτός ζώνης θερμικής </a:t>
            </a:r>
            <a:r>
              <a:rPr lang="el-GR" b="1" dirty="0" smtClean="0"/>
              <a:t>άνεσης</a:t>
            </a:r>
            <a:endParaRPr lang="en-US" dirty="0"/>
          </a:p>
          <a:p>
            <a:pPr lvl="0">
              <a:buFont typeface="Courier New" panose="02070309020205020404" pitchFamily="49" charset="0"/>
              <a:buChar char="o"/>
            </a:pPr>
            <a:r>
              <a:rPr lang="el-GR" sz="2000" dirty="0"/>
              <a:t>Για κτίρια με ή χωρίς μηχανικό αερισμό, θέρμανση-ψύξη</a:t>
            </a:r>
            <a:endParaRPr lang="en-US" sz="2000" b="1" u="sng" dirty="0" smtClean="0"/>
          </a:p>
          <a:p>
            <a:pPr marL="0" lvl="0" indent="0">
              <a:spcBef>
                <a:spcPts val="1800"/>
              </a:spcBef>
              <a:buNone/>
            </a:pPr>
            <a:r>
              <a:rPr lang="el-GR" sz="2000" b="1" dirty="0" smtClean="0"/>
              <a:t>Φάση Λειτουργίας </a:t>
            </a:r>
            <a:r>
              <a:rPr lang="en-US" sz="2000" b="1" dirty="0" smtClean="0"/>
              <a:t>(</a:t>
            </a:r>
            <a:r>
              <a:rPr lang="el-GR" sz="2000" b="1" dirty="0" smtClean="0"/>
              <a:t>Μετρήσεις</a:t>
            </a:r>
            <a:r>
              <a:rPr lang="en-US" sz="2000" b="1" dirty="0" smtClean="0"/>
              <a:t>)</a:t>
            </a:r>
          </a:p>
          <a:p>
            <a:pPr marL="0" indent="0">
              <a:spcBef>
                <a:spcPts val="0"/>
              </a:spcBef>
              <a:buNone/>
            </a:pPr>
            <a:r>
              <a:rPr lang="el-GR" sz="2000" dirty="0"/>
              <a:t>Το </a:t>
            </a:r>
            <a:r>
              <a:rPr lang="el-GR" sz="2000" b="1" dirty="0"/>
              <a:t>πρωτόκολλο δειγματοληψίας </a:t>
            </a:r>
            <a:r>
              <a:rPr lang="el-GR" sz="2000" dirty="0"/>
              <a:t>για τον προσδιορισμό των προς παρακολούθηση χώρων του κτιρίου παρουσιάζεται στο [3]</a:t>
            </a:r>
          </a:p>
          <a:p>
            <a:pPr marL="631825" indent="0">
              <a:spcBef>
                <a:spcPts val="1200"/>
              </a:spcBef>
              <a:buNone/>
            </a:pPr>
            <a:r>
              <a:rPr lang="el-GR" sz="1600" i="1" dirty="0"/>
              <a:t>Σε κτίρια γραφείων, επιλέγονται όλοι οι χώροι εργασίας</a:t>
            </a:r>
            <a:endParaRPr lang="en-US" sz="1600" i="1" dirty="0"/>
          </a:p>
          <a:p>
            <a:pPr marL="0" indent="0">
              <a:spcBef>
                <a:spcPts val="1200"/>
              </a:spcBef>
              <a:buNone/>
            </a:pPr>
            <a:r>
              <a:rPr lang="el-GR" sz="2000" b="1" dirty="0" smtClean="0"/>
              <a:t>Φάση Λειτουργίας</a:t>
            </a:r>
            <a:r>
              <a:rPr lang="en-US" sz="2000" b="1" dirty="0" smtClean="0"/>
              <a:t> (</a:t>
            </a:r>
            <a:r>
              <a:rPr lang="el-GR" sz="2000" b="1" dirty="0" smtClean="0"/>
              <a:t>Υπολογισμοί</a:t>
            </a:r>
            <a:r>
              <a:rPr lang="en-US" sz="2000" b="1" dirty="0" smtClean="0"/>
              <a:t>)</a:t>
            </a:r>
            <a:endParaRPr lang="en-US" sz="2000" b="1" dirty="0"/>
          </a:p>
          <a:p>
            <a:pPr marL="0" lvl="0" indent="0">
              <a:spcBef>
                <a:spcPts val="0"/>
              </a:spcBef>
              <a:buNone/>
            </a:pPr>
            <a:r>
              <a:rPr lang="el-GR" sz="2000" dirty="0"/>
              <a:t>Οι Προσομοιώσεις </a:t>
            </a:r>
            <a:r>
              <a:rPr lang="el-GR" sz="2000" dirty="0" smtClean="0"/>
              <a:t>είναι </a:t>
            </a:r>
            <a:r>
              <a:rPr lang="el-GR" sz="2000" dirty="0"/>
              <a:t>απαραίτητες είναι απαραίτητες προκειμένου να ληφθούν υπόψη οι </a:t>
            </a:r>
            <a:r>
              <a:rPr lang="el-GR" sz="2000" dirty="0" smtClean="0"/>
              <a:t>παράμετροι που </a:t>
            </a:r>
            <a:r>
              <a:rPr lang="el-GR" sz="2000" dirty="0"/>
              <a:t>επηρεάζουν τις συνθήκες θερμικής </a:t>
            </a:r>
            <a:r>
              <a:rPr lang="el-GR" sz="2000" dirty="0" smtClean="0"/>
              <a:t>άνεσης [3]</a:t>
            </a:r>
            <a:endParaRPr lang="en-US" sz="2000" dirty="0">
              <a:solidFill>
                <a:prstClr val="black"/>
              </a:solidFill>
            </a:endParaRPr>
          </a:p>
        </p:txBody>
      </p:sp>
      <p:pic>
        <p:nvPicPr>
          <p:cNvPr id="11"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8830" y="778843"/>
            <a:ext cx="990145" cy="5419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olo 1">
            <a:extLst>
              <a:ext uri="{FF2B5EF4-FFF2-40B4-BE49-F238E27FC236}">
                <a16:creationId xmlns="" xmlns:a16="http://schemas.microsoft.com/office/drawing/2014/main" id="{16A089E5-01BB-4338-9765-31AF63FC0C37}"/>
              </a:ext>
            </a:extLst>
          </p:cNvPr>
          <p:cNvSpPr>
            <a:spLocks noGrp="1"/>
          </p:cNvSpPr>
          <p:nvPr>
            <p:ph type="title"/>
          </p:nvPr>
        </p:nvSpPr>
        <p:spPr>
          <a:xfrm>
            <a:off x="0" y="14514"/>
            <a:ext cx="9144000" cy="709613"/>
          </a:xfrm>
        </p:spPr>
        <p:txBody>
          <a:bodyPr>
            <a:normAutofit/>
          </a:bodyPr>
          <a:lstStyle/>
          <a:p>
            <a:r>
              <a:rPr lang="el-GR" dirty="0"/>
              <a:t>Δ.2.2  - ΘΕΡΜΙΚΗ ΑΝΕΣΗ</a:t>
            </a:r>
            <a:endParaRPr lang="it-IT" dirty="0">
              <a:solidFill>
                <a:srgbClr val="FF0000"/>
              </a:solidFill>
            </a:endParaRPr>
          </a:p>
        </p:txBody>
      </p:sp>
      <p:sp>
        <p:nvSpPr>
          <p:cNvPr id="10" name="Segnaposto contenuto 2">
            <a:extLst>
              <a:ext uri="{FF2B5EF4-FFF2-40B4-BE49-F238E27FC236}">
                <a16:creationId xmlns:a16="http://schemas.microsoft.com/office/drawing/2014/main" xmlns="" id="{86F2EB93-A63A-4210-B86A-E5FCAD7D8D7F}"/>
              </a:ext>
            </a:extLst>
          </p:cNvPr>
          <p:cNvSpPr txBox="1">
            <a:spLocks/>
          </p:cNvSpPr>
          <p:nvPr/>
        </p:nvSpPr>
        <p:spPr>
          <a:xfrm>
            <a:off x="268224" y="902208"/>
            <a:ext cx="7840606" cy="5297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b="1" dirty="0">
                <a:latin typeface="Calibri" panose="020F0502020204030204" pitchFamily="34" charset="0"/>
                <a:cs typeface="Calibri" panose="020F0502020204030204" pitchFamily="34" charset="0"/>
              </a:rPr>
              <a:t>ΜΕΘΟΔΟΣ </a:t>
            </a:r>
            <a:r>
              <a:rPr lang="el-GR" b="1" dirty="0" smtClean="0">
                <a:latin typeface="Calibri" panose="020F0502020204030204" pitchFamily="34" charset="0"/>
                <a:cs typeface="Calibri" panose="020F0502020204030204" pitchFamily="34" charset="0"/>
              </a:rPr>
              <a:t>ΥΠΟΛΟΓΙΣΜΟΥ - </a:t>
            </a:r>
            <a:r>
              <a:rPr lang="el-GR" b="1" u="sng" dirty="0"/>
              <a:t>Φάση </a:t>
            </a:r>
            <a:r>
              <a:rPr lang="el-GR" b="1" u="sng" dirty="0" smtClean="0"/>
              <a:t>Λειτουργίας</a:t>
            </a:r>
            <a:endParaRPr lang="en-US" b="1" dirty="0">
              <a:latin typeface="Calibri" panose="020F0502020204030204" pitchFamily="34" charset="0"/>
              <a:cs typeface="Calibri" panose="020F0502020204030204" pitchFamily="34" charset="0"/>
            </a:endParaRPr>
          </a:p>
        </p:txBody>
      </p: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101" y="3446842"/>
            <a:ext cx="575931" cy="582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150" y="5192198"/>
            <a:ext cx="574308" cy="55313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Segnaposto contenuto 2">
            <a:extLst>
              <a:ext uri="{FF2B5EF4-FFF2-40B4-BE49-F238E27FC236}">
                <a16:creationId xmlns="" xmlns:a16="http://schemas.microsoft.com/office/drawing/2014/main" xmlns:a14="http://schemas.microsoft.com/office/drawing/2010/main" xmlns:mc="http://schemas.openxmlformats.org/markup-compatibility/2006" id="{86F2EB93-A63A-4210-B86A-E5FCAD7D8D7F}"/>
              </a:ext>
            </a:extLst>
          </p:cNvPr>
          <p:cNvSpPr txBox="1">
            <a:spLocks/>
          </p:cNvSpPr>
          <p:nvPr/>
        </p:nvSpPr>
        <p:spPr>
          <a:xfrm>
            <a:off x="926093" y="5199794"/>
            <a:ext cx="8217907" cy="700270"/>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ts val="1200"/>
              </a:spcBef>
              <a:buNone/>
            </a:pPr>
            <a:r>
              <a:rPr lang="el-GR" sz="1800" dirty="0" smtClean="0"/>
              <a:t>Τα αποτελέσματα χρησιμοποιούνται για τον καθορισμό του χρόνου (ωρών ή ημερών) που οι εσωτερικές συνθήκες θα είναι εκτός της ζώνης θερμικής άνεσης</a:t>
            </a:r>
            <a:endParaRPr lang="en-US" sz="1800" dirty="0" smtClean="0"/>
          </a:p>
        </p:txBody>
      </p:sp>
    </p:spTree>
    <p:extLst>
      <p:ext uri="{BB962C8B-B14F-4D97-AF65-F5344CB8AC3E}">
        <p14:creationId xmlns:p14="http://schemas.microsoft.com/office/powerpoint/2010/main" val="2999035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 xmlns:a16="http://schemas.microsoft.com/office/drawing/2014/main"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21</a:t>
            </a:fld>
            <a:endParaRPr lang="en-US"/>
          </a:p>
        </p:txBody>
      </p:sp>
      <p:sp>
        <p:nvSpPr>
          <p:cNvPr id="9" name="Segnaposto contenuto 2">
            <a:extLst>
              <a:ext uri="{FF2B5EF4-FFF2-40B4-BE49-F238E27FC236}">
                <a16:creationId xmlns="" xmlns:a16="http://schemas.microsoft.com/office/drawing/2014/main" xmlns:a14="http://schemas.microsoft.com/office/drawing/2010/main" xmlns:mc="http://schemas.openxmlformats.org/markup-compatibility/2006" id="{86F2EB93-A63A-4210-B86A-E5FCAD7D8D7F}"/>
              </a:ext>
            </a:extLst>
          </p:cNvPr>
          <p:cNvSpPr txBox="1">
            <a:spLocks/>
          </p:cNvSpPr>
          <p:nvPr/>
        </p:nvSpPr>
        <p:spPr>
          <a:xfrm>
            <a:off x="243150" y="1535425"/>
            <a:ext cx="8900850" cy="2884175"/>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l-GR" b="1" dirty="0"/>
              <a:t>Παράγοντες που μπορούν να προκαλέσουν </a:t>
            </a:r>
            <a:r>
              <a:rPr lang="el-GR" b="1" dirty="0" smtClean="0"/>
              <a:t>θερμική </a:t>
            </a:r>
            <a:r>
              <a:rPr lang="el-GR" b="1" dirty="0"/>
              <a:t>δυσφορία</a:t>
            </a:r>
            <a:endParaRPr lang="en-US" dirty="0" smtClean="0"/>
          </a:p>
          <a:p>
            <a:pPr lvl="0">
              <a:buFont typeface="Courier New" panose="02070309020205020404" pitchFamily="49" charset="0"/>
              <a:buChar char="o"/>
            </a:pPr>
            <a:r>
              <a:rPr lang="el-GR" sz="1800" dirty="0"/>
              <a:t>Αξιολογείστε τη δυνατότητα μεταβολής της τοπικής θερμικής αίσθησης σε συγκεκριμένους χώρους του κτιρίου</a:t>
            </a:r>
            <a:endParaRPr lang="en-US" sz="1800" dirty="0" smtClean="0"/>
          </a:p>
          <a:p>
            <a:pPr lvl="0">
              <a:buFont typeface="Courier New" panose="02070309020205020404" pitchFamily="49" charset="0"/>
              <a:buChar char="o"/>
            </a:pPr>
            <a:r>
              <a:rPr lang="el-GR" sz="1800" dirty="0"/>
              <a:t>Η αίσθηση της θερμικής άνεσης ή της δυσαρέσκειας είναι στην πράξη πιο πολύπλοκη από την οριοθέτηση ενός ανώτερου και κατώτερου εύρους θερμοκρασιών ή θεωρώντας συνολικά το ανθρώπινο σώμα (δηλαδή μη λαμβάνοντας υπόψη την πιθανή δυσαρέσκεια που μπορεί να προκύψει σε κάποια ανθρώπινα αισθητήρια ή εκτεθειμένα τμήματα του σώματος).</a:t>
            </a:r>
            <a:endParaRPr lang="en-US" sz="1800" dirty="0" smtClean="0"/>
          </a:p>
          <a:p>
            <a:pPr marL="0" lvl="0" indent="0">
              <a:buNone/>
            </a:pPr>
            <a:r>
              <a:rPr lang="el-GR" sz="2000" dirty="0" smtClean="0"/>
              <a:t>Παράγοντες προς </a:t>
            </a:r>
            <a:r>
              <a:rPr lang="el-GR" sz="2000" dirty="0"/>
              <a:t>εξέταση</a:t>
            </a:r>
            <a:r>
              <a:rPr lang="en-US" sz="2000" dirty="0" smtClean="0"/>
              <a:t>:</a:t>
            </a:r>
            <a:endParaRPr lang="en-US" sz="2000" dirty="0"/>
          </a:p>
        </p:txBody>
      </p:sp>
      <p:pic>
        <p:nvPicPr>
          <p:cNvPr id="11"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8830" y="778843"/>
            <a:ext cx="990145" cy="5419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olo 1">
            <a:extLst>
              <a:ext uri="{FF2B5EF4-FFF2-40B4-BE49-F238E27FC236}">
                <a16:creationId xmlns="" xmlns:a16="http://schemas.microsoft.com/office/drawing/2014/main" id="{16A089E5-01BB-4338-9765-31AF63FC0C37}"/>
              </a:ext>
            </a:extLst>
          </p:cNvPr>
          <p:cNvSpPr>
            <a:spLocks noGrp="1"/>
          </p:cNvSpPr>
          <p:nvPr>
            <p:ph type="title"/>
          </p:nvPr>
        </p:nvSpPr>
        <p:spPr>
          <a:xfrm>
            <a:off x="0" y="14514"/>
            <a:ext cx="9144000" cy="709613"/>
          </a:xfrm>
        </p:spPr>
        <p:txBody>
          <a:bodyPr>
            <a:normAutofit/>
          </a:bodyPr>
          <a:lstStyle/>
          <a:p>
            <a:r>
              <a:rPr lang="el-GR" dirty="0"/>
              <a:t>Δ.2.2  - ΘΕΡΜΙΚΗ ΑΝΕΣΗ</a:t>
            </a:r>
            <a:endParaRPr lang="it-IT" dirty="0">
              <a:solidFill>
                <a:srgbClr val="FF0000"/>
              </a:solidFill>
            </a:endParaRPr>
          </a:p>
        </p:txBody>
      </p:sp>
      <p:sp>
        <p:nvSpPr>
          <p:cNvPr id="10" name="Segnaposto contenuto 2">
            <a:extLst>
              <a:ext uri="{FF2B5EF4-FFF2-40B4-BE49-F238E27FC236}">
                <a16:creationId xmlns:a16="http://schemas.microsoft.com/office/drawing/2014/main" xmlns="" id="{86F2EB93-A63A-4210-B86A-E5FCAD7D8D7F}"/>
              </a:ext>
            </a:extLst>
          </p:cNvPr>
          <p:cNvSpPr txBox="1">
            <a:spLocks/>
          </p:cNvSpPr>
          <p:nvPr/>
        </p:nvSpPr>
        <p:spPr>
          <a:xfrm>
            <a:off x="268224" y="902208"/>
            <a:ext cx="7840606" cy="5297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b="1" dirty="0">
                <a:latin typeface="Calibri" panose="020F0502020204030204" pitchFamily="34" charset="0"/>
                <a:cs typeface="Calibri" panose="020F0502020204030204" pitchFamily="34" charset="0"/>
              </a:rPr>
              <a:t>ΜΕΘΟΔΟΣ </a:t>
            </a:r>
            <a:r>
              <a:rPr lang="el-GR" b="1" dirty="0" smtClean="0">
                <a:latin typeface="Calibri" panose="020F0502020204030204" pitchFamily="34" charset="0"/>
                <a:cs typeface="Calibri" panose="020F0502020204030204" pitchFamily="34" charset="0"/>
              </a:rPr>
              <a:t>ΥΠΟΛΟΓΙΣΜΟΥ</a:t>
            </a:r>
            <a:endParaRPr lang="en-US" b="1" dirty="0">
              <a:latin typeface="Calibri" panose="020F0502020204030204" pitchFamily="34" charset="0"/>
              <a:cs typeface="Calibri" panose="020F0502020204030204" pitchFamily="34" charset="0"/>
            </a:endParaRPr>
          </a:p>
        </p:txBody>
      </p:sp>
      <p:sp>
        <p:nvSpPr>
          <p:cNvPr id="2" name="Rectangle 1"/>
          <p:cNvSpPr/>
          <p:nvPr/>
        </p:nvSpPr>
        <p:spPr>
          <a:xfrm>
            <a:off x="3341913" y="3951937"/>
            <a:ext cx="5757062" cy="1200329"/>
          </a:xfrm>
          <a:prstGeom prst="rect">
            <a:avLst/>
          </a:prstGeom>
        </p:spPr>
        <p:txBody>
          <a:bodyPr wrap="square">
            <a:spAutoFit/>
          </a:bodyPr>
          <a:lstStyle/>
          <a:p>
            <a:pPr marL="285750" indent="-285750">
              <a:buFont typeface="Courier New" panose="02070309020205020404" pitchFamily="49" charset="0"/>
              <a:buChar char="o"/>
            </a:pPr>
            <a:r>
              <a:rPr lang="el-GR" dirty="0" smtClean="0"/>
              <a:t>Ρεύματα αέρα</a:t>
            </a:r>
            <a:endParaRPr lang="el-GR" dirty="0"/>
          </a:p>
          <a:p>
            <a:pPr marL="285750" indent="-285750">
              <a:buFont typeface="Courier New" panose="02070309020205020404" pitchFamily="49" charset="0"/>
              <a:buChar char="o"/>
            </a:pPr>
            <a:r>
              <a:rPr lang="el-GR" dirty="0" smtClean="0"/>
              <a:t>Κατακόρυφη </a:t>
            </a:r>
            <a:r>
              <a:rPr lang="el-GR" dirty="0"/>
              <a:t>θερμοκρασιακή διαστρωμάτωση</a:t>
            </a:r>
            <a:endParaRPr lang="el-GR" dirty="0" smtClean="0"/>
          </a:p>
          <a:p>
            <a:pPr marL="285750" indent="-285750">
              <a:buFont typeface="Courier New" panose="02070309020205020404" pitchFamily="49" charset="0"/>
              <a:buChar char="o"/>
            </a:pPr>
            <a:r>
              <a:rPr lang="el-GR" dirty="0" smtClean="0"/>
              <a:t>Θερμοκρασία </a:t>
            </a:r>
            <a:r>
              <a:rPr lang="el-GR" dirty="0"/>
              <a:t>δαπέδου</a:t>
            </a:r>
          </a:p>
          <a:p>
            <a:pPr marL="285750" indent="-285750">
              <a:buFont typeface="Courier New" panose="02070309020205020404" pitchFamily="49" charset="0"/>
              <a:buChar char="o"/>
            </a:pPr>
            <a:r>
              <a:rPr lang="el-GR" dirty="0"/>
              <a:t>Ασυμμετρία </a:t>
            </a:r>
            <a:r>
              <a:rPr lang="el-GR" dirty="0" smtClean="0"/>
              <a:t>θερμοκρασίας</a:t>
            </a:r>
            <a:r>
              <a:rPr lang="en-US" dirty="0" smtClean="0"/>
              <a:t> </a:t>
            </a:r>
            <a:r>
              <a:rPr lang="el-GR" dirty="0" smtClean="0"/>
              <a:t>επιφανειών του χώρου </a:t>
            </a:r>
            <a:r>
              <a:rPr lang="en-US" dirty="0" smtClean="0"/>
              <a:t>(</a:t>
            </a:r>
            <a:r>
              <a:rPr lang="en-US" dirty="0" err="1" smtClean="0"/>
              <a:t>mrt</a:t>
            </a:r>
            <a:r>
              <a:rPr lang="en-US" dirty="0" smtClean="0"/>
              <a:t>)</a:t>
            </a:r>
            <a:endParaRPr lang="en-US" dirty="0"/>
          </a:p>
        </p:txBody>
      </p:sp>
      <p:sp>
        <p:nvSpPr>
          <p:cNvPr id="13" name="TextBox 12"/>
          <p:cNvSpPr txBox="1"/>
          <p:nvPr/>
        </p:nvSpPr>
        <p:spPr>
          <a:xfrm>
            <a:off x="854083" y="5498416"/>
            <a:ext cx="4109803" cy="338554"/>
          </a:xfrm>
          <a:prstGeom prst="rect">
            <a:avLst/>
          </a:prstGeom>
          <a:noFill/>
        </p:spPr>
        <p:txBody>
          <a:bodyPr wrap="square" rtlCol="0">
            <a:spAutoFit/>
          </a:bodyPr>
          <a:lstStyle/>
          <a:p>
            <a:r>
              <a:rPr lang="el-GR" sz="1600" i="1" dirty="0"/>
              <a:t>Λεπτομερείς οδηγίες είναι διαθέσιμες στο [3]</a:t>
            </a:r>
            <a:endParaRPr lang="el-GR" sz="1600" i="1" dirty="0" smtClean="0"/>
          </a:p>
        </p:txBody>
      </p: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925" y="5360545"/>
            <a:ext cx="575931" cy="582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8512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 xmlns:a16="http://schemas.microsoft.com/office/drawing/2014/main"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22</a:t>
            </a:fld>
            <a:endParaRPr lang="en-US"/>
          </a:p>
        </p:txBody>
      </p:sp>
      <p:sp>
        <p:nvSpPr>
          <p:cNvPr id="9" name="Segnaposto contenuto 2">
            <a:extLst>
              <a:ext uri="{FF2B5EF4-FFF2-40B4-BE49-F238E27FC236}">
                <a16:creationId xmlns="" xmlns:a16="http://schemas.microsoft.com/office/drawing/2014/main" id="{86F2EB93-A63A-4210-B86A-E5FCAD7D8D7F}"/>
              </a:ext>
            </a:extLst>
          </p:cNvPr>
          <p:cNvSpPr txBox="1">
            <a:spLocks/>
          </p:cNvSpPr>
          <p:nvPr/>
        </p:nvSpPr>
        <p:spPr>
          <a:xfrm>
            <a:off x="243150" y="1535425"/>
            <a:ext cx="8900850" cy="45193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95288" lvl="0" indent="-395288">
              <a:spcAft>
                <a:spcPts val="1200"/>
              </a:spcAft>
              <a:buNone/>
            </a:pPr>
            <a:r>
              <a:rPr lang="en-US" sz="2000" dirty="0"/>
              <a:t>[1] </a:t>
            </a:r>
            <a:r>
              <a:rPr lang="en-US" sz="2000" b="1" dirty="0"/>
              <a:t>EN 16798-1</a:t>
            </a:r>
            <a:r>
              <a:rPr lang="en-US" sz="2000" dirty="0"/>
              <a:t>:2017 - </a:t>
            </a:r>
            <a:r>
              <a:rPr lang="en-US" sz="2000" dirty="0" smtClean="0"/>
              <a:t>Energy </a:t>
            </a:r>
            <a:r>
              <a:rPr lang="en-US" sz="2000" dirty="0"/>
              <a:t>performance of buildings - Part 1: Indoor environmental input parameters for design and assessment of energy performance of buildings addressing indoor air quality, thermal environment, lighting and acoustics </a:t>
            </a:r>
            <a:r>
              <a:rPr lang="en-US" sz="2000" dirty="0" smtClean="0"/>
              <a:t>- Module M1-6 (</a:t>
            </a:r>
            <a:r>
              <a:rPr lang="en-US" sz="2000" i="1" dirty="0" smtClean="0"/>
              <a:t>revision of </a:t>
            </a:r>
            <a:r>
              <a:rPr lang="en-US" sz="2000" b="1" i="1" dirty="0" smtClean="0"/>
              <a:t>EN 15251</a:t>
            </a:r>
            <a:r>
              <a:rPr lang="en-US" sz="2000" dirty="0" smtClean="0"/>
              <a:t>). Brussels</a:t>
            </a:r>
            <a:r>
              <a:rPr lang="en-US" sz="2000" dirty="0"/>
              <a:t>: European Committee for Standardization</a:t>
            </a:r>
            <a:r>
              <a:rPr lang="en-US" sz="2000" dirty="0" smtClean="0"/>
              <a:t>.</a:t>
            </a:r>
            <a:endParaRPr lang="en-US" sz="2000" b="1" dirty="0"/>
          </a:p>
          <a:p>
            <a:pPr marL="395288" lvl="0" indent="-395288">
              <a:spcAft>
                <a:spcPts val="1200"/>
              </a:spcAft>
              <a:buNone/>
            </a:pPr>
            <a:r>
              <a:rPr lang="en-US" sz="2000" dirty="0" smtClean="0"/>
              <a:t>[2] </a:t>
            </a:r>
            <a:r>
              <a:rPr lang="en-US" sz="2000" b="1" dirty="0"/>
              <a:t>ASHRAE </a:t>
            </a:r>
            <a:r>
              <a:rPr lang="en-US" sz="2000" b="1" dirty="0" smtClean="0"/>
              <a:t>Standard 55</a:t>
            </a:r>
            <a:r>
              <a:rPr lang="en-US" sz="2000" dirty="0" smtClean="0"/>
              <a:t>:2017 </a:t>
            </a:r>
            <a:r>
              <a:rPr lang="en-US" sz="2000" dirty="0"/>
              <a:t>- Thermal </a:t>
            </a:r>
            <a:r>
              <a:rPr lang="en-US" sz="2000" dirty="0" smtClean="0"/>
              <a:t>Environmental Conditions for Human Occupancy. Atlanta: ASHRAE.</a:t>
            </a:r>
            <a:r>
              <a:rPr lang="el-GR" sz="2000" dirty="0" smtClean="0"/>
              <a:t> </a:t>
            </a:r>
            <a:endParaRPr lang="en-US" sz="2000" dirty="0" smtClean="0"/>
          </a:p>
          <a:p>
            <a:pPr marL="395288" lvl="0" indent="-395288">
              <a:spcBef>
                <a:spcPts val="0"/>
              </a:spcBef>
              <a:spcAft>
                <a:spcPts val="1200"/>
              </a:spcAft>
              <a:buNone/>
            </a:pPr>
            <a:r>
              <a:rPr lang="it-IT" sz="2000" dirty="0">
                <a:solidFill>
                  <a:prstClr val="black"/>
                </a:solidFill>
              </a:rPr>
              <a:t>[3] </a:t>
            </a:r>
            <a:r>
              <a:rPr lang="en-US" sz="2000" b="1" dirty="0">
                <a:solidFill>
                  <a:prstClr val="black"/>
                </a:solidFill>
              </a:rPr>
              <a:t>Level(s)</a:t>
            </a:r>
            <a:r>
              <a:rPr lang="en-US" sz="2000" dirty="0">
                <a:solidFill>
                  <a:prstClr val="black"/>
                </a:solidFill>
              </a:rPr>
              <a:t> Part 1-2 – Beta version. Brussels: European Commission</a:t>
            </a:r>
            <a:r>
              <a:rPr lang="en-US" sz="2000" dirty="0" smtClean="0">
                <a:solidFill>
                  <a:prstClr val="black"/>
                </a:solidFill>
              </a:rPr>
              <a:t>.</a:t>
            </a:r>
            <a:r>
              <a:rPr lang="el-GR" sz="2000" dirty="0" smtClean="0">
                <a:solidFill>
                  <a:prstClr val="black"/>
                </a:solidFill>
              </a:rPr>
              <a:t> </a:t>
            </a:r>
            <a:r>
              <a:rPr lang="en-US" sz="2000" dirty="0">
                <a:solidFill>
                  <a:prstClr val="black"/>
                </a:solidFill>
                <a:hlinkClick r:id="rId2"/>
              </a:rPr>
              <a:t>http://</a:t>
            </a:r>
            <a:r>
              <a:rPr lang="en-US" sz="2000" dirty="0" smtClean="0">
                <a:solidFill>
                  <a:prstClr val="black"/>
                </a:solidFill>
                <a:hlinkClick r:id="rId2"/>
              </a:rPr>
              <a:t>ec.europa.eu/environment/eussd/buildings.htm</a:t>
            </a:r>
            <a:r>
              <a:rPr lang="el-GR" sz="2000" dirty="0" smtClean="0">
                <a:solidFill>
                  <a:prstClr val="black"/>
                </a:solidFill>
              </a:rPr>
              <a:t> </a:t>
            </a:r>
            <a:r>
              <a:rPr lang="en-US" sz="2000" dirty="0" smtClean="0">
                <a:solidFill>
                  <a:prstClr val="black"/>
                </a:solidFill>
              </a:rPr>
              <a:t> </a:t>
            </a:r>
            <a:r>
              <a:rPr lang="el-GR" sz="2000" dirty="0" smtClean="0">
                <a:solidFill>
                  <a:prstClr val="black"/>
                </a:solidFill>
              </a:rPr>
              <a:t> </a:t>
            </a:r>
            <a:endParaRPr lang="en-US" sz="2000" dirty="0">
              <a:solidFill>
                <a:prstClr val="black"/>
              </a:solidFill>
            </a:endParaRPr>
          </a:p>
        </p:txBody>
      </p:sp>
      <p:sp>
        <p:nvSpPr>
          <p:cNvPr id="7" name="Titolo 1">
            <a:extLst>
              <a:ext uri="{FF2B5EF4-FFF2-40B4-BE49-F238E27FC236}">
                <a16:creationId xmlns="" xmlns:a16="http://schemas.microsoft.com/office/drawing/2014/main" id="{16A089E5-01BB-4338-9765-31AF63FC0C37}"/>
              </a:ext>
            </a:extLst>
          </p:cNvPr>
          <p:cNvSpPr>
            <a:spLocks noGrp="1"/>
          </p:cNvSpPr>
          <p:nvPr>
            <p:ph type="title"/>
          </p:nvPr>
        </p:nvSpPr>
        <p:spPr>
          <a:xfrm>
            <a:off x="0" y="14514"/>
            <a:ext cx="9144000" cy="709613"/>
          </a:xfrm>
        </p:spPr>
        <p:txBody>
          <a:bodyPr>
            <a:normAutofit/>
          </a:bodyPr>
          <a:lstStyle/>
          <a:p>
            <a:r>
              <a:rPr lang="el-GR" dirty="0"/>
              <a:t>Δ.2.2  - ΘΕΡΜΙΚΗ ΑΝΕΣΗ</a:t>
            </a:r>
            <a:endParaRPr lang="it-IT" dirty="0">
              <a:solidFill>
                <a:srgbClr val="FF0000"/>
              </a:solidFill>
            </a:endParaRPr>
          </a:p>
        </p:txBody>
      </p:sp>
      <p:sp>
        <p:nvSpPr>
          <p:cNvPr id="8" name="Segnaposto contenuto 2">
            <a:extLst>
              <a:ext uri="{FF2B5EF4-FFF2-40B4-BE49-F238E27FC236}">
                <a16:creationId xmlns:a16="http://schemas.microsoft.com/office/drawing/2014/main" xmlns="" id="{86F2EB93-A63A-4210-B86A-E5FCAD7D8D7F}"/>
              </a:ext>
            </a:extLst>
          </p:cNvPr>
          <p:cNvSpPr txBox="1">
            <a:spLocks/>
          </p:cNvSpPr>
          <p:nvPr/>
        </p:nvSpPr>
        <p:spPr>
          <a:xfrm>
            <a:off x="268224" y="902208"/>
            <a:ext cx="7840606" cy="5297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b="1" u="sng" dirty="0">
                <a:latin typeface="Calibri" panose="020F0502020204030204" pitchFamily="34" charset="0"/>
                <a:cs typeface="Calibri" panose="020F0502020204030204" pitchFamily="34" charset="0"/>
              </a:rPr>
              <a:t>ΑΝΑΦΟΡΕΣ και ΚΑΝΟΝΙΣΜΟΙ/ΟΔΗΓΙΕΣ</a:t>
            </a:r>
          </a:p>
          <a:p>
            <a:pPr marL="0" indent="0">
              <a:buNone/>
            </a:pPr>
            <a:endParaRPr lang="it-IT" dirty="0"/>
          </a:p>
        </p:txBody>
      </p:sp>
    </p:spTree>
    <p:extLst>
      <p:ext uri="{BB962C8B-B14F-4D97-AF65-F5344CB8AC3E}">
        <p14:creationId xmlns:p14="http://schemas.microsoft.com/office/powerpoint/2010/main" val="372174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 xmlns:a16="http://schemas.microsoft.com/office/drawing/2014/main"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23</a:t>
            </a:fld>
            <a:endParaRPr lang="en-US"/>
          </a:p>
        </p:txBody>
      </p:sp>
      <p:sp>
        <p:nvSpPr>
          <p:cNvPr id="6" name="Titolo 1">
            <a:extLst>
              <a:ext uri="{FF2B5EF4-FFF2-40B4-BE49-F238E27FC236}">
                <a16:creationId xmlns="" xmlns:a16="http://schemas.microsoft.com/office/drawing/2014/main" id="{16A089E5-01BB-4338-9765-31AF63FC0C37}"/>
              </a:ext>
            </a:extLst>
          </p:cNvPr>
          <p:cNvSpPr>
            <a:spLocks noGrp="1"/>
          </p:cNvSpPr>
          <p:nvPr>
            <p:ph type="title"/>
          </p:nvPr>
        </p:nvSpPr>
        <p:spPr>
          <a:xfrm>
            <a:off x="0" y="14514"/>
            <a:ext cx="9144000" cy="709613"/>
          </a:xfrm>
        </p:spPr>
        <p:txBody>
          <a:bodyPr>
            <a:normAutofit/>
          </a:bodyPr>
          <a:lstStyle/>
          <a:p>
            <a:r>
              <a:rPr lang="el-GR" dirty="0"/>
              <a:t>Δ.2.2  - ΘΕΡΜΙΚΗ ΑΝΕΣΗ</a:t>
            </a:r>
            <a:endParaRPr lang="it-IT" dirty="0">
              <a:solidFill>
                <a:srgbClr val="FF0000"/>
              </a:solidFill>
            </a:endParaRPr>
          </a:p>
        </p:txBody>
      </p:sp>
      <p:sp>
        <p:nvSpPr>
          <p:cNvPr id="7" name="Segnaposto contenuto 2">
            <a:extLst>
              <a:ext uri="{FF2B5EF4-FFF2-40B4-BE49-F238E27FC236}">
                <a16:creationId xmlns="" xmlns:a16="http://schemas.microsoft.com/office/drawing/2014/main" id="{86F2EB93-A63A-4210-B86A-E5FCAD7D8D7F}"/>
              </a:ext>
            </a:extLst>
          </p:cNvPr>
          <p:cNvSpPr txBox="1">
            <a:spLocks/>
          </p:cNvSpPr>
          <p:nvPr/>
        </p:nvSpPr>
        <p:spPr>
          <a:xfrm>
            <a:off x="268224" y="1600201"/>
            <a:ext cx="8418576" cy="41521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it-IT" sz="2600" b="1" dirty="0" smtClean="0">
              <a:latin typeface="Calibri" panose="020F0502020204030204" pitchFamily="34" charset="0"/>
              <a:cs typeface="Calibri" panose="020F0502020204030204" pitchFamily="34" charset="0"/>
            </a:endParaRPr>
          </a:p>
          <a:p>
            <a:pPr marL="0" indent="0" algn="ctr">
              <a:buFont typeface="Arial" panose="020B0604020202020204" pitchFamily="34" charset="0"/>
              <a:buNone/>
            </a:pPr>
            <a:endParaRPr lang="it-IT" sz="2600" b="1" dirty="0" smtClean="0">
              <a:latin typeface="Calibri" panose="020F0502020204030204" pitchFamily="34" charset="0"/>
              <a:cs typeface="Calibri" panose="020F0502020204030204" pitchFamily="34" charset="0"/>
            </a:endParaRPr>
          </a:p>
          <a:p>
            <a:pPr marL="0" indent="0" algn="ctr">
              <a:buFont typeface="Arial" panose="020B0604020202020204" pitchFamily="34" charset="0"/>
              <a:buNone/>
            </a:pPr>
            <a:endParaRPr lang="it-IT" sz="2600" b="1" dirty="0" smtClean="0">
              <a:latin typeface="Calibri" panose="020F0502020204030204" pitchFamily="34" charset="0"/>
              <a:cs typeface="Calibri" panose="020F0502020204030204" pitchFamily="34" charset="0"/>
            </a:endParaRPr>
          </a:p>
          <a:p>
            <a:pPr marL="0" indent="0" algn="ctr">
              <a:buFont typeface="Arial" panose="020B0604020202020204" pitchFamily="34" charset="0"/>
              <a:buNone/>
            </a:pPr>
            <a:r>
              <a:rPr lang="el-GR" b="1" dirty="0" smtClean="0">
                <a:latin typeface="Calibri" panose="020F0502020204030204" pitchFamily="34" charset="0"/>
                <a:cs typeface="Calibri" panose="020F0502020204030204" pitchFamily="34" charset="0"/>
              </a:rPr>
              <a:t>ΠΑΡΑΔΕΙΓΜΑ</a:t>
            </a:r>
            <a:r>
              <a:rPr lang="it-IT" b="1" dirty="0" smtClean="0">
                <a:latin typeface="Calibri" panose="020F0502020204030204" pitchFamily="34" charset="0"/>
                <a:cs typeface="Calibri" panose="020F0502020204030204" pitchFamily="34" charset="0"/>
              </a:rPr>
              <a:t> - </a:t>
            </a:r>
            <a:r>
              <a:rPr lang="el-GR" b="1" u="sng" dirty="0" smtClean="0">
                <a:latin typeface="Calibri" panose="020F0502020204030204" pitchFamily="34" charset="0"/>
                <a:cs typeface="Calibri" panose="020F0502020204030204" pitchFamily="34" charset="0"/>
              </a:rPr>
              <a:t>ΦΑΣΗ ΜΕΛΕΤΗΣ/ΣΧΕΔΙΑΣΜΟΥ</a:t>
            </a:r>
          </a:p>
          <a:p>
            <a:pPr marL="0" indent="0" algn="ctr">
              <a:buFont typeface="Arial" panose="020B0604020202020204" pitchFamily="34" charset="0"/>
              <a:buNone/>
            </a:pPr>
            <a:r>
              <a:rPr lang="el-GR" b="1" dirty="0" smtClean="0">
                <a:latin typeface="Calibri" panose="020F0502020204030204" pitchFamily="34" charset="0"/>
                <a:cs typeface="Calibri" panose="020F0502020204030204" pitchFamily="34" charset="0"/>
              </a:rPr>
              <a:t>(Νέο Κτίριο)</a:t>
            </a:r>
            <a:endParaRPr lang="it-IT" dirty="0" smtClean="0">
              <a:latin typeface="Calibri" panose="020F0502020204030204" pitchFamily="34" charset="0"/>
              <a:cs typeface="Calibri" panose="020F0502020204030204" pitchFamily="34" charset="0"/>
            </a:endParaRPr>
          </a:p>
          <a:p>
            <a:pPr marL="0" indent="0" algn="ctr">
              <a:buFont typeface="Arial" panose="020B0604020202020204" pitchFamily="34" charset="0"/>
              <a:buNone/>
            </a:pPr>
            <a:endParaRPr lang="it-IT" dirty="0" smtClean="0">
              <a:latin typeface="Calibri" panose="020F0502020204030204" pitchFamily="34" charset="0"/>
              <a:cs typeface="Calibri" panose="020F0502020204030204" pitchFamily="34" charset="0"/>
            </a:endParaRPr>
          </a:p>
          <a:p>
            <a:pPr marL="0" indent="0">
              <a:spcBef>
                <a:spcPts val="0"/>
              </a:spcBef>
              <a:buFont typeface="Arial" panose="020B0604020202020204" pitchFamily="34" charset="0"/>
              <a:buNone/>
            </a:pPr>
            <a:endParaRPr lang="it-IT" sz="2400" dirty="0"/>
          </a:p>
        </p:txBody>
      </p:sp>
    </p:spTree>
    <p:extLst>
      <p:ext uri="{BB962C8B-B14F-4D97-AF65-F5344CB8AC3E}">
        <p14:creationId xmlns:p14="http://schemas.microsoft.com/office/powerpoint/2010/main" val="1868506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7911" y="1689389"/>
            <a:ext cx="4199255" cy="3183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243FB592-B9A9-49AA-A86F-4031F7B97808}" type="slidenum">
              <a:rPr lang="en-US" smtClean="0"/>
              <a:t>24</a:t>
            </a:fld>
            <a:endParaRPr lang="en-US"/>
          </a:p>
        </p:txBody>
      </p:sp>
      <p:sp>
        <p:nvSpPr>
          <p:cNvPr id="7" name="Segnaposto contenuto 2">
            <a:extLst>
              <a:ext uri="{FF2B5EF4-FFF2-40B4-BE49-F238E27FC236}">
                <a16:creationId xmlns:a16="http://schemas.microsoft.com/office/drawing/2014/main" xmlns="" id="{86F2EB93-A63A-4210-B86A-E5FCAD7D8D7F}"/>
              </a:ext>
            </a:extLst>
          </p:cNvPr>
          <p:cNvSpPr>
            <a:spLocks noGrp="1"/>
          </p:cNvSpPr>
          <p:nvPr>
            <p:ph idx="1"/>
          </p:nvPr>
        </p:nvSpPr>
        <p:spPr>
          <a:xfrm>
            <a:off x="457200" y="958292"/>
            <a:ext cx="8541382" cy="2819051"/>
          </a:xfrm>
        </p:spPr>
        <p:txBody>
          <a:bodyPr>
            <a:normAutofit lnSpcReduction="10000"/>
          </a:bodyPr>
          <a:lstStyle/>
          <a:p>
            <a:pPr marL="0" indent="0">
              <a:buNone/>
            </a:pPr>
            <a:r>
              <a:rPr lang="el-GR" sz="2200" dirty="0">
                <a:cs typeface="Calibri" panose="020F0502020204030204" pitchFamily="34" charset="0"/>
              </a:rPr>
              <a:t>Οι εσωτερικές συνθήκες σχεδιασμού σε δυο χώρους γραφείων με διαφορετικά επίπεδα δραστηριότητας των εργαζομένων </a:t>
            </a:r>
            <a:r>
              <a:rPr lang="el-GR" sz="2200" dirty="0" smtClean="0">
                <a:cs typeface="Calibri" panose="020F0502020204030204" pitchFamily="34" charset="0"/>
              </a:rPr>
              <a:t>παρουσιάζονται </a:t>
            </a:r>
            <a:r>
              <a:rPr lang="el-GR" sz="2200" dirty="0">
                <a:cs typeface="Calibri" panose="020F0502020204030204" pitchFamily="34" charset="0"/>
              </a:rPr>
              <a:t>στην </a:t>
            </a:r>
            <a:r>
              <a:rPr lang="el-GR" sz="2200" dirty="0" smtClean="0">
                <a:cs typeface="Calibri" panose="020F0502020204030204" pitchFamily="34" charset="0"/>
              </a:rPr>
              <a:t>κάτοψη</a:t>
            </a:r>
            <a:r>
              <a:rPr lang="en-US" sz="2200" dirty="0" smtClean="0">
                <a:cs typeface="Calibri" panose="020F0502020204030204" pitchFamily="34" charset="0"/>
              </a:rPr>
              <a:t>:</a:t>
            </a:r>
          </a:p>
          <a:p>
            <a:pPr>
              <a:buFont typeface="Courier New" panose="02070309020205020404" pitchFamily="49" charset="0"/>
              <a:buChar char="o"/>
            </a:pPr>
            <a:r>
              <a:rPr lang="el-GR" sz="1800" dirty="0"/>
              <a:t>Θερμοκρασία </a:t>
            </a:r>
            <a:r>
              <a:rPr lang="el-GR" sz="1800" dirty="0" err="1"/>
              <a:t>db</a:t>
            </a:r>
            <a:r>
              <a:rPr lang="el-GR" sz="1800" dirty="0"/>
              <a:t> (</a:t>
            </a:r>
            <a:r>
              <a:rPr lang="el-GR" sz="1800" baseline="30000" dirty="0" err="1"/>
              <a:t>o</a:t>
            </a:r>
            <a:r>
              <a:rPr lang="el-GR" sz="1800" dirty="0" err="1"/>
              <a:t>C</a:t>
            </a:r>
            <a:r>
              <a:rPr lang="el-GR" sz="1800" dirty="0"/>
              <a:t>)</a:t>
            </a:r>
          </a:p>
          <a:p>
            <a:pPr>
              <a:buFont typeface="Courier New" panose="02070309020205020404" pitchFamily="49" charset="0"/>
              <a:buChar char="o"/>
            </a:pPr>
            <a:r>
              <a:rPr lang="el-GR" sz="1800" dirty="0"/>
              <a:t>Σχετική υγρασία (%)</a:t>
            </a:r>
          </a:p>
          <a:p>
            <a:pPr>
              <a:buFont typeface="Courier New" panose="02070309020205020404" pitchFamily="49" charset="0"/>
              <a:buChar char="o"/>
            </a:pPr>
            <a:r>
              <a:rPr lang="el-GR" sz="1800" dirty="0"/>
              <a:t>Ταχύτητα αέρα (</a:t>
            </a:r>
            <a:r>
              <a:rPr lang="el-GR" sz="1800" dirty="0" smtClean="0"/>
              <a:t>m/s</a:t>
            </a:r>
            <a:r>
              <a:rPr lang="el-GR" sz="1800" dirty="0"/>
              <a:t>)</a:t>
            </a:r>
          </a:p>
          <a:p>
            <a:pPr>
              <a:buFont typeface="Courier New" panose="02070309020205020404" pitchFamily="49" charset="0"/>
              <a:buChar char="o"/>
            </a:pPr>
            <a:r>
              <a:rPr lang="el-GR" sz="1800" dirty="0"/>
              <a:t>Μέση θερμοκρασία ακτινοβολίας (</a:t>
            </a:r>
            <a:r>
              <a:rPr lang="el-GR" sz="1800" baseline="30000" dirty="0" err="1"/>
              <a:t>o</a:t>
            </a:r>
            <a:r>
              <a:rPr lang="el-GR" sz="1800" dirty="0" err="1"/>
              <a:t>C</a:t>
            </a:r>
            <a:r>
              <a:rPr lang="el-GR" sz="1800" dirty="0"/>
              <a:t>)</a:t>
            </a:r>
          </a:p>
          <a:p>
            <a:pPr>
              <a:buFont typeface="Courier New" panose="02070309020205020404" pitchFamily="49" charset="0"/>
              <a:buChar char="o"/>
            </a:pPr>
            <a:r>
              <a:rPr lang="el-GR" sz="1800" dirty="0"/>
              <a:t>Δραστηριότητα εργαζομένων (</a:t>
            </a:r>
            <a:r>
              <a:rPr lang="el-GR" sz="1800" dirty="0" err="1"/>
              <a:t>met</a:t>
            </a:r>
            <a:r>
              <a:rPr lang="el-GR" sz="1800" dirty="0"/>
              <a:t>)</a:t>
            </a:r>
          </a:p>
          <a:p>
            <a:pPr>
              <a:buFont typeface="Courier New" panose="02070309020205020404" pitchFamily="49" charset="0"/>
              <a:buChar char="o"/>
            </a:pPr>
            <a:r>
              <a:rPr lang="el-GR" sz="1800" dirty="0"/>
              <a:t>Ενδυμασία, ρουχισμός εργαζομένων (</a:t>
            </a:r>
            <a:r>
              <a:rPr lang="el-GR" sz="1800" dirty="0" err="1"/>
              <a:t>clo</a:t>
            </a:r>
            <a:r>
              <a:rPr lang="el-GR" sz="1800" dirty="0" smtClean="0"/>
              <a:t>)</a:t>
            </a:r>
            <a:endParaRPr lang="el-GR" sz="1800" dirty="0"/>
          </a:p>
        </p:txBody>
      </p:sp>
      <p:sp>
        <p:nvSpPr>
          <p:cNvPr id="8" name="Titolo 1">
            <a:extLst>
              <a:ext uri="{FF2B5EF4-FFF2-40B4-BE49-F238E27FC236}">
                <a16:creationId xmlns="" xmlns:a16="http://schemas.microsoft.com/office/drawing/2014/main" id="{16A089E5-01BB-4338-9765-31AF63FC0C37}"/>
              </a:ext>
            </a:extLst>
          </p:cNvPr>
          <p:cNvSpPr>
            <a:spLocks noGrp="1"/>
          </p:cNvSpPr>
          <p:nvPr>
            <p:ph type="title"/>
          </p:nvPr>
        </p:nvSpPr>
        <p:spPr>
          <a:xfrm>
            <a:off x="0" y="14514"/>
            <a:ext cx="9144000" cy="709613"/>
          </a:xfrm>
        </p:spPr>
        <p:txBody>
          <a:bodyPr>
            <a:normAutofit/>
          </a:bodyPr>
          <a:lstStyle/>
          <a:p>
            <a:r>
              <a:rPr lang="el-GR" dirty="0"/>
              <a:t>Δ.2.2  - ΘΕΡΜΙΚΗ ΑΝΕΣΗ</a:t>
            </a:r>
            <a:endParaRPr lang="it-IT" dirty="0">
              <a:solidFill>
                <a:srgbClr val="FF0000"/>
              </a:solidFill>
            </a:endParaRPr>
          </a:p>
        </p:txBody>
      </p:sp>
      <p:sp>
        <p:nvSpPr>
          <p:cNvPr id="2" name="Rectangle 1"/>
          <p:cNvSpPr/>
          <p:nvPr/>
        </p:nvSpPr>
        <p:spPr>
          <a:xfrm>
            <a:off x="1306286" y="5359182"/>
            <a:ext cx="7690880" cy="461665"/>
          </a:xfrm>
          <a:prstGeom prst="rect">
            <a:avLst/>
          </a:prstGeom>
        </p:spPr>
        <p:txBody>
          <a:bodyPr wrap="square">
            <a:spAutoFit/>
          </a:bodyPr>
          <a:lstStyle/>
          <a:p>
            <a:r>
              <a:rPr lang="el-GR" sz="2400" dirty="0"/>
              <a:t>Υπολογίστε το </a:t>
            </a:r>
            <a:r>
              <a:rPr lang="el-GR" sz="2400" b="1" dirty="0"/>
              <a:t>PMV</a:t>
            </a:r>
            <a:r>
              <a:rPr lang="el-GR" sz="2400" dirty="0"/>
              <a:t> &amp; </a:t>
            </a:r>
            <a:r>
              <a:rPr lang="el-GR" sz="2400" b="1" dirty="0"/>
              <a:t>PPD</a:t>
            </a:r>
            <a:r>
              <a:rPr lang="el-GR" sz="2400" dirty="0"/>
              <a:t> </a:t>
            </a:r>
            <a:r>
              <a:rPr lang="el-GR" sz="2400" dirty="0" smtClean="0"/>
              <a:t>στους χώρους #1 &amp; #2</a:t>
            </a:r>
            <a:endParaRPr lang="en-US" sz="2400" dirty="0"/>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698" y="5207506"/>
            <a:ext cx="623565" cy="60057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6848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8379" y="4363980"/>
            <a:ext cx="1472795" cy="684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1496" y="4338209"/>
            <a:ext cx="1406720" cy="71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243FB592-B9A9-49AA-A86F-4031F7B97808}" type="slidenum">
              <a:rPr lang="en-US" smtClean="0"/>
              <a:t>25</a:t>
            </a:fld>
            <a:endParaRPr lang="en-US" dirty="0"/>
          </a:p>
        </p:txBody>
      </p:sp>
      <p:sp>
        <p:nvSpPr>
          <p:cNvPr id="8" name="Rectangle 7"/>
          <p:cNvSpPr/>
          <p:nvPr/>
        </p:nvSpPr>
        <p:spPr>
          <a:xfrm>
            <a:off x="3622482" y="4732965"/>
            <a:ext cx="2232791" cy="276999"/>
          </a:xfrm>
          <a:prstGeom prst="rect">
            <a:avLst/>
          </a:prstGeom>
        </p:spPr>
        <p:txBody>
          <a:bodyPr wrap="none">
            <a:spAutoFit/>
          </a:bodyPr>
          <a:lstStyle/>
          <a:p>
            <a:r>
              <a:rPr lang="en-US" sz="1200" dirty="0">
                <a:hlinkClick r:id="rId4"/>
              </a:rPr>
              <a:t>http://</a:t>
            </a:r>
            <a:r>
              <a:rPr lang="en-US" sz="1200" dirty="0" smtClean="0">
                <a:hlinkClick r:id="rId4"/>
              </a:rPr>
              <a:t>comfort.cbe.berkeley.edu</a:t>
            </a:r>
            <a:r>
              <a:rPr lang="en-US" sz="1200" dirty="0" smtClean="0"/>
              <a:t> </a:t>
            </a:r>
            <a:endParaRPr lang="en-US" sz="1200" dirty="0"/>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419" y="1282228"/>
            <a:ext cx="4271978" cy="2926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8878" y="1282228"/>
            <a:ext cx="4305179" cy="2926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50243" y="4179829"/>
            <a:ext cx="574308" cy="55313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a:xfrm>
            <a:off x="265418" y="760724"/>
            <a:ext cx="4271979" cy="430887"/>
          </a:xfrm>
          <a:prstGeom prst="rect">
            <a:avLst/>
          </a:prstGeom>
        </p:spPr>
        <p:txBody>
          <a:bodyPr wrap="square">
            <a:spAutoFit/>
          </a:bodyPr>
          <a:lstStyle/>
          <a:p>
            <a:pPr algn="ctr"/>
            <a:r>
              <a:rPr lang="el-GR" sz="2200" b="1" dirty="0" smtClean="0"/>
              <a:t>Χώρος </a:t>
            </a:r>
            <a:r>
              <a:rPr lang="en-US" sz="2200" b="1" dirty="0" smtClean="0"/>
              <a:t>#1 </a:t>
            </a:r>
          </a:p>
        </p:txBody>
      </p:sp>
      <p:sp>
        <p:nvSpPr>
          <p:cNvPr id="23" name="Rectangle 22"/>
          <p:cNvSpPr/>
          <p:nvPr/>
        </p:nvSpPr>
        <p:spPr>
          <a:xfrm>
            <a:off x="4738877" y="760724"/>
            <a:ext cx="4305179" cy="430887"/>
          </a:xfrm>
          <a:prstGeom prst="rect">
            <a:avLst/>
          </a:prstGeom>
        </p:spPr>
        <p:txBody>
          <a:bodyPr wrap="square">
            <a:spAutoFit/>
          </a:bodyPr>
          <a:lstStyle/>
          <a:p>
            <a:pPr algn="ctr"/>
            <a:r>
              <a:rPr lang="el-GR" sz="2200" b="1" dirty="0" smtClean="0"/>
              <a:t>Χώρος </a:t>
            </a:r>
            <a:r>
              <a:rPr lang="en-US" sz="2200" b="1" dirty="0" smtClean="0"/>
              <a:t>#2 </a:t>
            </a:r>
          </a:p>
        </p:txBody>
      </p:sp>
      <p:sp>
        <p:nvSpPr>
          <p:cNvPr id="21" name="Titolo 1">
            <a:extLst>
              <a:ext uri="{FF2B5EF4-FFF2-40B4-BE49-F238E27FC236}">
                <a16:creationId xmlns="" xmlns:a16="http://schemas.microsoft.com/office/drawing/2014/main" id="{16A089E5-01BB-4338-9765-31AF63FC0C37}"/>
              </a:ext>
            </a:extLst>
          </p:cNvPr>
          <p:cNvSpPr>
            <a:spLocks noGrp="1"/>
          </p:cNvSpPr>
          <p:nvPr>
            <p:ph type="title"/>
          </p:nvPr>
        </p:nvSpPr>
        <p:spPr>
          <a:xfrm>
            <a:off x="0" y="14514"/>
            <a:ext cx="9144000" cy="709613"/>
          </a:xfrm>
        </p:spPr>
        <p:txBody>
          <a:bodyPr>
            <a:normAutofit/>
          </a:bodyPr>
          <a:lstStyle/>
          <a:p>
            <a:r>
              <a:rPr lang="el-GR" dirty="0"/>
              <a:t>Δ.2.2  - ΘΕΡΜΙΚΗ ΑΝΕΣΗ</a:t>
            </a:r>
            <a:endParaRPr lang="it-IT" dirty="0">
              <a:solidFill>
                <a:srgbClr val="FF0000"/>
              </a:solidFill>
            </a:endParaRPr>
          </a:p>
        </p:txBody>
      </p:sp>
      <p:sp>
        <p:nvSpPr>
          <p:cNvPr id="20" name="TextBox 19"/>
          <p:cNvSpPr txBox="1"/>
          <p:nvPr/>
        </p:nvSpPr>
        <p:spPr>
          <a:xfrm>
            <a:off x="854083" y="5378670"/>
            <a:ext cx="7704271" cy="584775"/>
          </a:xfrm>
          <a:prstGeom prst="rect">
            <a:avLst/>
          </a:prstGeom>
          <a:noFill/>
        </p:spPr>
        <p:txBody>
          <a:bodyPr wrap="square" rtlCol="0">
            <a:spAutoFit/>
          </a:bodyPr>
          <a:lstStyle/>
          <a:p>
            <a:r>
              <a:rPr lang="el-GR" sz="1600" i="1" dirty="0" smtClean="0"/>
              <a:t>Περισσότερες πληροφορίες και </a:t>
            </a:r>
            <a:r>
              <a:rPr lang="el-GR" sz="1600" i="1" dirty="0"/>
              <a:t>διαδικασίες υπολογισμού για όλες τις </a:t>
            </a:r>
            <a:r>
              <a:rPr lang="el-GR" sz="1600" i="1" dirty="0" smtClean="0"/>
              <a:t>παραμέτρους είναι </a:t>
            </a:r>
            <a:r>
              <a:rPr lang="el-GR" sz="1600" i="1" dirty="0"/>
              <a:t>διαθέσιμες </a:t>
            </a:r>
            <a:r>
              <a:rPr lang="el-GR" sz="1600" i="1" dirty="0" smtClean="0"/>
              <a:t>στο </a:t>
            </a:r>
            <a:r>
              <a:rPr lang="el-GR" sz="1600" i="1" dirty="0"/>
              <a:t>[1] και [2</a:t>
            </a:r>
            <a:r>
              <a:rPr lang="el-GR" sz="1600" i="1" dirty="0" smtClean="0"/>
              <a:t>]</a:t>
            </a:r>
          </a:p>
        </p:txBody>
      </p:sp>
    </p:spTree>
    <p:extLst>
      <p:ext uri="{BB962C8B-B14F-4D97-AF65-F5344CB8AC3E}">
        <p14:creationId xmlns:p14="http://schemas.microsoft.com/office/powerpoint/2010/main" val="2579453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 xmlns:a16="http://schemas.microsoft.com/office/drawing/2014/main"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26</a:t>
            </a:fld>
            <a:endParaRPr lang="en-US" dirty="0"/>
          </a:p>
        </p:txBody>
      </p:sp>
      <p:sp>
        <p:nvSpPr>
          <p:cNvPr id="6" name="Titolo 1">
            <a:extLst>
              <a:ext uri="{FF2B5EF4-FFF2-40B4-BE49-F238E27FC236}">
                <a16:creationId xmlns="" xmlns:a16="http://schemas.microsoft.com/office/drawing/2014/main" id="{16A089E5-01BB-4338-9765-31AF63FC0C37}"/>
              </a:ext>
            </a:extLst>
          </p:cNvPr>
          <p:cNvSpPr>
            <a:spLocks noGrp="1"/>
          </p:cNvSpPr>
          <p:nvPr>
            <p:ph type="title"/>
          </p:nvPr>
        </p:nvSpPr>
        <p:spPr>
          <a:xfrm>
            <a:off x="0" y="14514"/>
            <a:ext cx="9144000" cy="709613"/>
          </a:xfrm>
        </p:spPr>
        <p:txBody>
          <a:bodyPr>
            <a:normAutofit/>
          </a:bodyPr>
          <a:lstStyle/>
          <a:p>
            <a:r>
              <a:rPr lang="el-GR" dirty="0"/>
              <a:t>Δ.2.2  - ΘΕΡΜΙΚΗ ΑΝΕΣΗ</a:t>
            </a:r>
            <a:endParaRPr lang="it-IT" dirty="0">
              <a:solidFill>
                <a:srgbClr val="FF0000"/>
              </a:solidFill>
            </a:endParaRPr>
          </a:p>
        </p:txBody>
      </p:sp>
      <p:sp>
        <p:nvSpPr>
          <p:cNvPr id="7" name="Segnaposto contenuto 2">
            <a:extLst>
              <a:ext uri="{FF2B5EF4-FFF2-40B4-BE49-F238E27FC236}">
                <a16:creationId xmlns="" xmlns:a16="http://schemas.microsoft.com/office/drawing/2014/main" id="{86F2EB93-A63A-4210-B86A-E5FCAD7D8D7F}"/>
              </a:ext>
            </a:extLst>
          </p:cNvPr>
          <p:cNvSpPr>
            <a:spLocks noGrp="1"/>
          </p:cNvSpPr>
          <p:nvPr>
            <p:ph idx="1"/>
          </p:nvPr>
        </p:nvSpPr>
        <p:spPr>
          <a:xfrm>
            <a:off x="268224" y="1600201"/>
            <a:ext cx="8418576" cy="4152112"/>
          </a:xfrm>
        </p:spPr>
        <p:txBody>
          <a:bodyPr>
            <a:normAutofit/>
          </a:bodyPr>
          <a:lstStyle/>
          <a:p>
            <a:pPr marL="0" indent="0" algn="ctr">
              <a:buNone/>
            </a:pPr>
            <a:endParaRPr lang="it-IT" sz="2600" b="1" dirty="0">
              <a:latin typeface="Calibri" panose="020F0502020204030204" pitchFamily="34" charset="0"/>
              <a:cs typeface="Calibri" panose="020F0502020204030204" pitchFamily="34" charset="0"/>
            </a:endParaRPr>
          </a:p>
          <a:p>
            <a:pPr marL="0" indent="0" algn="ctr">
              <a:buNone/>
            </a:pPr>
            <a:endParaRPr lang="it-IT" sz="2600" b="1" dirty="0">
              <a:latin typeface="Calibri" panose="020F0502020204030204" pitchFamily="34" charset="0"/>
              <a:cs typeface="Calibri" panose="020F0502020204030204" pitchFamily="34" charset="0"/>
            </a:endParaRPr>
          </a:p>
          <a:p>
            <a:pPr marL="0" indent="0" algn="ctr">
              <a:buNone/>
            </a:pPr>
            <a:endParaRPr lang="it-IT" sz="2600" b="1" dirty="0">
              <a:latin typeface="Calibri" panose="020F0502020204030204" pitchFamily="34" charset="0"/>
              <a:cs typeface="Calibri" panose="020F0502020204030204" pitchFamily="34" charset="0"/>
            </a:endParaRPr>
          </a:p>
          <a:p>
            <a:pPr marL="0" indent="0" algn="ctr">
              <a:buNone/>
            </a:pPr>
            <a:r>
              <a:rPr lang="el-GR" b="1" dirty="0" smtClean="0">
                <a:latin typeface="Calibri" panose="020F0502020204030204" pitchFamily="34" charset="0"/>
                <a:cs typeface="Calibri" panose="020F0502020204030204" pitchFamily="34" charset="0"/>
              </a:rPr>
              <a:t>ΠΑΡΑΔΕΙΓΜΑ</a:t>
            </a:r>
            <a:r>
              <a:rPr lang="it-IT" b="1" dirty="0" smtClean="0">
                <a:latin typeface="Calibri" panose="020F0502020204030204" pitchFamily="34" charset="0"/>
                <a:cs typeface="Calibri" panose="020F0502020204030204" pitchFamily="34" charset="0"/>
              </a:rPr>
              <a:t> - </a:t>
            </a:r>
            <a:r>
              <a:rPr lang="el-GR" b="1" u="sng" dirty="0">
                <a:latin typeface="Calibri" panose="020F0502020204030204" pitchFamily="34" charset="0"/>
                <a:cs typeface="Calibri" panose="020F0502020204030204" pitchFamily="34" charset="0"/>
              </a:rPr>
              <a:t>ΦΑΣΗ </a:t>
            </a:r>
            <a:r>
              <a:rPr lang="el-GR" b="1" u="sng" dirty="0" smtClean="0">
                <a:latin typeface="Calibri" panose="020F0502020204030204" pitchFamily="34" charset="0"/>
                <a:cs typeface="Calibri" panose="020F0502020204030204" pitchFamily="34" charset="0"/>
              </a:rPr>
              <a:t>ΛΕΙΤΟΥΡΓΙΑΣ</a:t>
            </a:r>
          </a:p>
          <a:p>
            <a:pPr marL="0" indent="0" algn="ctr">
              <a:buNone/>
            </a:pPr>
            <a:r>
              <a:rPr lang="el-GR" b="1" dirty="0" smtClean="0">
                <a:latin typeface="Calibri" panose="020F0502020204030204" pitchFamily="34" charset="0"/>
                <a:cs typeface="Calibri" panose="020F0502020204030204" pitchFamily="34" charset="0"/>
              </a:rPr>
              <a:t>(Υφιστάμενο Κτίριο)</a:t>
            </a:r>
            <a:endParaRPr lang="it-IT" dirty="0">
              <a:latin typeface="Calibri" panose="020F0502020204030204" pitchFamily="34" charset="0"/>
              <a:cs typeface="Calibri" panose="020F0502020204030204" pitchFamily="34" charset="0"/>
            </a:endParaRPr>
          </a:p>
          <a:p>
            <a:pPr marL="0" indent="0">
              <a:spcBef>
                <a:spcPts val="0"/>
              </a:spcBef>
              <a:buNone/>
            </a:pPr>
            <a:endParaRPr lang="it-IT" sz="2400" dirty="0"/>
          </a:p>
        </p:txBody>
      </p:sp>
    </p:spTree>
    <p:extLst>
      <p:ext uri="{BB962C8B-B14F-4D97-AF65-F5344CB8AC3E}">
        <p14:creationId xmlns:p14="http://schemas.microsoft.com/office/powerpoint/2010/main" val="1117636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 xmlns:a16="http://schemas.microsoft.com/office/drawing/2014/main"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27</a:t>
            </a:fld>
            <a:endParaRPr lang="en-US" dirty="0"/>
          </a:p>
        </p:txBody>
      </p:sp>
      <p:sp>
        <p:nvSpPr>
          <p:cNvPr id="6" name="Titolo 1">
            <a:extLst>
              <a:ext uri="{FF2B5EF4-FFF2-40B4-BE49-F238E27FC236}">
                <a16:creationId xmlns="" xmlns:a16="http://schemas.microsoft.com/office/drawing/2014/main" id="{16A089E5-01BB-4338-9765-31AF63FC0C37}"/>
              </a:ext>
            </a:extLst>
          </p:cNvPr>
          <p:cNvSpPr>
            <a:spLocks noGrp="1"/>
          </p:cNvSpPr>
          <p:nvPr>
            <p:ph type="title"/>
          </p:nvPr>
        </p:nvSpPr>
        <p:spPr>
          <a:xfrm>
            <a:off x="0" y="14514"/>
            <a:ext cx="9144000" cy="709613"/>
          </a:xfrm>
        </p:spPr>
        <p:txBody>
          <a:bodyPr>
            <a:normAutofit/>
          </a:bodyPr>
          <a:lstStyle/>
          <a:p>
            <a:r>
              <a:rPr lang="el-GR" dirty="0"/>
              <a:t>Δ.2.2  - ΘΕΡΜΙΚΗ ΑΝΕΣΗ</a:t>
            </a:r>
            <a:endParaRPr lang="it-IT" dirty="0">
              <a:solidFill>
                <a:srgbClr val="FF0000"/>
              </a:solidFill>
            </a:endParaRPr>
          </a:p>
        </p:txBody>
      </p:sp>
      <p:sp>
        <p:nvSpPr>
          <p:cNvPr id="7" name="Segnaposto contenuto 2">
            <a:extLst>
              <a:ext uri="{FF2B5EF4-FFF2-40B4-BE49-F238E27FC236}">
                <a16:creationId xmlns:a16="http://schemas.microsoft.com/office/drawing/2014/main" xmlns="" id="{86F2EB93-A63A-4210-B86A-E5FCAD7D8D7F}"/>
              </a:ext>
            </a:extLst>
          </p:cNvPr>
          <p:cNvSpPr txBox="1">
            <a:spLocks/>
          </p:cNvSpPr>
          <p:nvPr/>
        </p:nvSpPr>
        <p:spPr>
          <a:xfrm>
            <a:off x="457200" y="958292"/>
            <a:ext cx="8541382" cy="2819051"/>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l-GR" sz="2200" dirty="0" smtClean="0">
                <a:cs typeface="Calibri" panose="020F0502020204030204" pitchFamily="34" charset="0"/>
              </a:rPr>
              <a:t>Οι εσωτερικές συνθήκες σε δυο χώρους γραφείων με διαφορετικά επίπεδα δραστηριότητας των εργαζομένων μετρήθηκαν σε ένα κτίριο γραφείων</a:t>
            </a:r>
            <a:r>
              <a:rPr lang="en-US" sz="2200" dirty="0" smtClean="0">
                <a:cs typeface="Calibri" panose="020F0502020204030204" pitchFamily="34" charset="0"/>
              </a:rPr>
              <a:t>:</a:t>
            </a:r>
          </a:p>
          <a:p>
            <a:pPr>
              <a:buFont typeface="Courier New" panose="02070309020205020404" pitchFamily="49" charset="0"/>
              <a:buChar char="o"/>
            </a:pPr>
            <a:r>
              <a:rPr lang="el-GR" sz="1900" dirty="0" smtClean="0"/>
              <a:t>Θερμοκρασία </a:t>
            </a:r>
            <a:r>
              <a:rPr lang="el-GR" sz="1900" dirty="0" err="1" smtClean="0"/>
              <a:t>db</a:t>
            </a:r>
            <a:r>
              <a:rPr lang="el-GR" sz="1900" dirty="0" smtClean="0"/>
              <a:t> (</a:t>
            </a:r>
            <a:r>
              <a:rPr lang="el-GR" sz="1900" baseline="30000" dirty="0" err="1" smtClean="0"/>
              <a:t>o</a:t>
            </a:r>
            <a:r>
              <a:rPr lang="el-GR" sz="1900" dirty="0" err="1" smtClean="0"/>
              <a:t>C</a:t>
            </a:r>
            <a:r>
              <a:rPr lang="el-GR" sz="1900" dirty="0" smtClean="0"/>
              <a:t>)</a:t>
            </a:r>
          </a:p>
          <a:p>
            <a:pPr>
              <a:buFont typeface="Courier New" panose="02070309020205020404" pitchFamily="49" charset="0"/>
              <a:buChar char="o"/>
            </a:pPr>
            <a:r>
              <a:rPr lang="el-GR" sz="1900" dirty="0" smtClean="0"/>
              <a:t>Σχετική υγρασία (%)</a:t>
            </a:r>
          </a:p>
          <a:p>
            <a:pPr>
              <a:buFont typeface="Courier New" panose="02070309020205020404" pitchFamily="49" charset="0"/>
              <a:buChar char="o"/>
            </a:pPr>
            <a:r>
              <a:rPr lang="el-GR" sz="1900" dirty="0" smtClean="0"/>
              <a:t>Ταχύτητα αέρα (0,15 m/s)</a:t>
            </a:r>
          </a:p>
          <a:p>
            <a:pPr>
              <a:buFont typeface="Courier New" panose="02070309020205020404" pitchFamily="49" charset="0"/>
              <a:buChar char="o"/>
            </a:pPr>
            <a:r>
              <a:rPr lang="el-GR" sz="1900" dirty="0" smtClean="0"/>
              <a:t>Μέση θερμοκρασία ακτινοβολίας (</a:t>
            </a:r>
            <a:r>
              <a:rPr lang="el-GR" sz="1900" baseline="30000" dirty="0" err="1" smtClean="0"/>
              <a:t>o</a:t>
            </a:r>
            <a:r>
              <a:rPr lang="el-GR" sz="1900" dirty="0" err="1" smtClean="0"/>
              <a:t>C</a:t>
            </a:r>
            <a:r>
              <a:rPr lang="el-GR" sz="1900" dirty="0" smtClean="0"/>
              <a:t>)</a:t>
            </a:r>
          </a:p>
          <a:p>
            <a:pPr>
              <a:buFont typeface="Courier New" panose="02070309020205020404" pitchFamily="49" charset="0"/>
              <a:buChar char="o"/>
            </a:pPr>
            <a:r>
              <a:rPr lang="el-GR" sz="1900" dirty="0" smtClean="0"/>
              <a:t>Δραστηριότητα </a:t>
            </a:r>
            <a:r>
              <a:rPr lang="el-GR" sz="1900" dirty="0"/>
              <a:t>εργαζομένων (#1 Καθιστική χαλαρή </a:t>
            </a:r>
            <a:r>
              <a:rPr lang="el-GR" sz="1900" dirty="0" smtClean="0"/>
              <a:t>εργασία=1met</a:t>
            </a:r>
            <a:r>
              <a:rPr lang="el-GR" sz="1900" dirty="0"/>
              <a:t>, </a:t>
            </a:r>
            <a:r>
              <a:rPr lang="el-GR" sz="1900" dirty="0" smtClean="0"/>
              <a:t>#2 Αρχειοθέτηση</a:t>
            </a:r>
            <a:r>
              <a:rPr lang="el-GR" sz="1900" dirty="0"/>
              <a:t>, όρθια </a:t>
            </a:r>
            <a:r>
              <a:rPr lang="el-GR" sz="1900" dirty="0" smtClean="0"/>
              <a:t>εργασία=1,4</a:t>
            </a:r>
            <a:r>
              <a:rPr lang="en-US" sz="1900" dirty="0" smtClean="0"/>
              <a:t>met</a:t>
            </a:r>
            <a:r>
              <a:rPr lang="el-GR" sz="1900" dirty="0" smtClean="0"/>
              <a:t> </a:t>
            </a:r>
            <a:r>
              <a:rPr lang="el-GR" sz="1900" dirty="0"/>
              <a:t>)</a:t>
            </a:r>
            <a:endParaRPr lang="el-GR" sz="1900" dirty="0" smtClean="0"/>
          </a:p>
          <a:p>
            <a:pPr>
              <a:buFont typeface="Courier New" panose="02070309020205020404" pitchFamily="49" charset="0"/>
              <a:buChar char="o"/>
            </a:pPr>
            <a:r>
              <a:rPr lang="el-GR" sz="1900" dirty="0" smtClean="0"/>
              <a:t>Ενδυμασία, ρουχισμός </a:t>
            </a:r>
            <a:r>
              <a:rPr lang="el-GR" sz="1900" dirty="0"/>
              <a:t>εργαζομένων (Ελαφρύ καλοκαιρινό </a:t>
            </a:r>
            <a:r>
              <a:rPr lang="el-GR" sz="1900" dirty="0" smtClean="0"/>
              <a:t>ρουχισμό = 0,5 </a:t>
            </a:r>
            <a:r>
              <a:rPr lang="el-GR" sz="1900" dirty="0" err="1"/>
              <a:t>clo</a:t>
            </a:r>
            <a:r>
              <a:rPr lang="el-GR" sz="1900" dirty="0"/>
              <a:t>)</a:t>
            </a:r>
          </a:p>
        </p:txBody>
      </p:sp>
      <p:sp>
        <p:nvSpPr>
          <p:cNvPr id="9" name="Rectangle 8"/>
          <p:cNvSpPr/>
          <p:nvPr/>
        </p:nvSpPr>
        <p:spPr>
          <a:xfrm>
            <a:off x="1101891" y="3939165"/>
            <a:ext cx="7690880" cy="2462213"/>
          </a:xfrm>
          <a:prstGeom prst="rect">
            <a:avLst/>
          </a:prstGeom>
        </p:spPr>
        <p:txBody>
          <a:bodyPr wrap="square">
            <a:spAutoFit/>
          </a:bodyPr>
          <a:lstStyle/>
          <a:p>
            <a:r>
              <a:rPr lang="el-GR" sz="2400" dirty="0"/>
              <a:t>Υπολογίστε το </a:t>
            </a:r>
            <a:r>
              <a:rPr lang="el-GR" sz="2400" b="1" dirty="0"/>
              <a:t>PMV</a:t>
            </a:r>
            <a:r>
              <a:rPr lang="el-GR" sz="2400" dirty="0"/>
              <a:t> &amp; </a:t>
            </a:r>
            <a:r>
              <a:rPr lang="el-GR" sz="2400" b="1" dirty="0"/>
              <a:t>PPD</a:t>
            </a:r>
            <a:r>
              <a:rPr lang="el-GR" sz="2400" dirty="0"/>
              <a:t> </a:t>
            </a:r>
            <a:r>
              <a:rPr lang="el-GR" sz="2400" dirty="0" smtClean="0"/>
              <a:t>στους χώρους γραφείων #1 &amp; #2</a:t>
            </a:r>
          </a:p>
          <a:p>
            <a:pPr>
              <a:spcBef>
                <a:spcPts val="1200"/>
              </a:spcBef>
            </a:pPr>
            <a:r>
              <a:rPr lang="el-GR" sz="2400" dirty="0"/>
              <a:t>Υπολογίστε τους </a:t>
            </a:r>
            <a:r>
              <a:rPr lang="el-GR" sz="2400" b="1" dirty="0"/>
              <a:t>συντελεστές στάθμισης</a:t>
            </a:r>
            <a:r>
              <a:rPr lang="el-GR" sz="2400" dirty="0"/>
              <a:t> </a:t>
            </a:r>
            <a:r>
              <a:rPr lang="el-GR" sz="2400" dirty="0" smtClean="0"/>
              <a:t>PPD, δηλαδή του </a:t>
            </a:r>
            <a:r>
              <a:rPr lang="el-GR" sz="2400" b="1" dirty="0" smtClean="0"/>
              <a:t>χρόνου </a:t>
            </a:r>
            <a:r>
              <a:rPr lang="el-GR" sz="2400" b="1" dirty="0"/>
              <a:t>εκτός </a:t>
            </a:r>
            <a:r>
              <a:rPr lang="el-GR" sz="2400" b="1" dirty="0" smtClean="0"/>
              <a:t>ζώνης θερμικής άνεσης</a:t>
            </a:r>
            <a:r>
              <a:rPr lang="el-GR" sz="2400" dirty="0" smtClean="0"/>
              <a:t>, </a:t>
            </a:r>
            <a:r>
              <a:rPr lang="el-GR" sz="2400" dirty="0"/>
              <a:t>για </a:t>
            </a:r>
            <a:r>
              <a:rPr lang="el-GR" sz="2400" dirty="0" smtClean="0"/>
              <a:t>ένα εύρος εσωτερικών </a:t>
            </a:r>
            <a:r>
              <a:rPr lang="el-GR" sz="2400" dirty="0"/>
              <a:t>θερμοκρασιών (20-29</a:t>
            </a:r>
            <a:r>
              <a:rPr lang="el-GR" sz="2400" baseline="30000" dirty="0"/>
              <a:t>o</a:t>
            </a:r>
            <a:r>
              <a:rPr lang="el-GR" sz="2400" dirty="0"/>
              <a:t>C) και τις αντίστοιχες τιμές PPD (%)</a:t>
            </a:r>
          </a:p>
          <a:p>
            <a:endParaRPr lang="en-US" sz="2400" dirty="0"/>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303" y="3916585"/>
            <a:ext cx="623565" cy="60057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1186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5"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4293" y="4417507"/>
            <a:ext cx="4211232" cy="1408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4"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4576" y="2356064"/>
            <a:ext cx="4140949" cy="1408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1"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522" y="4417507"/>
            <a:ext cx="4103934" cy="1408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0"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300" y="2356064"/>
            <a:ext cx="4111156" cy="1408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egnaposto numero diapositiva 4">
            <a:extLst>
              <a:ext uri="{FF2B5EF4-FFF2-40B4-BE49-F238E27FC236}">
                <a16:creationId xmlns="" xmlns:a16="http://schemas.microsoft.com/office/drawing/2014/main"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28</a:t>
            </a:fld>
            <a:endParaRPr lang="en-US" dirty="0"/>
          </a:p>
        </p:txBody>
      </p:sp>
      <p:pic>
        <p:nvPicPr>
          <p:cNvPr id="819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7909" y="887227"/>
            <a:ext cx="4150754"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11367" y="887227"/>
            <a:ext cx="4150754"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237907" y="2602220"/>
            <a:ext cx="4271979" cy="400110"/>
          </a:xfrm>
          <a:prstGeom prst="rect">
            <a:avLst/>
          </a:prstGeom>
        </p:spPr>
        <p:txBody>
          <a:bodyPr wrap="square">
            <a:spAutoFit/>
          </a:bodyPr>
          <a:lstStyle/>
          <a:p>
            <a:pPr algn="ctr"/>
            <a:r>
              <a:rPr lang="el-GR" sz="2000" b="1" dirty="0" smtClean="0"/>
              <a:t>Χώρος </a:t>
            </a:r>
            <a:r>
              <a:rPr lang="en-US" sz="2000" b="1" dirty="0" smtClean="0"/>
              <a:t>#1 </a:t>
            </a:r>
          </a:p>
        </p:txBody>
      </p:sp>
      <p:sp>
        <p:nvSpPr>
          <p:cNvPr id="20" name="Rectangle 19"/>
          <p:cNvSpPr/>
          <p:nvPr/>
        </p:nvSpPr>
        <p:spPr>
          <a:xfrm>
            <a:off x="4711366" y="2602220"/>
            <a:ext cx="4305179" cy="400110"/>
          </a:xfrm>
          <a:prstGeom prst="rect">
            <a:avLst/>
          </a:prstGeom>
        </p:spPr>
        <p:txBody>
          <a:bodyPr wrap="square">
            <a:spAutoFit/>
          </a:bodyPr>
          <a:lstStyle/>
          <a:p>
            <a:pPr algn="ctr"/>
            <a:r>
              <a:rPr lang="el-GR" sz="2000" b="1" dirty="0" smtClean="0"/>
              <a:t>Χώρος </a:t>
            </a:r>
            <a:r>
              <a:rPr lang="en-US" sz="2000" b="1" dirty="0" smtClean="0"/>
              <a:t>#2 </a:t>
            </a:r>
          </a:p>
        </p:txBody>
      </p:sp>
      <p:pic>
        <p:nvPicPr>
          <p:cNvPr id="2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78646" y="3859856"/>
            <a:ext cx="1253417" cy="582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9762" y="3859856"/>
            <a:ext cx="1187561" cy="599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olo 1">
            <a:extLst>
              <a:ext uri="{FF2B5EF4-FFF2-40B4-BE49-F238E27FC236}">
                <a16:creationId xmlns="" xmlns:a16="http://schemas.microsoft.com/office/drawing/2014/main" id="{16A089E5-01BB-4338-9765-31AF63FC0C37}"/>
              </a:ext>
            </a:extLst>
          </p:cNvPr>
          <p:cNvSpPr>
            <a:spLocks noGrp="1"/>
          </p:cNvSpPr>
          <p:nvPr>
            <p:ph type="title"/>
          </p:nvPr>
        </p:nvSpPr>
        <p:spPr>
          <a:xfrm>
            <a:off x="0" y="14514"/>
            <a:ext cx="9144000" cy="709613"/>
          </a:xfrm>
        </p:spPr>
        <p:txBody>
          <a:bodyPr>
            <a:normAutofit/>
          </a:bodyPr>
          <a:lstStyle/>
          <a:p>
            <a:r>
              <a:rPr lang="el-GR" dirty="0"/>
              <a:t>Δ.2.2  - ΘΕΡΜΙΚΗ ΑΝΕΣΗ</a:t>
            </a:r>
            <a:endParaRPr lang="it-IT" dirty="0">
              <a:solidFill>
                <a:srgbClr val="FF0000"/>
              </a:solidFill>
            </a:endParaRPr>
          </a:p>
        </p:txBody>
      </p:sp>
      <p:pic>
        <p:nvPicPr>
          <p:cNvPr id="5122"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40354" y="3655660"/>
            <a:ext cx="2784121" cy="73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80125" y="3655660"/>
            <a:ext cx="2784124" cy="73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769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 xmlns:a16="http://schemas.microsoft.com/office/drawing/2014/main"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29</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671430951"/>
              </p:ext>
            </p:extLst>
          </p:nvPr>
        </p:nvGraphicFramePr>
        <p:xfrm>
          <a:off x="1376979" y="1257959"/>
          <a:ext cx="5857540" cy="4079240"/>
        </p:xfrm>
        <a:graphic>
          <a:graphicData uri="http://schemas.openxmlformats.org/drawingml/2006/table">
            <a:tbl>
              <a:tblPr firstRow="1" bandRow="1">
                <a:tableStyleId>{5202B0CA-FC54-4496-8BCA-5EF66A818D29}</a:tableStyleId>
              </a:tblPr>
              <a:tblGrid>
                <a:gridCol w="1161826"/>
                <a:gridCol w="947525"/>
                <a:gridCol w="1806432"/>
                <a:gridCol w="1941757"/>
              </a:tblGrid>
              <a:tr h="370840">
                <a:tc gridSpan="2">
                  <a:txBody>
                    <a:bodyPr/>
                    <a:lstStyle/>
                    <a:p>
                      <a:pPr algn="ctr"/>
                      <a:r>
                        <a:rPr lang="el-GR" dirty="0" smtClean="0">
                          <a:solidFill>
                            <a:schemeClr val="tx1"/>
                          </a:solidFill>
                        </a:rPr>
                        <a:t>Θερμοκρασία </a:t>
                      </a:r>
                      <a:r>
                        <a:rPr lang="en-US" dirty="0" smtClean="0">
                          <a:solidFill>
                            <a:schemeClr val="tx1"/>
                          </a:solidFill>
                        </a:rPr>
                        <a:t>(</a:t>
                      </a:r>
                      <a:r>
                        <a:rPr lang="en-US" baseline="30000" dirty="0" err="1" smtClean="0">
                          <a:solidFill>
                            <a:schemeClr val="tx1"/>
                          </a:solidFill>
                        </a:rPr>
                        <a:t>o</a:t>
                      </a:r>
                      <a:r>
                        <a:rPr lang="en-US" dirty="0" err="1" smtClean="0">
                          <a:solidFill>
                            <a:schemeClr val="tx1"/>
                          </a:solidFill>
                        </a:rPr>
                        <a:t>C</a:t>
                      </a:r>
                      <a:r>
                        <a:rPr lang="en-US" dirty="0" smtClean="0">
                          <a:solidFill>
                            <a:schemeClr val="tx1"/>
                          </a:solidFill>
                        </a:rPr>
                        <a:t>)</a:t>
                      </a:r>
                      <a:endParaRPr lang="en-US" dirty="0"/>
                    </a:p>
                  </a:txBody>
                  <a:tcPr>
                    <a:lnR w="28575" cap="flat" cmpd="sng" algn="ctr">
                      <a:solidFill>
                        <a:schemeClr val="bg1"/>
                      </a:solidFill>
                      <a:prstDash val="solid"/>
                      <a:round/>
                      <a:headEnd type="none" w="med" len="med"/>
                      <a:tailEnd type="none" w="med" len="med"/>
                    </a:lnR>
                    <a:noFill/>
                  </a:tcPr>
                </a:tc>
                <a:tc hMerge="1">
                  <a:txBody>
                    <a:bodyPr/>
                    <a:lstStyle/>
                    <a:p>
                      <a:pPr algn="ctr"/>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pPr algn="ctr"/>
                      <a:r>
                        <a:rPr lang="en-US" dirty="0" smtClean="0"/>
                        <a:t>PPD (%)</a:t>
                      </a:r>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pPr algn="ctr"/>
                      <a:r>
                        <a:rPr lang="en-US" dirty="0" err="1" smtClean="0"/>
                        <a:t>wf</a:t>
                      </a:r>
                      <a:r>
                        <a:rPr lang="en-US" dirty="0" smtClean="0"/>
                        <a:t> (PPD)</a:t>
                      </a:r>
                      <a:endParaRPr lang="en-US" dirty="0"/>
                    </a:p>
                  </a:txBody>
                  <a:tcP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tr>
              <a:tr h="370840">
                <a:tc rowSpan="3">
                  <a:txBody>
                    <a:bodyPr/>
                    <a:lstStyle/>
                    <a:p>
                      <a:pPr algn="ctr"/>
                      <a:r>
                        <a:rPr lang="el-GR" b="1" dirty="0" smtClean="0"/>
                        <a:t>Δροσερά</a:t>
                      </a:r>
                      <a:endParaRPr lang="en-US" b="1" dirty="0"/>
                    </a:p>
                  </a:txBody>
                  <a:tcPr anchor="ctr">
                    <a:lnR w="28575" cap="flat" cmpd="sng" algn="ctr">
                      <a:solidFill>
                        <a:schemeClr val="bg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algn="ctr"/>
                      <a:r>
                        <a:rPr lang="en-US" dirty="0" smtClean="0"/>
                        <a:t>20</a:t>
                      </a:r>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dirty="0" smtClean="0"/>
                        <a:t>47</a:t>
                      </a:r>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dirty="0" smtClean="0"/>
                        <a:t>4.7</a:t>
                      </a:r>
                      <a:endParaRPr lang="en-US" dirty="0"/>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370840">
                <a:tc vMerge="1">
                  <a:txBody>
                    <a:bodyPr/>
                    <a:lstStyle/>
                    <a:p>
                      <a:pPr algn="r"/>
                      <a:endParaRPr lang="en-US" dirty="0"/>
                    </a:p>
                  </a:txBody>
                  <a:tcPr>
                    <a:lnR w="28575" cap="flat" cmpd="sng" algn="ctr">
                      <a:solidFill>
                        <a:schemeClr val="bg1"/>
                      </a:solidFill>
                      <a:prstDash val="solid"/>
                      <a:round/>
                      <a:headEnd type="none" w="med" len="med"/>
                      <a:tailEnd type="none" w="med" len="med"/>
                    </a:lnR>
                    <a:noFill/>
                  </a:tcPr>
                </a:tc>
                <a:tc>
                  <a:txBody>
                    <a:bodyPr/>
                    <a:lstStyle/>
                    <a:p>
                      <a:pPr algn="ctr"/>
                      <a:r>
                        <a:rPr lang="en-US" dirty="0" smtClean="0"/>
                        <a:t>21</a:t>
                      </a:r>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dirty="0" smtClean="0"/>
                        <a:t>31</a:t>
                      </a:r>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dirty="0" smtClean="0"/>
                        <a:t>3.1</a:t>
                      </a:r>
                      <a:endParaRPr lang="en-US" dirty="0"/>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370840">
                <a:tc vMerge="1">
                  <a:txBody>
                    <a:bodyPr/>
                    <a:lstStyle/>
                    <a:p>
                      <a:pPr algn="r"/>
                      <a:endParaRPr lang="en-US" dirty="0"/>
                    </a:p>
                  </a:txBody>
                  <a:tcPr>
                    <a:lnR w="28575" cap="flat" cmpd="sng" algn="ctr">
                      <a:solidFill>
                        <a:schemeClr val="bg1"/>
                      </a:solidFill>
                      <a:prstDash val="solid"/>
                      <a:round/>
                      <a:headEnd type="none" w="med" len="med"/>
                      <a:tailEnd type="none" w="med" len="med"/>
                    </a:lnR>
                    <a:noFill/>
                  </a:tcPr>
                </a:tc>
                <a:tc>
                  <a:txBody>
                    <a:bodyPr/>
                    <a:lstStyle/>
                    <a:p>
                      <a:pPr algn="ctr"/>
                      <a:r>
                        <a:rPr lang="en-US" dirty="0" smtClean="0"/>
                        <a:t>22</a:t>
                      </a:r>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dirty="0" smtClean="0"/>
                        <a:t>19</a:t>
                      </a:r>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dirty="0" smtClean="0"/>
                        <a:t>1.9</a:t>
                      </a:r>
                      <a:endParaRPr lang="en-US" dirty="0"/>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70840">
                <a:tc rowSpan="4">
                  <a:txBody>
                    <a:bodyPr/>
                    <a:lstStyle/>
                    <a:p>
                      <a:pPr algn="r"/>
                      <a:r>
                        <a:rPr lang="el-GR" b="1" dirty="0" smtClean="0"/>
                        <a:t>Ουδέτερα</a:t>
                      </a:r>
                      <a:endParaRPr lang="en-US" b="1" dirty="0"/>
                    </a:p>
                  </a:txBody>
                  <a:tcPr anchor="ctr">
                    <a:lnR w="285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dirty="0" smtClean="0"/>
                        <a:t>23</a:t>
                      </a:r>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dirty="0" smtClean="0"/>
                        <a:t>10</a:t>
                      </a:r>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dirty="0" smtClean="0"/>
                        <a:t>0</a:t>
                      </a:r>
                      <a:endParaRPr lang="en-US" dirty="0"/>
                    </a:p>
                  </a:txBody>
                  <a:tcPr>
                    <a:lnL w="28575" cap="flat" cmpd="sng" algn="ctr">
                      <a:solidFill>
                        <a:schemeClr val="bg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370840">
                <a:tc vMerge="1">
                  <a:txBody>
                    <a:bodyPr/>
                    <a:lstStyle/>
                    <a:p>
                      <a:pPr algn="r"/>
                      <a:endParaRPr lang="en-US" dirty="0"/>
                    </a:p>
                  </a:txBody>
                  <a:tcPr>
                    <a:lnR w="28575" cap="flat" cmpd="sng" algn="ctr">
                      <a:solidFill>
                        <a:schemeClr val="bg1"/>
                      </a:solidFill>
                      <a:prstDash val="solid"/>
                      <a:round/>
                      <a:headEnd type="none" w="med" len="med"/>
                      <a:tailEnd type="none" w="med" len="med"/>
                    </a:lnR>
                    <a:noFill/>
                  </a:tcPr>
                </a:tc>
                <a:tc>
                  <a:txBody>
                    <a:bodyPr/>
                    <a:lstStyle/>
                    <a:p>
                      <a:pPr algn="ctr"/>
                      <a:r>
                        <a:rPr lang="en-US" dirty="0" smtClean="0"/>
                        <a:t>24</a:t>
                      </a:r>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dirty="0" smtClean="0"/>
                        <a:t>&lt;10</a:t>
                      </a:r>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dirty="0" smtClean="0"/>
                        <a:t>0</a:t>
                      </a:r>
                      <a:endParaRPr lang="en-US" dirty="0"/>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370840">
                <a:tc vMerge="1">
                  <a:txBody>
                    <a:bodyPr/>
                    <a:lstStyle/>
                    <a:p>
                      <a:pPr algn="r"/>
                      <a:endParaRPr lang="en-US" dirty="0"/>
                    </a:p>
                  </a:txBody>
                  <a:tcPr>
                    <a:lnR w="28575" cap="flat" cmpd="sng" algn="ctr">
                      <a:solidFill>
                        <a:schemeClr val="bg1"/>
                      </a:solidFill>
                      <a:prstDash val="solid"/>
                      <a:round/>
                      <a:headEnd type="none" w="med" len="med"/>
                      <a:tailEnd type="none" w="med" len="med"/>
                    </a:lnR>
                    <a:noFill/>
                  </a:tcPr>
                </a:tc>
                <a:tc>
                  <a:txBody>
                    <a:bodyPr/>
                    <a:lstStyle/>
                    <a:p>
                      <a:pPr algn="ctr"/>
                      <a:r>
                        <a:rPr lang="en-US" dirty="0" smtClean="0"/>
                        <a:t>25</a:t>
                      </a:r>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dirty="0" smtClean="0"/>
                        <a:t>&lt;10</a:t>
                      </a:r>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dirty="0" smtClean="0"/>
                        <a:t>0</a:t>
                      </a:r>
                      <a:endParaRPr lang="en-US" dirty="0"/>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370840">
                <a:tc vMerge="1">
                  <a:txBody>
                    <a:bodyPr/>
                    <a:lstStyle/>
                    <a:p>
                      <a:pPr algn="r"/>
                      <a:endParaRPr lang="en-US" dirty="0"/>
                    </a:p>
                  </a:txBody>
                  <a:tcPr>
                    <a:lnR w="28575" cap="flat" cmpd="sng" algn="ctr">
                      <a:solidFill>
                        <a:schemeClr val="bg1"/>
                      </a:solidFill>
                      <a:prstDash val="solid"/>
                      <a:round/>
                      <a:headEnd type="none" w="med" len="med"/>
                      <a:tailEnd type="none" w="med" len="med"/>
                    </a:lnR>
                    <a:noFill/>
                  </a:tcPr>
                </a:tc>
                <a:tc>
                  <a:txBody>
                    <a:bodyPr/>
                    <a:lstStyle/>
                    <a:p>
                      <a:pPr algn="ctr"/>
                      <a:r>
                        <a:rPr lang="en-US" dirty="0" smtClean="0"/>
                        <a:t>26</a:t>
                      </a:r>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dirty="0" smtClean="0"/>
                        <a:t>10</a:t>
                      </a:r>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dirty="0" smtClean="0"/>
                        <a:t>0</a:t>
                      </a:r>
                      <a:endParaRPr lang="en-US" dirty="0"/>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70840">
                <a:tc rowSpan="3">
                  <a:txBody>
                    <a:bodyPr/>
                    <a:lstStyle/>
                    <a:p>
                      <a:pPr algn="ctr"/>
                      <a:r>
                        <a:rPr lang="el-GR" b="1" dirty="0" smtClean="0"/>
                        <a:t>Ζεστά</a:t>
                      </a:r>
                      <a:endParaRPr lang="en-US" b="1" dirty="0"/>
                    </a:p>
                  </a:txBody>
                  <a:tcPr anchor="ctr">
                    <a:lnR w="285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algn="ctr"/>
                      <a:r>
                        <a:rPr lang="en-US" dirty="0" smtClean="0"/>
                        <a:t>27</a:t>
                      </a:r>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dirty="0" smtClean="0"/>
                        <a:t>19</a:t>
                      </a:r>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dirty="0" smtClean="0"/>
                        <a:t>1.9</a:t>
                      </a:r>
                      <a:endParaRPr lang="en-US" dirty="0"/>
                    </a:p>
                  </a:txBody>
                  <a:tcPr>
                    <a:lnL w="28575" cap="flat" cmpd="sng" algn="ctr">
                      <a:solidFill>
                        <a:schemeClr val="bg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370840">
                <a:tc vMerge="1">
                  <a:txBody>
                    <a:bodyPr/>
                    <a:lstStyle/>
                    <a:p>
                      <a:pPr algn="r"/>
                      <a:endParaRPr lang="en-US" dirty="0"/>
                    </a:p>
                  </a:txBody>
                  <a:tcPr>
                    <a:lnR w="28575" cap="flat" cmpd="sng" algn="ctr">
                      <a:solidFill>
                        <a:schemeClr val="bg1"/>
                      </a:solidFill>
                      <a:prstDash val="solid"/>
                      <a:round/>
                      <a:headEnd type="none" w="med" len="med"/>
                      <a:tailEnd type="none" w="med" len="med"/>
                    </a:lnR>
                    <a:noFill/>
                  </a:tcPr>
                </a:tc>
                <a:tc>
                  <a:txBody>
                    <a:bodyPr/>
                    <a:lstStyle/>
                    <a:p>
                      <a:pPr algn="ctr"/>
                      <a:r>
                        <a:rPr lang="en-US" dirty="0" smtClean="0"/>
                        <a:t>28</a:t>
                      </a:r>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dirty="0" smtClean="0"/>
                        <a:t>31</a:t>
                      </a:r>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dirty="0" smtClean="0"/>
                        <a:t>3.1</a:t>
                      </a:r>
                      <a:endParaRPr lang="en-US" dirty="0"/>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370840">
                <a:tc vMerge="1">
                  <a:txBody>
                    <a:bodyPr/>
                    <a:lstStyle/>
                    <a:p>
                      <a:pPr algn="r"/>
                      <a:endParaRPr lang="en-US" dirty="0"/>
                    </a:p>
                  </a:txBody>
                  <a:tcPr>
                    <a:lnR w="28575" cap="flat" cmpd="sng" algn="ctr">
                      <a:solidFill>
                        <a:schemeClr val="bg1"/>
                      </a:solidFill>
                      <a:prstDash val="solid"/>
                      <a:round/>
                      <a:headEnd type="none" w="med" len="med"/>
                      <a:tailEnd type="none" w="med" len="med"/>
                    </a:lnR>
                    <a:noFill/>
                  </a:tcPr>
                </a:tc>
                <a:tc>
                  <a:txBody>
                    <a:bodyPr/>
                    <a:lstStyle/>
                    <a:p>
                      <a:pPr algn="ctr"/>
                      <a:r>
                        <a:rPr lang="en-US" dirty="0" smtClean="0"/>
                        <a:t>29</a:t>
                      </a:r>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algn="ctr"/>
                      <a:r>
                        <a:rPr lang="en-US" dirty="0" smtClean="0"/>
                        <a:t>47</a:t>
                      </a:r>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algn="ctr"/>
                      <a:r>
                        <a:rPr lang="en-US" dirty="0" smtClean="0"/>
                        <a:t>4.7</a:t>
                      </a:r>
                      <a:endParaRPr lang="en-US" dirty="0"/>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r>
            </a:tbl>
          </a:graphicData>
        </a:graphic>
      </p:graphicFrame>
      <p:sp>
        <p:nvSpPr>
          <p:cNvPr id="2" name="Rectangle 1"/>
          <p:cNvSpPr/>
          <p:nvPr/>
        </p:nvSpPr>
        <p:spPr>
          <a:xfrm>
            <a:off x="2491100" y="5481097"/>
            <a:ext cx="4930645" cy="369332"/>
          </a:xfrm>
          <a:prstGeom prst="rect">
            <a:avLst/>
          </a:prstGeom>
        </p:spPr>
        <p:txBody>
          <a:bodyPr wrap="none">
            <a:spAutoFit/>
          </a:bodyPr>
          <a:lstStyle/>
          <a:p>
            <a:r>
              <a:rPr lang="el-GR" b="1" dirty="0" smtClean="0"/>
              <a:t>Χρόνος </a:t>
            </a:r>
            <a:r>
              <a:rPr lang="el-GR" b="1" dirty="0"/>
              <a:t>εκτός </a:t>
            </a:r>
            <a:r>
              <a:rPr lang="el-GR" b="1" dirty="0" smtClean="0"/>
              <a:t>ζώνης θερμικής άνεσης</a:t>
            </a:r>
            <a:r>
              <a:rPr lang="en-US" b="1" dirty="0" smtClean="0"/>
              <a:t>=  19</a:t>
            </a:r>
            <a:r>
              <a:rPr lang="el-GR" b="1" dirty="0" smtClean="0"/>
              <a:t>,</a:t>
            </a:r>
            <a:r>
              <a:rPr lang="en-US" b="1" dirty="0" smtClean="0"/>
              <a:t>4 </a:t>
            </a:r>
            <a:r>
              <a:rPr lang="el-GR" b="1" dirty="0" smtClean="0"/>
              <a:t>ώρες</a:t>
            </a:r>
            <a:endParaRPr lang="en-US" b="1" dirty="0"/>
          </a:p>
        </p:txBody>
      </p:sp>
      <p:sp>
        <p:nvSpPr>
          <p:cNvPr id="7" name="Titolo 1">
            <a:extLst>
              <a:ext uri="{FF2B5EF4-FFF2-40B4-BE49-F238E27FC236}">
                <a16:creationId xmlns="" xmlns:a16="http://schemas.microsoft.com/office/drawing/2014/main" id="{16A089E5-01BB-4338-9765-31AF63FC0C37}"/>
              </a:ext>
            </a:extLst>
          </p:cNvPr>
          <p:cNvSpPr>
            <a:spLocks noGrp="1"/>
          </p:cNvSpPr>
          <p:nvPr>
            <p:ph type="title"/>
          </p:nvPr>
        </p:nvSpPr>
        <p:spPr>
          <a:xfrm>
            <a:off x="0" y="14514"/>
            <a:ext cx="9144000" cy="709613"/>
          </a:xfrm>
        </p:spPr>
        <p:txBody>
          <a:bodyPr>
            <a:normAutofit/>
          </a:bodyPr>
          <a:lstStyle/>
          <a:p>
            <a:r>
              <a:rPr lang="el-GR" dirty="0"/>
              <a:t>Δ.2.2  - ΘΕΡΜΙΚΗ ΑΝΕΣΗ</a:t>
            </a:r>
            <a:endParaRPr lang="it-IT" dirty="0">
              <a:solidFill>
                <a:srgbClr val="FF0000"/>
              </a:solidFill>
            </a:endParaRPr>
          </a:p>
        </p:txBody>
      </p:sp>
    </p:spTree>
    <p:extLst>
      <p:ext uri="{BB962C8B-B14F-4D97-AF65-F5344CB8AC3E}">
        <p14:creationId xmlns:p14="http://schemas.microsoft.com/office/powerpoint/2010/main" val="3808780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68616" y="2042654"/>
            <a:ext cx="2681015" cy="2681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egnaposto contenuto 2">
            <a:extLst>
              <a:ext uri="{FF2B5EF4-FFF2-40B4-BE49-F238E27FC236}">
                <a16:creationId xmlns="" xmlns:a16="http://schemas.microsoft.com/office/drawing/2014/main" id="{86F2EB93-A63A-4210-B86A-E5FCAD7D8D7F}"/>
              </a:ext>
            </a:extLst>
          </p:cNvPr>
          <p:cNvSpPr>
            <a:spLocks noGrp="1"/>
          </p:cNvSpPr>
          <p:nvPr>
            <p:ph idx="1"/>
          </p:nvPr>
        </p:nvSpPr>
        <p:spPr>
          <a:xfrm>
            <a:off x="268224" y="902208"/>
            <a:ext cx="8418576" cy="1411334"/>
          </a:xfrm>
        </p:spPr>
        <p:txBody>
          <a:bodyPr>
            <a:normAutofit/>
          </a:bodyPr>
          <a:lstStyle/>
          <a:p>
            <a:pPr marL="0" indent="0">
              <a:buNone/>
            </a:pPr>
            <a:r>
              <a:rPr lang="el-GR" b="1" u="sng" dirty="0">
                <a:solidFill>
                  <a:prstClr val="black"/>
                </a:solidFill>
                <a:latin typeface="Calibri" panose="020F0502020204030204" pitchFamily="34" charset="0"/>
                <a:cs typeface="Calibri" panose="020F0502020204030204" pitchFamily="34" charset="0"/>
              </a:rPr>
              <a:t>ΣΚΟΠΟΣ</a:t>
            </a:r>
            <a:endParaRPr lang="en-US" sz="2400" dirty="0">
              <a:latin typeface="Calibri" panose="020F0502020204030204" pitchFamily="34" charset="0"/>
              <a:cs typeface="Calibri" panose="020F0502020204030204" pitchFamily="34" charset="0"/>
            </a:endParaRPr>
          </a:p>
          <a:p>
            <a:pPr marL="0" indent="0">
              <a:spcBef>
                <a:spcPts val="1200"/>
              </a:spcBef>
              <a:buNone/>
            </a:pPr>
            <a:r>
              <a:rPr lang="el-GR" sz="2400" dirty="0" smtClean="0"/>
              <a:t>Αξιολόγηση των εσωτερικών συνθηκών θερμικής άνεσης</a:t>
            </a:r>
            <a:endParaRPr lang="en-US" sz="2400" dirty="0"/>
          </a:p>
          <a:p>
            <a:pPr marL="0" indent="0">
              <a:buNone/>
            </a:pPr>
            <a:endParaRPr lang="it-IT" dirty="0"/>
          </a:p>
        </p:txBody>
      </p:sp>
      <p:sp>
        <p:nvSpPr>
          <p:cNvPr id="5" name="Segnaposto numero diapositiva 4">
            <a:extLst>
              <a:ext uri="{FF2B5EF4-FFF2-40B4-BE49-F238E27FC236}">
                <a16:creationId xmlns="" xmlns:a16="http://schemas.microsoft.com/office/drawing/2014/main"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3</a:t>
            </a:fld>
            <a:endParaRPr lang="en-US" dirty="0"/>
          </a:p>
        </p:txBody>
      </p:sp>
      <p:sp>
        <p:nvSpPr>
          <p:cNvPr id="13" name="Titolo 1">
            <a:extLst>
              <a:ext uri="{FF2B5EF4-FFF2-40B4-BE49-F238E27FC236}">
                <a16:creationId xmlns="" xmlns:a16="http://schemas.microsoft.com/office/drawing/2014/main" id="{16A089E5-01BB-4338-9765-31AF63FC0C37}"/>
              </a:ext>
            </a:extLst>
          </p:cNvPr>
          <p:cNvSpPr>
            <a:spLocks noGrp="1"/>
          </p:cNvSpPr>
          <p:nvPr>
            <p:ph type="title"/>
          </p:nvPr>
        </p:nvSpPr>
        <p:spPr>
          <a:xfrm>
            <a:off x="0" y="0"/>
            <a:ext cx="9144000" cy="709613"/>
          </a:xfrm>
        </p:spPr>
        <p:txBody>
          <a:bodyPr>
            <a:normAutofit/>
          </a:bodyPr>
          <a:lstStyle/>
          <a:p>
            <a:r>
              <a:rPr lang="el-GR" dirty="0"/>
              <a:t>Δ</a:t>
            </a:r>
            <a:r>
              <a:rPr lang="en-US" dirty="0"/>
              <a:t>.2.2  - </a:t>
            </a:r>
            <a:r>
              <a:rPr lang="el-GR" dirty="0"/>
              <a:t>ΘΕΡΜΙΚΗ ΑΝΕΣΗ</a:t>
            </a:r>
            <a:endParaRPr lang="it-IT" dirty="0">
              <a:solidFill>
                <a:srgbClr val="FF0000"/>
              </a:solidFill>
            </a:endParaRPr>
          </a:p>
        </p:txBody>
      </p:sp>
      <p:sp>
        <p:nvSpPr>
          <p:cNvPr id="2" name="Rectangle 1"/>
          <p:cNvSpPr/>
          <p:nvPr/>
        </p:nvSpPr>
        <p:spPr>
          <a:xfrm>
            <a:off x="882351" y="4875635"/>
            <a:ext cx="8138412" cy="954107"/>
          </a:xfrm>
          <a:prstGeom prst="rect">
            <a:avLst/>
          </a:prstGeom>
        </p:spPr>
        <p:txBody>
          <a:bodyPr wrap="square">
            <a:spAutoFit/>
          </a:bodyPr>
          <a:lstStyle/>
          <a:p>
            <a:pPr marL="285750" indent="-285750">
              <a:buFont typeface="Courier New" panose="02070309020205020404" pitchFamily="49" charset="0"/>
              <a:buChar char="o"/>
            </a:pPr>
            <a:r>
              <a:rPr lang="el-GR" sz="1400" i="1" dirty="0"/>
              <a:t>Σαν θερμική άνεση ορίζονται </a:t>
            </a:r>
            <a:r>
              <a:rPr lang="el-GR" sz="1400" b="1" i="1" dirty="0"/>
              <a:t>οι συνθήκες στις οποίες ευρισκόμενο ένα άτομο δεν επιθυμεί καμιά αλλαγή</a:t>
            </a:r>
            <a:r>
              <a:rPr lang="el-GR" sz="1400" i="1" dirty="0"/>
              <a:t>, ούτε πιο κρύο ούτε πιο ζεστό </a:t>
            </a:r>
            <a:r>
              <a:rPr lang="el-GR" sz="1400" i="1" dirty="0" smtClean="0"/>
              <a:t>περιβάλλον</a:t>
            </a:r>
          </a:p>
          <a:p>
            <a:pPr marL="285750" indent="-285750">
              <a:buFont typeface="Courier New" panose="02070309020205020404" pitchFamily="49" charset="0"/>
              <a:buChar char="o"/>
            </a:pPr>
            <a:r>
              <a:rPr lang="el-GR" sz="1400" i="1" dirty="0" smtClean="0"/>
              <a:t>Η θερμική άνεση είναι ένα </a:t>
            </a:r>
            <a:r>
              <a:rPr lang="el-GR" sz="1400" b="1" i="1" dirty="0" smtClean="0"/>
              <a:t>υποκειμενικό </a:t>
            </a:r>
            <a:r>
              <a:rPr lang="el-GR" sz="1400" b="1" i="1" dirty="0"/>
              <a:t>συναίσθημα</a:t>
            </a:r>
            <a:r>
              <a:rPr lang="el-GR" sz="1400" i="1" dirty="0"/>
              <a:t>, το οποίο εξαρτάται και επηρεάζεται από ένα μεγάλο αριθμό παραμέτρων, με διαφορετικό τρόπο η κάθε μια</a:t>
            </a:r>
            <a:endParaRPr lang="en-US" sz="1400" i="1" dirty="0"/>
          </a:p>
        </p:txBody>
      </p:sp>
      <p:pic>
        <p:nvPicPr>
          <p:cNvPr id="1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39" y="4875635"/>
            <a:ext cx="378512" cy="368806"/>
          </a:xfrm>
          <a:prstGeom prst="rect">
            <a:avLst/>
          </a:prstGeom>
          <a:solidFill>
            <a:srgbClr val="FFFF00"/>
          </a:solidFill>
          <a:ln>
            <a:noFill/>
          </a:ln>
          <a:extLst/>
        </p:spPr>
      </p:pic>
    </p:spTree>
    <p:extLst>
      <p:ext uri="{BB962C8B-B14F-4D97-AF65-F5344CB8AC3E}">
        <p14:creationId xmlns:p14="http://schemas.microsoft.com/office/powerpoint/2010/main" val="30498047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 xmlns:a16="http://schemas.microsoft.com/office/drawing/2014/main"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30</a:t>
            </a:fld>
            <a:endParaRPr lang="en-US" dirty="0"/>
          </a:p>
        </p:txBody>
      </p:sp>
      <p:pic>
        <p:nvPicPr>
          <p:cNvPr id="6"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8830" y="778843"/>
            <a:ext cx="990145" cy="5419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olo 1">
            <a:extLst>
              <a:ext uri="{FF2B5EF4-FFF2-40B4-BE49-F238E27FC236}">
                <a16:creationId xmlns="" xmlns:a16="http://schemas.microsoft.com/office/drawing/2014/main" id="{16A089E5-01BB-4338-9765-31AF63FC0C37}"/>
              </a:ext>
            </a:extLst>
          </p:cNvPr>
          <p:cNvSpPr>
            <a:spLocks noGrp="1"/>
          </p:cNvSpPr>
          <p:nvPr>
            <p:ph type="title"/>
          </p:nvPr>
        </p:nvSpPr>
        <p:spPr>
          <a:xfrm>
            <a:off x="0" y="14514"/>
            <a:ext cx="9144000" cy="709613"/>
          </a:xfrm>
        </p:spPr>
        <p:txBody>
          <a:bodyPr>
            <a:normAutofit/>
          </a:bodyPr>
          <a:lstStyle/>
          <a:p>
            <a:r>
              <a:rPr lang="el-GR" dirty="0"/>
              <a:t>Δ.2.2  - ΘΕΡΜΙΚΗ ΑΝΕΣΗ</a:t>
            </a:r>
            <a:endParaRPr lang="it-IT" dirty="0">
              <a:solidFill>
                <a:srgbClr val="FF0000"/>
              </a:solidFill>
            </a:endParaRPr>
          </a:p>
        </p:txBody>
      </p:sp>
      <p:sp>
        <p:nvSpPr>
          <p:cNvPr id="9" name="Segnaposto contenuto 2">
            <a:extLst>
              <a:ext uri="{FF2B5EF4-FFF2-40B4-BE49-F238E27FC236}">
                <a16:creationId xmlns="" xmlns:a16="http://schemas.microsoft.com/office/drawing/2014/main" id="{86F2EB93-A63A-4210-B86A-E5FCAD7D8D7F}"/>
              </a:ext>
            </a:extLst>
          </p:cNvPr>
          <p:cNvSpPr>
            <a:spLocks noGrp="1"/>
          </p:cNvSpPr>
          <p:nvPr>
            <p:ph idx="1"/>
          </p:nvPr>
        </p:nvSpPr>
        <p:spPr>
          <a:xfrm>
            <a:off x="268224" y="1600201"/>
            <a:ext cx="8418576" cy="4152112"/>
          </a:xfrm>
        </p:spPr>
        <p:txBody>
          <a:bodyPr>
            <a:normAutofit/>
          </a:bodyPr>
          <a:lstStyle/>
          <a:p>
            <a:pPr marL="0" indent="0" algn="ctr">
              <a:buNone/>
            </a:pPr>
            <a:endParaRPr lang="it-IT" sz="2600" b="1" dirty="0">
              <a:latin typeface="Calibri" panose="020F0502020204030204" pitchFamily="34" charset="0"/>
              <a:cs typeface="Calibri" panose="020F0502020204030204" pitchFamily="34" charset="0"/>
            </a:endParaRPr>
          </a:p>
          <a:p>
            <a:pPr marL="0" indent="0" algn="ctr">
              <a:buNone/>
            </a:pPr>
            <a:endParaRPr lang="it-IT" sz="2600" b="1" dirty="0">
              <a:latin typeface="Calibri" panose="020F0502020204030204" pitchFamily="34" charset="0"/>
              <a:cs typeface="Calibri" panose="020F0502020204030204" pitchFamily="34" charset="0"/>
            </a:endParaRPr>
          </a:p>
          <a:p>
            <a:pPr marL="0" indent="0" algn="ctr">
              <a:buNone/>
            </a:pPr>
            <a:endParaRPr lang="it-IT" sz="2600" b="1" dirty="0">
              <a:latin typeface="Calibri" panose="020F0502020204030204" pitchFamily="34" charset="0"/>
              <a:cs typeface="Calibri" panose="020F0502020204030204" pitchFamily="34" charset="0"/>
            </a:endParaRPr>
          </a:p>
          <a:p>
            <a:pPr marL="0" indent="0" algn="ctr">
              <a:buNone/>
            </a:pPr>
            <a:r>
              <a:rPr lang="el-GR" b="1" dirty="0" smtClean="0">
                <a:latin typeface="Calibri" panose="020F0502020204030204" pitchFamily="34" charset="0"/>
                <a:cs typeface="Calibri" panose="020F0502020204030204" pitchFamily="34" charset="0"/>
              </a:rPr>
              <a:t>ΠΑΡΑΔΕΙΓΜΑ</a:t>
            </a:r>
            <a:endParaRPr lang="it-IT" sz="2400" dirty="0"/>
          </a:p>
        </p:txBody>
      </p:sp>
    </p:spTree>
    <p:extLst>
      <p:ext uri="{BB962C8B-B14F-4D97-AF65-F5344CB8AC3E}">
        <p14:creationId xmlns:p14="http://schemas.microsoft.com/office/powerpoint/2010/main" val="35822169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2">
            <a:extLst>
              <a:ext uri="{FF2B5EF4-FFF2-40B4-BE49-F238E27FC236}">
                <a16:creationId xmlns:a16="http://schemas.microsoft.com/office/drawing/2014/main" xmlns="" id="{86F2EB93-A63A-4210-B86A-E5FCAD7D8D7F}"/>
              </a:ext>
            </a:extLst>
          </p:cNvPr>
          <p:cNvSpPr>
            <a:spLocks noGrp="1"/>
          </p:cNvSpPr>
          <p:nvPr>
            <p:ph idx="1"/>
          </p:nvPr>
        </p:nvSpPr>
        <p:spPr>
          <a:xfrm>
            <a:off x="457200" y="1338128"/>
            <a:ext cx="8541382" cy="2275405"/>
          </a:xfrm>
        </p:spPr>
        <p:txBody>
          <a:bodyPr>
            <a:normAutofit/>
          </a:bodyPr>
          <a:lstStyle/>
          <a:p>
            <a:pPr marL="0" indent="0">
              <a:buNone/>
            </a:pPr>
            <a:r>
              <a:rPr lang="el-GR" sz="2200" dirty="0" smtClean="0">
                <a:cs typeface="Calibri" panose="020F0502020204030204" pitchFamily="34" charset="0"/>
              </a:rPr>
              <a:t>Τα δεδομένα που παρουσιάζονται στη συνέχεια προέρχονται από μετρήσεις της εσωτερικής λειτουργικής θερμοκρασίας σε δυο χώρους γραφείων κατά τη διάρκεια του καλοκαιριού</a:t>
            </a:r>
            <a:endParaRPr lang="en-US" sz="2200" dirty="0" smtClean="0">
              <a:cs typeface="Calibri" panose="020F0502020204030204" pitchFamily="34" charset="0"/>
            </a:endParaRPr>
          </a:p>
          <a:p>
            <a:pPr marL="0" indent="0">
              <a:buNone/>
            </a:pPr>
            <a:r>
              <a:rPr lang="el-GR" sz="2200" b="1" dirty="0" smtClean="0">
                <a:cs typeface="Calibri" panose="020F0502020204030204" pitchFamily="34" charset="0"/>
              </a:rPr>
              <a:t>Χώρος </a:t>
            </a:r>
            <a:r>
              <a:rPr lang="en-US" sz="2200" b="1" dirty="0" smtClean="0">
                <a:cs typeface="Calibri" panose="020F0502020204030204" pitchFamily="34" charset="0"/>
              </a:rPr>
              <a:t>A</a:t>
            </a:r>
            <a:r>
              <a:rPr lang="en-US" sz="2200" dirty="0" smtClean="0">
                <a:cs typeface="Calibri" panose="020F0502020204030204" pitchFamily="34" charset="0"/>
              </a:rPr>
              <a:t>: </a:t>
            </a:r>
            <a:r>
              <a:rPr lang="el-GR" sz="2200" dirty="0" smtClean="0">
                <a:cs typeface="Calibri" panose="020F0502020204030204" pitchFamily="34" charset="0"/>
              </a:rPr>
              <a:t>φυσικό αερισμό</a:t>
            </a:r>
            <a:r>
              <a:rPr lang="en-US" sz="2200" dirty="0" smtClean="0">
                <a:cs typeface="Calibri" panose="020F0502020204030204" pitchFamily="34" charset="0"/>
              </a:rPr>
              <a:t> (</a:t>
            </a:r>
            <a:r>
              <a:rPr lang="el-GR" sz="2200" dirty="0" smtClean="0">
                <a:cs typeface="Calibri" panose="020F0502020204030204" pitchFamily="34" charset="0"/>
              </a:rPr>
              <a:t>χωρίς σύστημα ψύξης</a:t>
            </a:r>
            <a:r>
              <a:rPr lang="en-US" sz="2200" dirty="0" smtClean="0">
                <a:cs typeface="Calibri" panose="020F0502020204030204" pitchFamily="34" charset="0"/>
              </a:rPr>
              <a:t>)</a:t>
            </a:r>
          </a:p>
          <a:p>
            <a:pPr marL="0" indent="0">
              <a:buNone/>
            </a:pPr>
            <a:r>
              <a:rPr lang="el-GR" sz="2200" b="1" dirty="0" smtClean="0">
                <a:cs typeface="Calibri" panose="020F0502020204030204" pitchFamily="34" charset="0"/>
              </a:rPr>
              <a:t>Χώρος </a:t>
            </a:r>
            <a:r>
              <a:rPr lang="en-US" sz="2200" b="1" dirty="0" smtClean="0">
                <a:cs typeface="Calibri" panose="020F0502020204030204" pitchFamily="34" charset="0"/>
              </a:rPr>
              <a:t>B</a:t>
            </a:r>
            <a:r>
              <a:rPr lang="en-US" sz="2200" dirty="0" smtClean="0">
                <a:cs typeface="Calibri" panose="020F0502020204030204" pitchFamily="34" charset="0"/>
              </a:rPr>
              <a:t>: </a:t>
            </a:r>
            <a:r>
              <a:rPr lang="el-GR" sz="2200" dirty="0" smtClean="0">
                <a:cs typeface="Calibri" panose="020F0502020204030204" pitchFamily="34" charset="0"/>
              </a:rPr>
              <a:t>με σύστημα ψύξης</a:t>
            </a:r>
            <a:endParaRPr lang="en-US" sz="2200" dirty="0">
              <a:cs typeface="Calibri" panose="020F0502020204030204" pitchFamily="34" charset="0"/>
            </a:endParaRPr>
          </a:p>
        </p:txBody>
      </p:sp>
      <p:sp>
        <p:nvSpPr>
          <p:cNvPr id="5" name="Segnaposto numero diapositiva 4">
            <a:extLst>
              <a:ext uri="{FF2B5EF4-FFF2-40B4-BE49-F238E27FC236}">
                <a16:creationId xmlns="" xmlns:a16="http://schemas.microsoft.com/office/drawing/2014/main"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31</a:t>
            </a:fld>
            <a:endParaRPr lang="en-US" dirty="0"/>
          </a:p>
        </p:txBody>
      </p:sp>
      <p:pic>
        <p:nvPicPr>
          <p:cNvPr id="6"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8830" y="778843"/>
            <a:ext cx="990145" cy="5419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olo 1">
            <a:extLst>
              <a:ext uri="{FF2B5EF4-FFF2-40B4-BE49-F238E27FC236}">
                <a16:creationId xmlns="" xmlns:a16="http://schemas.microsoft.com/office/drawing/2014/main" id="{16A089E5-01BB-4338-9765-31AF63FC0C37}"/>
              </a:ext>
            </a:extLst>
          </p:cNvPr>
          <p:cNvSpPr>
            <a:spLocks noGrp="1"/>
          </p:cNvSpPr>
          <p:nvPr>
            <p:ph type="title"/>
          </p:nvPr>
        </p:nvSpPr>
        <p:spPr>
          <a:xfrm>
            <a:off x="0" y="14514"/>
            <a:ext cx="9144000" cy="709613"/>
          </a:xfrm>
        </p:spPr>
        <p:txBody>
          <a:bodyPr>
            <a:normAutofit/>
          </a:bodyPr>
          <a:lstStyle/>
          <a:p>
            <a:r>
              <a:rPr lang="el-GR" dirty="0"/>
              <a:t>Δ.2.2  - ΘΕΡΜΙΚΗ ΑΝΕΣΗ</a:t>
            </a:r>
            <a:endParaRPr lang="it-IT" dirty="0">
              <a:solidFill>
                <a:srgbClr val="FF0000"/>
              </a:solidFill>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7751" y="3203129"/>
            <a:ext cx="5054600" cy="216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1408095" y="5244028"/>
            <a:ext cx="7690880" cy="1200329"/>
          </a:xfrm>
          <a:prstGeom prst="rect">
            <a:avLst/>
          </a:prstGeom>
        </p:spPr>
        <p:txBody>
          <a:bodyPr wrap="square">
            <a:spAutoFit/>
          </a:bodyPr>
          <a:lstStyle/>
          <a:p>
            <a:pPr>
              <a:spcBef>
                <a:spcPts val="1200"/>
              </a:spcBef>
            </a:pPr>
            <a:r>
              <a:rPr lang="el-GR" sz="2400" dirty="0" smtClean="0"/>
              <a:t>Υπολογίστε το </a:t>
            </a:r>
            <a:r>
              <a:rPr lang="el-GR" sz="2400" b="1" dirty="0" smtClean="0"/>
              <a:t>ποσοστό χρόνου </a:t>
            </a:r>
            <a:r>
              <a:rPr lang="el-GR" sz="2400" b="1" dirty="0"/>
              <a:t>εκτός </a:t>
            </a:r>
            <a:r>
              <a:rPr lang="el-GR" sz="2400" b="1" dirty="0" smtClean="0"/>
              <a:t>ζώνης θερμικής άνεσης</a:t>
            </a:r>
            <a:r>
              <a:rPr lang="el-GR" sz="2400" dirty="0" smtClean="0"/>
              <a:t> </a:t>
            </a:r>
            <a:r>
              <a:rPr lang="el-GR" sz="2400" dirty="0"/>
              <a:t>για </a:t>
            </a:r>
            <a:r>
              <a:rPr lang="el-GR" sz="2400" dirty="0" smtClean="0"/>
              <a:t>κάθε χώρο</a:t>
            </a:r>
            <a:endParaRPr lang="el-GR" sz="2400" dirty="0"/>
          </a:p>
          <a:p>
            <a:endParaRPr lang="en-US" sz="2400" dirty="0"/>
          </a:p>
        </p:txBody>
      </p:sp>
      <p:pic>
        <p:nvPicPr>
          <p:cNvPr id="1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2507" y="5221448"/>
            <a:ext cx="623565" cy="60057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2520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82" y="4918813"/>
            <a:ext cx="824861"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0372" y="4369988"/>
            <a:ext cx="4300268"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584" y="5414352"/>
            <a:ext cx="706323"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egnaposto numero diapositiva 4">
            <a:extLst>
              <a:ext uri="{FF2B5EF4-FFF2-40B4-BE49-F238E27FC236}">
                <a16:creationId xmlns="" xmlns:a16="http://schemas.microsoft.com/office/drawing/2014/main"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32</a:t>
            </a:fld>
            <a:endParaRPr lang="en-US" dirty="0"/>
          </a:p>
        </p:txBody>
      </p:sp>
      <p:pic>
        <p:nvPicPr>
          <p:cNvPr id="6" name="Picture 2">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08830" y="778843"/>
            <a:ext cx="990145" cy="5419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288235" y="4000356"/>
            <a:ext cx="6318204" cy="369332"/>
          </a:xfrm>
          <a:prstGeom prst="rect">
            <a:avLst/>
          </a:prstGeom>
        </p:spPr>
        <p:txBody>
          <a:bodyPr wrap="square">
            <a:spAutoFit/>
          </a:bodyPr>
          <a:lstStyle/>
          <a:p>
            <a:r>
              <a:rPr lang="el-GR" dirty="0" smtClean="0"/>
              <a:t>Ποσοστό </a:t>
            </a:r>
            <a:r>
              <a:rPr lang="el-GR" dirty="0"/>
              <a:t>χρόνου </a:t>
            </a:r>
            <a:r>
              <a:rPr lang="el-GR" dirty="0" smtClean="0"/>
              <a:t>(%) εκτός </a:t>
            </a:r>
            <a:r>
              <a:rPr lang="el-GR" dirty="0"/>
              <a:t>ζώνης θερμικής </a:t>
            </a:r>
            <a:r>
              <a:rPr lang="el-GR" dirty="0" smtClean="0"/>
              <a:t>άνεσης</a:t>
            </a:r>
            <a:endParaRPr lang="en-US" dirty="0"/>
          </a:p>
        </p:txBody>
      </p:sp>
      <p:sp>
        <p:nvSpPr>
          <p:cNvPr id="17" name="Titolo 1">
            <a:extLst>
              <a:ext uri="{FF2B5EF4-FFF2-40B4-BE49-F238E27FC236}">
                <a16:creationId xmlns="" xmlns:a16="http://schemas.microsoft.com/office/drawing/2014/main" id="{16A089E5-01BB-4338-9765-31AF63FC0C37}"/>
              </a:ext>
            </a:extLst>
          </p:cNvPr>
          <p:cNvSpPr>
            <a:spLocks noGrp="1"/>
          </p:cNvSpPr>
          <p:nvPr>
            <p:ph type="title"/>
          </p:nvPr>
        </p:nvSpPr>
        <p:spPr>
          <a:xfrm>
            <a:off x="0" y="14514"/>
            <a:ext cx="9144000" cy="709613"/>
          </a:xfrm>
        </p:spPr>
        <p:txBody>
          <a:bodyPr>
            <a:normAutofit/>
          </a:bodyPr>
          <a:lstStyle/>
          <a:p>
            <a:r>
              <a:rPr lang="el-GR" dirty="0"/>
              <a:t>Δ.2.2  - ΘΕΡΜΙΚΗ ΑΝΕΣΗ</a:t>
            </a:r>
            <a:endParaRPr lang="it-IT" dirty="0">
              <a:solidFill>
                <a:srgbClr val="FF0000"/>
              </a:solidFill>
            </a:endParaRPr>
          </a:p>
        </p:txBody>
      </p:sp>
      <p:pic>
        <p:nvPicPr>
          <p:cNvPr id="819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676" y="947336"/>
            <a:ext cx="8516937" cy="306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8795" y="4493431"/>
            <a:ext cx="3897685" cy="1377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0754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43FB592-B9A9-49AA-A86F-4031F7B97808}" type="slidenum">
              <a:rPr lang="en-US" smtClean="0"/>
              <a:t>33</a:t>
            </a:fld>
            <a:endParaRPr lang="en-US" dirty="0"/>
          </a:p>
        </p:txBody>
      </p:sp>
      <p:sp>
        <p:nvSpPr>
          <p:cNvPr id="9" name="Segnaposto contenuto 2">
            <a:extLst>
              <a:ext uri="{FF2B5EF4-FFF2-40B4-BE49-F238E27FC236}">
                <a16:creationId xmlns:a16="http://schemas.microsoft.com/office/drawing/2014/main" xmlns="" id="{86F2EB93-A63A-4210-B86A-E5FCAD7D8D7F}"/>
              </a:ext>
            </a:extLst>
          </p:cNvPr>
          <p:cNvSpPr>
            <a:spLocks noGrp="1"/>
          </p:cNvSpPr>
          <p:nvPr>
            <p:ph idx="1"/>
          </p:nvPr>
        </p:nvSpPr>
        <p:spPr>
          <a:xfrm>
            <a:off x="457200" y="958292"/>
            <a:ext cx="8291264" cy="4525963"/>
          </a:xfrm>
        </p:spPr>
        <p:txBody>
          <a:bodyPr>
            <a:normAutofit lnSpcReduction="10000"/>
          </a:bodyPr>
          <a:lstStyle/>
          <a:p>
            <a:pPr marL="0" indent="0">
              <a:lnSpc>
                <a:spcPct val="80000"/>
              </a:lnSpc>
              <a:buNone/>
            </a:pPr>
            <a:r>
              <a:rPr lang="el-GR" sz="2200" b="1" dirty="0">
                <a:latin typeface="Calibri" panose="020F0502020204030204" pitchFamily="34" charset="0"/>
                <a:cs typeface="Calibri" panose="020F0502020204030204" pitchFamily="34" charset="0"/>
              </a:rPr>
              <a:t>ΑΣΚΗΣΗ</a:t>
            </a:r>
            <a:endParaRPr lang="it-IT" sz="2200" b="1" dirty="0">
              <a:latin typeface="Calibri" panose="020F0502020204030204" pitchFamily="34" charset="0"/>
              <a:cs typeface="Calibri" panose="020F0502020204030204" pitchFamily="34" charset="0"/>
            </a:endParaRPr>
          </a:p>
          <a:p>
            <a:pPr marL="0" indent="0">
              <a:buNone/>
            </a:pPr>
            <a:endParaRPr lang="en-US" sz="1000" dirty="0">
              <a:latin typeface="Calibri" panose="020F0502020204030204" pitchFamily="34" charset="0"/>
              <a:cs typeface="Calibri" panose="020F0502020204030204" pitchFamily="34" charset="0"/>
            </a:endParaRPr>
          </a:p>
          <a:p>
            <a:pPr marL="0" indent="0">
              <a:spcBef>
                <a:spcPts val="0"/>
              </a:spcBef>
              <a:spcAft>
                <a:spcPts val="600"/>
              </a:spcAft>
              <a:buNone/>
            </a:pPr>
            <a:r>
              <a:rPr lang="el-GR" sz="2200" dirty="0" smtClean="0">
                <a:latin typeface="Calibri" panose="020F0502020204030204" pitchFamily="34" charset="0"/>
                <a:cs typeface="Calibri" panose="020F0502020204030204" pitchFamily="34" charset="0"/>
              </a:rPr>
              <a:t>Υπολογίστε </a:t>
            </a:r>
            <a:r>
              <a:rPr lang="el-GR" sz="2200" dirty="0">
                <a:latin typeface="Calibri" panose="020F0502020204030204" pitchFamily="34" charset="0"/>
                <a:cs typeface="Calibri" panose="020F0502020204030204" pitchFamily="34" charset="0"/>
              </a:rPr>
              <a:t>το PMV &amp; PPD </a:t>
            </a:r>
            <a:r>
              <a:rPr lang="el-GR" sz="2200" dirty="0" smtClean="0">
                <a:latin typeface="Calibri" panose="020F0502020204030204" pitchFamily="34" charset="0"/>
                <a:cs typeface="Calibri" panose="020F0502020204030204" pitchFamily="34" charset="0"/>
              </a:rPr>
              <a:t>για τις εσωτερικές συνθήκες</a:t>
            </a:r>
            <a:r>
              <a:rPr lang="en-US" sz="2200" dirty="0" smtClean="0">
                <a:latin typeface="Calibri" panose="020F0502020204030204" pitchFamily="34" charset="0"/>
                <a:cs typeface="Calibri" panose="020F0502020204030204" pitchFamily="34" charset="0"/>
              </a:rPr>
              <a:t>:</a:t>
            </a:r>
          </a:p>
          <a:p>
            <a:pPr lvl="0">
              <a:spcBef>
                <a:spcPts val="0"/>
              </a:spcBef>
              <a:spcAft>
                <a:spcPts val="600"/>
              </a:spcAft>
              <a:buFont typeface="Courier New" panose="02070309020205020404" pitchFamily="49" charset="0"/>
              <a:buChar char="o"/>
            </a:pPr>
            <a:r>
              <a:rPr lang="el-GR" sz="1800" dirty="0">
                <a:solidFill>
                  <a:prstClr val="black"/>
                </a:solidFill>
              </a:rPr>
              <a:t>Θερμοκρασία</a:t>
            </a:r>
            <a:r>
              <a:rPr lang="en-US" sz="1800" dirty="0" smtClean="0">
                <a:solidFill>
                  <a:prstClr val="black"/>
                </a:solidFill>
              </a:rPr>
              <a:t> </a:t>
            </a:r>
            <a:r>
              <a:rPr lang="en-US" sz="1800" dirty="0" err="1">
                <a:solidFill>
                  <a:prstClr val="black"/>
                </a:solidFill>
              </a:rPr>
              <a:t>db</a:t>
            </a:r>
            <a:r>
              <a:rPr lang="en-US" sz="1800" dirty="0">
                <a:solidFill>
                  <a:prstClr val="black"/>
                </a:solidFill>
              </a:rPr>
              <a:t> (</a:t>
            </a:r>
            <a:r>
              <a:rPr lang="en-US" sz="1800" baseline="30000" dirty="0" err="1" smtClean="0">
                <a:solidFill>
                  <a:prstClr val="black"/>
                </a:solidFill>
              </a:rPr>
              <a:t>o</a:t>
            </a:r>
            <a:r>
              <a:rPr lang="en-US" sz="1800" dirty="0" err="1" smtClean="0">
                <a:solidFill>
                  <a:prstClr val="black"/>
                </a:solidFill>
              </a:rPr>
              <a:t>C</a:t>
            </a:r>
            <a:r>
              <a:rPr lang="en-US" sz="1800" dirty="0" smtClean="0">
                <a:solidFill>
                  <a:prstClr val="black"/>
                </a:solidFill>
              </a:rPr>
              <a:t>)		</a:t>
            </a:r>
            <a:r>
              <a:rPr lang="el-GR" sz="1800" dirty="0" smtClean="0">
                <a:solidFill>
                  <a:prstClr val="black"/>
                </a:solidFill>
              </a:rPr>
              <a:t>	</a:t>
            </a:r>
            <a:r>
              <a:rPr lang="en-US" sz="1800" dirty="0" smtClean="0">
                <a:solidFill>
                  <a:prstClr val="black"/>
                </a:solidFill>
              </a:rPr>
              <a:t>19</a:t>
            </a:r>
          </a:p>
          <a:p>
            <a:pPr lvl="0">
              <a:spcBef>
                <a:spcPts val="0"/>
              </a:spcBef>
              <a:spcAft>
                <a:spcPts val="600"/>
              </a:spcAft>
              <a:buFont typeface="Courier New" panose="02070309020205020404" pitchFamily="49" charset="0"/>
              <a:buChar char="o"/>
            </a:pPr>
            <a:r>
              <a:rPr lang="el-GR" sz="1800" dirty="0"/>
              <a:t>Σχετική υγρασία</a:t>
            </a:r>
            <a:r>
              <a:rPr lang="en-US" sz="1800" dirty="0" smtClean="0">
                <a:solidFill>
                  <a:prstClr val="black"/>
                </a:solidFill>
              </a:rPr>
              <a:t> (%)		</a:t>
            </a:r>
            <a:r>
              <a:rPr lang="el-GR" sz="1800" dirty="0" smtClean="0">
                <a:solidFill>
                  <a:prstClr val="black"/>
                </a:solidFill>
              </a:rPr>
              <a:t>	</a:t>
            </a:r>
            <a:r>
              <a:rPr lang="en-US" sz="1800" dirty="0" smtClean="0">
                <a:solidFill>
                  <a:prstClr val="black"/>
                </a:solidFill>
              </a:rPr>
              <a:t>40</a:t>
            </a:r>
          </a:p>
          <a:p>
            <a:pPr lvl="0">
              <a:spcBef>
                <a:spcPts val="0"/>
              </a:spcBef>
              <a:spcAft>
                <a:spcPts val="600"/>
              </a:spcAft>
              <a:buFont typeface="Courier New" panose="02070309020205020404" pitchFamily="49" charset="0"/>
              <a:buChar char="o"/>
            </a:pPr>
            <a:r>
              <a:rPr lang="el-GR" sz="1800" dirty="0"/>
              <a:t>Ταχύτητα αέρα</a:t>
            </a:r>
            <a:r>
              <a:rPr lang="en-US" sz="1800" dirty="0" smtClean="0">
                <a:solidFill>
                  <a:prstClr val="black"/>
                </a:solidFill>
                <a:cs typeface="Calibri" panose="020F0502020204030204" pitchFamily="34" charset="0"/>
              </a:rPr>
              <a:t> (m/s)		</a:t>
            </a:r>
            <a:r>
              <a:rPr lang="el-GR" sz="1800" dirty="0" smtClean="0">
                <a:solidFill>
                  <a:prstClr val="black"/>
                </a:solidFill>
                <a:cs typeface="Calibri" panose="020F0502020204030204" pitchFamily="34" charset="0"/>
              </a:rPr>
              <a:t>	</a:t>
            </a:r>
            <a:r>
              <a:rPr lang="en-US" sz="1800" dirty="0" smtClean="0">
                <a:solidFill>
                  <a:prstClr val="black"/>
                </a:solidFill>
                <a:cs typeface="Calibri" panose="020F0502020204030204" pitchFamily="34" charset="0"/>
              </a:rPr>
              <a:t>0</a:t>
            </a:r>
            <a:r>
              <a:rPr lang="el-GR" sz="1800" dirty="0" smtClean="0">
                <a:solidFill>
                  <a:prstClr val="black"/>
                </a:solidFill>
                <a:cs typeface="Calibri" panose="020F0502020204030204" pitchFamily="34" charset="0"/>
              </a:rPr>
              <a:t>,</a:t>
            </a:r>
            <a:r>
              <a:rPr lang="en-US" sz="1800" dirty="0" smtClean="0">
                <a:solidFill>
                  <a:prstClr val="black"/>
                </a:solidFill>
                <a:cs typeface="Calibri" panose="020F0502020204030204" pitchFamily="34" charset="0"/>
              </a:rPr>
              <a:t>1</a:t>
            </a:r>
            <a:endParaRPr lang="en-US" sz="1800" dirty="0">
              <a:solidFill>
                <a:prstClr val="black"/>
              </a:solidFill>
              <a:cs typeface="Calibri" panose="020F0502020204030204" pitchFamily="34" charset="0"/>
            </a:endParaRPr>
          </a:p>
          <a:p>
            <a:pPr lvl="0">
              <a:spcBef>
                <a:spcPts val="0"/>
              </a:spcBef>
              <a:spcAft>
                <a:spcPts val="600"/>
              </a:spcAft>
              <a:buFont typeface="Courier New" panose="02070309020205020404" pitchFamily="49" charset="0"/>
              <a:buChar char="o"/>
            </a:pPr>
            <a:r>
              <a:rPr lang="el-GR" sz="1800" dirty="0"/>
              <a:t>Μέση θερμοκρασία ακτινοβολίας</a:t>
            </a:r>
            <a:r>
              <a:rPr lang="en-US" sz="1800" dirty="0" smtClean="0">
                <a:solidFill>
                  <a:prstClr val="black"/>
                </a:solidFill>
                <a:cs typeface="Calibri" panose="020F0502020204030204" pitchFamily="34" charset="0"/>
              </a:rPr>
              <a:t> (</a:t>
            </a:r>
            <a:r>
              <a:rPr lang="en-US" sz="1800" baseline="30000" dirty="0" err="1" smtClean="0">
                <a:solidFill>
                  <a:prstClr val="black"/>
                </a:solidFill>
                <a:cs typeface="Calibri" panose="020F0502020204030204" pitchFamily="34" charset="0"/>
              </a:rPr>
              <a:t>o</a:t>
            </a:r>
            <a:r>
              <a:rPr lang="en-US" sz="1800" dirty="0" err="1" smtClean="0">
                <a:solidFill>
                  <a:prstClr val="black"/>
                </a:solidFill>
                <a:cs typeface="Calibri" panose="020F0502020204030204" pitchFamily="34" charset="0"/>
              </a:rPr>
              <a:t>C</a:t>
            </a:r>
            <a:r>
              <a:rPr lang="en-US" sz="1800" dirty="0" smtClean="0">
                <a:solidFill>
                  <a:prstClr val="black"/>
                </a:solidFill>
                <a:cs typeface="Calibri" panose="020F0502020204030204" pitchFamily="34" charset="0"/>
              </a:rPr>
              <a:t>)	</a:t>
            </a:r>
            <a:r>
              <a:rPr lang="el-GR" sz="1800" dirty="0" smtClean="0">
                <a:solidFill>
                  <a:prstClr val="black"/>
                </a:solidFill>
                <a:cs typeface="Calibri" panose="020F0502020204030204" pitchFamily="34" charset="0"/>
              </a:rPr>
              <a:t>θεωρείστε</a:t>
            </a:r>
            <a:r>
              <a:rPr lang="en-US" sz="1800" dirty="0" smtClean="0">
                <a:solidFill>
                  <a:prstClr val="black"/>
                </a:solidFill>
                <a:cs typeface="Calibri" panose="020F0502020204030204" pitchFamily="34" charset="0"/>
              </a:rPr>
              <a:t> db+2</a:t>
            </a:r>
            <a:r>
              <a:rPr lang="en-US" sz="1800" baseline="30000" dirty="0" smtClean="0">
                <a:solidFill>
                  <a:prstClr val="black"/>
                </a:solidFill>
                <a:cs typeface="Calibri" panose="020F0502020204030204" pitchFamily="34" charset="0"/>
              </a:rPr>
              <a:t>o</a:t>
            </a:r>
            <a:r>
              <a:rPr lang="en-US" sz="1800" dirty="0" smtClean="0">
                <a:solidFill>
                  <a:prstClr val="black"/>
                </a:solidFill>
                <a:cs typeface="Calibri" panose="020F0502020204030204" pitchFamily="34" charset="0"/>
              </a:rPr>
              <a:t>C</a:t>
            </a:r>
          </a:p>
          <a:p>
            <a:pPr lvl="0">
              <a:spcBef>
                <a:spcPts val="0"/>
              </a:spcBef>
              <a:spcAft>
                <a:spcPts val="600"/>
              </a:spcAft>
              <a:buFont typeface="Courier New" panose="02070309020205020404" pitchFamily="49" charset="0"/>
              <a:buChar char="o"/>
            </a:pPr>
            <a:r>
              <a:rPr lang="el-GR" sz="1800" dirty="0"/>
              <a:t>Δραστηριότητα εργαζομένων</a:t>
            </a:r>
            <a:r>
              <a:rPr lang="en-US" sz="1800" dirty="0" smtClean="0">
                <a:solidFill>
                  <a:prstClr val="black"/>
                </a:solidFill>
                <a:cs typeface="Calibri" panose="020F0502020204030204" pitchFamily="34" charset="0"/>
              </a:rPr>
              <a:t> 		</a:t>
            </a:r>
            <a:r>
              <a:rPr lang="el-GR" sz="1800" dirty="0" smtClean="0">
                <a:solidFill>
                  <a:prstClr val="black"/>
                </a:solidFill>
                <a:cs typeface="Calibri" panose="020F0502020204030204" pitchFamily="34" charset="0"/>
              </a:rPr>
              <a:t>Καθιστική εργασία, διάβασμα</a:t>
            </a:r>
            <a:endParaRPr lang="en-US" sz="1800" dirty="0" smtClean="0">
              <a:solidFill>
                <a:prstClr val="black"/>
              </a:solidFill>
              <a:cs typeface="Calibri" panose="020F0502020204030204" pitchFamily="34" charset="0"/>
            </a:endParaRPr>
          </a:p>
          <a:p>
            <a:pPr lvl="0">
              <a:spcBef>
                <a:spcPts val="0"/>
              </a:spcBef>
              <a:spcAft>
                <a:spcPts val="600"/>
              </a:spcAft>
              <a:buFont typeface="Courier New" panose="02070309020205020404" pitchFamily="49" charset="0"/>
              <a:buChar char="o"/>
            </a:pPr>
            <a:r>
              <a:rPr lang="el-GR" sz="1800" dirty="0"/>
              <a:t>Ενδυμασία, ρουχισμός εργαζομένων </a:t>
            </a:r>
            <a:r>
              <a:rPr lang="en-US" sz="1800" dirty="0" smtClean="0">
                <a:solidFill>
                  <a:prstClr val="black"/>
                </a:solidFill>
                <a:cs typeface="Calibri" panose="020F0502020204030204" pitchFamily="34" charset="0"/>
              </a:rPr>
              <a:t>	</a:t>
            </a:r>
            <a:r>
              <a:rPr lang="el-GR" sz="1800" dirty="0" smtClean="0">
                <a:solidFill>
                  <a:prstClr val="black"/>
                </a:solidFill>
                <a:cs typeface="Calibri" panose="020F0502020204030204" pitchFamily="34" charset="0"/>
              </a:rPr>
              <a:t>Τυπικό επαγγελματικό κουστούμι</a:t>
            </a:r>
          </a:p>
          <a:p>
            <a:pPr marL="4572000" lvl="0" indent="0">
              <a:spcBef>
                <a:spcPts val="0"/>
              </a:spcBef>
              <a:spcAft>
                <a:spcPts val="600"/>
              </a:spcAft>
              <a:buNone/>
            </a:pPr>
            <a:r>
              <a:rPr lang="en-US" sz="1800" dirty="0" smtClean="0">
                <a:solidFill>
                  <a:prstClr val="black"/>
                </a:solidFill>
                <a:cs typeface="Calibri" panose="020F0502020204030204" pitchFamily="34" charset="0"/>
              </a:rPr>
              <a:t>(</a:t>
            </a:r>
            <a:r>
              <a:rPr lang="el-GR" sz="1800" dirty="0">
                <a:solidFill>
                  <a:prstClr val="black"/>
                </a:solidFill>
                <a:cs typeface="Calibri" panose="020F0502020204030204" pitchFamily="34" charset="0"/>
              </a:rPr>
              <a:t>χειμερινή εσωτερική ενδυμασία</a:t>
            </a:r>
            <a:r>
              <a:rPr lang="en-US" sz="1800" dirty="0" smtClean="0">
                <a:solidFill>
                  <a:prstClr val="black"/>
                </a:solidFill>
                <a:cs typeface="Calibri" panose="020F0502020204030204" pitchFamily="34" charset="0"/>
              </a:rPr>
              <a:t>)</a:t>
            </a:r>
            <a:endParaRPr lang="en-US" sz="1800" dirty="0">
              <a:solidFill>
                <a:prstClr val="black"/>
              </a:solidFill>
              <a:cs typeface="Calibri" panose="020F0502020204030204" pitchFamily="34" charset="0"/>
            </a:endParaRPr>
          </a:p>
          <a:p>
            <a:pPr marL="0" indent="0">
              <a:buNone/>
            </a:pPr>
            <a:endParaRPr lang="it-IT" sz="2200" dirty="0">
              <a:latin typeface="Calibri" panose="020F0502020204030204" pitchFamily="34" charset="0"/>
              <a:cs typeface="Calibri" panose="020F0502020204030204" pitchFamily="34" charset="0"/>
            </a:endParaRPr>
          </a:p>
          <a:p>
            <a:pPr marL="0" indent="0">
              <a:buNone/>
            </a:pPr>
            <a:endParaRPr lang="en-US" sz="1000" dirty="0"/>
          </a:p>
          <a:p>
            <a:pPr marL="0" indent="0" algn="ctr">
              <a:buNone/>
            </a:pPr>
            <a:r>
              <a:rPr lang="el-GR" sz="2000" i="1" dirty="0" smtClean="0"/>
              <a:t>Εισαγωγή </a:t>
            </a:r>
            <a:r>
              <a:rPr lang="el-GR" sz="2000" i="1" dirty="0"/>
              <a:t>δεδομένων για την επίλυση της </a:t>
            </a:r>
            <a:r>
              <a:rPr lang="el-GR" sz="2000" i="1" dirty="0" smtClean="0"/>
              <a:t>άσκησης</a:t>
            </a:r>
          </a:p>
          <a:p>
            <a:pPr marL="0" indent="0" algn="ctr">
              <a:buNone/>
            </a:pPr>
            <a:r>
              <a:rPr lang="en-US" sz="1200" i="1" dirty="0" smtClean="0">
                <a:hlinkClick r:id="rId2"/>
              </a:rPr>
              <a:t>http</a:t>
            </a:r>
            <a:r>
              <a:rPr lang="en-US" sz="1200" i="1" dirty="0">
                <a:hlinkClick r:id="rId2"/>
              </a:rPr>
              <a:t>://comfort.cbe.berkeley.edu</a:t>
            </a:r>
            <a:r>
              <a:rPr lang="en-US" sz="1200" i="1" dirty="0" smtClean="0">
                <a:hlinkClick r:id="rId2"/>
              </a:rPr>
              <a:t>/</a:t>
            </a:r>
            <a:endParaRPr lang="en-US" sz="1200" i="1" dirty="0" smtClean="0"/>
          </a:p>
          <a:p>
            <a:pPr marL="0" indent="0" algn="ctr">
              <a:buNone/>
            </a:pPr>
            <a:endParaRPr lang="en-US" sz="2000" i="1"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3669" y="4899603"/>
            <a:ext cx="842727" cy="81165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olo 1">
            <a:extLst>
              <a:ext uri="{FF2B5EF4-FFF2-40B4-BE49-F238E27FC236}">
                <a16:creationId xmlns="" xmlns:a16="http://schemas.microsoft.com/office/drawing/2014/main" id="{16A089E5-01BB-4338-9765-31AF63FC0C37}"/>
              </a:ext>
            </a:extLst>
          </p:cNvPr>
          <p:cNvSpPr>
            <a:spLocks noGrp="1"/>
          </p:cNvSpPr>
          <p:nvPr>
            <p:ph type="title"/>
          </p:nvPr>
        </p:nvSpPr>
        <p:spPr>
          <a:xfrm>
            <a:off x="0" y="14514"/>
            <a:ext cx="9144000" cy="709613"/>
          </a:xfrm>
        </p:spPr>
        <p:txBody>
          <a:bodyPr>
            <a:normAutofit/>
          </a:bodyPr>
          <a:lstStyle/>
          <a:p>
            <a:r>
              <a:rPr lang="el-GR" dirty="0"/>
              <a:t>Δ.2.2  - ΘΕΡΜΙΚΗ ΑΝΕΣΗ</a:t>
            </a:r>
            <a:endParaRPr lang="it-IT" dirty="0">
              <a:solidFill>
                <a:srgbClr val="FF0000"/>
              </a:solidFill>
            </a:endParaRPr>
          </a:p>
        </p:txBody>
      </p:sp>
    </p:spTree>
    <p:extLst>
      <p:ext uri="{BB962C8B-B14F-4D97-AF65-F5344CB8AC3E}">
        <p14:creationId xmlns:p14="http://schemas.microsoft.com/office/powerpoint/2010/main" val="3484934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 xmlns:a16="http://schemas.microsoft.com/office/drawing/2014/main" id="{86F2EB93-A63A-4210-B86A-E5FCAD7D8D7F}"/>
              </a:ext>
            </a:extLst>
          </p:cNvPr>
          <p:cNvSpPr>
            <a:spLocks noGrp="1"/>
          </p:cNvSpPr>
          <p:nvPr>
            <p:ph idx="1"/>
          </p:nvPr>
        </p:nvSpPr>
        <p:spPr>
          <a:xfrm>
            <a:off x="243149" y="1609567"/>
            <a:ext cx="6137773" cy="4283233"/>
          </a:xfrm>
          <a:noFill/>
        </p:spPr>
        <p:txBody>
          <a:bodyPr>
            <a:noAutofit/>
          </a:bodyPr>
          <a:lstStyle/>
          <a:p>
            <a:pPr marL="0" indent="0">
              <a:buNone/>
            </a:pPr>
            <a:r>
              <a:rPr lang="el-GR" sz="2000" dirty="0" smtClean="0"/>
              <a:t>Οι </a:t>
            </a:r>
            <a:r>
              <a:rPr lang="el-GR" sz="2000" b="1" dirty="0" smtClean="0"/>
              <a:t>δείκτες </a:t>
            </a:r>
            <a:r>
              <a:rPr lang="el-GR" sz="2000" b="1" dirty="0"/>
              <a:t>θερμικής </a:t>
            </a:r>
            <a:r>
              <a:rPr lang="el-GR" sz="2000" b="1" dirty="0" smtClean="0"/>
              <a:t>άνεσης</a:t>
            </a:r>
            <a:r>
              <a:rPr lang="el-GR" sz="2000" dirty="0"/>
              <a:t> </a:t>
            </a:r>
            <a:r>
              <a:rPr lang="el-GR" sz="2000" dirty="0" smtClean="0"/>
              <a:t>όπως η μέση προβλεπόμενη </a:t>
            </a:r>
            <a:r>
              <a:rPr lang="el-GR" sz="2000" b="1" dirty="0" smtClean="0"/>
              <a:t>τιμή ψηφοφορίας </a:t>
            </a:r>
            <a:r>
              <a:rPr lang="el-GR" sz="2000" dirty="0" smtClean="0"/>
              <a:t>(</a:t>
            </a:r>
            <a:r>
              <a:rPr lang="en-US" sz="2000" dirty="0" smtClean="0"/>
              <a:t>Predicted Mean Vote</a:t>
            </a:r>
            <a:r>
              <a:rPr lang="el-GR" sz="2000" dirty="0" smtClean="0"/>
              <a:t>-</a:t>
            </a:r>
            <a:r>
              <a:rPr lang="en-US" sz="2000" b="1" dirty="0" smtClean="0"/>
              <a:t>PMV</a:t>
            </a:r>
            <a:r>
              <a:rPr lang="en-US" sz="2000" dirty="0" smtClean="0"/>
              <a:t>) </a:t>
            </a:r>
            <a:r>
              <a:rPr lang="el-GR" sz="2000" dirty="0"/>
              <a:t>και </a:t>
            </a:r>
            <a:r>
              <a:rPr lang="el-GR" sz="2000" dirty="0" smtClean="0"/>
              <a:t>το προβλεπόμενο ποσοστό </a:t>
            </a:r>
            <a:r>
              <a:rPr lang="el-GR" sz="2000" b="1" dirty="0" smtClean="0"/>
              <a:t>δυσαρέσκειας</a:t>
            </a:r>
            <a:r>
              <a:rPr lang="el-GR" sz="2000" dirty="0" smtClean="0"/>
              <a:t> (</a:t>
            </a:r>
            <a:r>
              <a:rPr lang="en-US" sz="2000" dirty="0" smtClean="0"/>
              <a:t>Predicted </a:t>
            </a:r>
            <a:r>
              <a:rPr lang="en-US" sz="2000" dirty="0"/>
              <a:t>Percentage </a:t>
            </a:r>
            <a:r>
              <a:rPr lang="en-US" sz="2000" dirty="0" smtClean="0"/>
              <a:t>Dissatisfied (</a:t>
            </a:r>
            <a:r>
              <a:rPr lang="en-US" sz="2000" b="1" dirty="0" smtClean="0"/>
              <a:t>PPD)</a:t>
            </a:r>
            <a:r>
              <a:rPr lang="en-US" sz="2000" dirty="0" smtClean="0"/>
              <a:t> </a:t>
            </a:r>
            <a:r>
              <a:rPr lang="el-GR" sz="2000" dirty="0"/>
              <a:t>επιτρέπουν την πρόβλεψη </a:t>
            </a:r>
            <a:r>
              <a:rPr lang="el-GR" sz="2000" dirty="0" smtClean="0"/>
              <a:t>των συνθηκών θερμικής </a:t>
            </a:r>
            <a:r>
              <a:rPr lang="el-GR" sz="2000" dirty="0"/>
              <a:t>αίσθησης και του βαθμού δυσφορίας (θερμικής δυσαρέσκειας) των </a:t>
            </a:r>
            <a:r>
              <a:rPr lang="el-GR" sz="2000" dirty="0" smtClean="0"/>
              <a:t>ανθρώπων που </a:t>
            </a:r>
            <a:r>
              <a:rPr lang="el-GR" sz="2000" dirty="0"/>
              <a:t>εκτίθενται </a:t>
            </a:r>
            <a:r>
              <a:rPr lang="el-GR" sz="2000" dirty="0" smtClean="0"/>
              <a:t>στις εσωτερικές συνθήκες ενός κτιρίου</a:t>
            </a:r>
          </a:p>
          <a:p>
            <a:pPr marL="0" indent="0">
              <a:buNone/>
            </a:pPr>
            <a:endParaRPr lang="el-GR" sz="2000" dirty="0"/>
          </a:p>
          <a:p>
            <a:pPr>
              <a:buFont typeface="Wingdings" panose="05000000000000000000" pitchFamily="2" charset="2"/>
              <a:buChar char="Ø"/>
            </a:pPr>
            <a:r>
              <a:rPr lang="el-GR" sz="2000" dirty="0" smtClean="0"/>
              <a:t>Οι δείκτες διευκολύνουν </a:t>
            </a:r>
            <a:r>
              <a:rPr lang="el-GR" sz="2000" dirty="0"/>
              <a:t>τον αναλυτικό προσδιορισμό και </a:t>
            </a:r>
            <a:r>
              <a:rPr lang="el-GR" sz="2000" dirty="0" smtClean="0"/>
              <a:t>την ερμηνεία των εσωτερικών συνθηκών θερμικής άνεσης</a:t>
            </a:r>
            <a:endParaRPr lang="en-US" sz="2000" i="1" u="sng" dirty="0">
              <a:solidFill>
                <a:srgbClr val="FF0000"/>
              </a:solidFill>
            </a:endParaRPr>
          </a:p>
        </p:txBody>
      </p:sp>
      <p:sp>
        <p:nvSpPr>
          <p:cNvPr id="5" name="Segnaposto numero diapositiva 4">
            <a:extLst>
              <a:ext uri="{FF2B5EF4-FFF2-40B4-BE49-F238E27FC236}">
                <a16:creationId xmlns="" xmlns:a16="http://schemas.microsoft.com/office/drawing/2014/main"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4</a:t>
            </a:fld>
            <a:endParaRPr lang="en-US" dirty="0"/>
          </a:p>
        </p:txBody>
      </p:sp>
      <p:sp>
        <p:nvSpPr>
          <p:cNvPr id="6" name="Segnaposto contenuto 2">
            <a:extLst>
              <a:ext uri="{FF2B5EF4-FFF2-40B4-BE49-F238E27FC236}">
                <a16:creationId xmlns="" xmlns:a16="http://schemas.microsoft.com/office/drawing/2014/main" id="{86F2EB93-A63A-4210-B86A-E5FCAD7D8D7F}"/>
              </a:ext>
            </a:extLst>
          </p:cNvPr>
          <p:cNvSpPr txBox="1">
            <a:spLocks/>
          </p:cNvSpPr>
          <p:nvPr/>
        </p:nvSpPr>
        <p:spPr>
          <a:xfrm>
            <a:off x="268224" y="902208"/>
            <a:ext cx="7840606" cy="5297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b="1" u="sng" dirty="0">
                <a:cs typeface="Calibri" panose="020F0502020204030204" pitchFamily="34" charset="0"/>
              </a:rPr>
              <a:t>ΜΕΘΟΔΟΛΟΓΙΑ ΑΞΙΟΛΟΓΗΣΗΣ - ΠΕΡΙΓΡΑΦΗ</a:t>
            </a:r>
            <a:endParaRPr lang="en-US" b="1" u="sng" dirty="0">
              <a:cs typeface="Calibri" panose="020F0502020204030204" pitchFamily="34" charset="0"/>
            </a:endParaRPr>
          </a:p>
        </p:txBody>
      </p:sp>
      <p:sp>
        <p:nvSpPr>
          <p:cNvPr id="4" name="TextBox 3"/>
          <p:cNvSpPr txBox="1"/>
          <p:nvPr/>
        </p:nvSpPr>
        <p:spPr>
          <a:xfrm>
            <a:off x="6445011" y="3710862"/>
            <a:ext cx="551754" cy="184666"/>
          </a:xfrm>
          <a:prstGeom prst="rect">
            <a:avLst/>
          </a:prstGeom>
          <a:noFill/>
        </p:spPr>
        <p:txBody>
          <a:bodyPr wrap="none" rtlCol="0">
            <a:spAutoFit/>
          </a:bodyPr>
          <a:lstStyle/>
          <a:p>
            <a:r>
              <a:rPr lang="en-US" sz="600" dirty="0" smtClean="0">
                <a:solidFill>
                  <a:schemeClr val="bg1"/>
                </a:solidFill>
                <a:latin typeface="Arial Narrow" panose="020B0606020202030204" pitchFamily="34" charset="0"/>
              </a:rPr>
              <a:t>Source IPCC</a:t>
            </a:r>
            <a:endParaRPr lang="en-GB" sz="600" dirty="0">
              <a:solidFill>
                <a:schemeClr val="bg1"/>
              </a:solidFill>
              <a:latin typeface="Arial Narrow" panose="020B0606020202030204" pitchFamily="34" charset="0"/>
            </a:endParaRPr>
          </a:p>
        </p:txBody>
      </p:sp>
      <p:sp>
        <p:nvSpPr>
          <p:cNvPr id="19" name="Titolo 1">
            <a:extLst>
              <a:ext uri="{FF2B5EF4-FFF2-40B4-BE49-F238E27FC236}">
                <a16:creationId xmlns="" xmlns:a16="http://schemas.microsoft.com/office/drawing/2014/main" id="{16A089E5-01BB-4338-9765-31AF63FC0C37}"/>
              </a:ext>
            </a:extLst>
          </p:cNvPr>
          <p:cNvSpPr>
            <a:spLocks noGrp="1"/>
          </p:cNvSpPr>
          <p:nvPr>
            <p:ph type="title"/>
          </p:nvPr>
        </p:nvSpPr>
        <p:spPr>
          <a:xfrm>
            <a:off x="0" y="0"/>
            <a:ext cx="9144000" cy="709613"/>
          </a:xfrm>
        </p:spPr>
        <p:txBody>
          <a:bodyPr>
            <a:normAutofit/>
          </a:bodyPr>
          <a:lstStyle/>
          <a:p>
            <a:r>
              <a:rPr lang="el-GR" dirty="0"/>
              <a:t>Δ</a:t>
            </a:r>
            <a:r>
              <a:rPr lang="en-US" dirty="0"/>
              <a:t>.2.2  - </a:t>
            </a:r>
            <a:r>
              <a:rPr lang="el-GR" dirty="0"/>
              <a:t>ΘΕΡΜΙΚΗ ΑΝΕΣΗ</a:t>
            </a:r>
            <a:endParaRPr lang="it-IT" dirty="0">
              <a:solidFill>
                <a:srgbClr val="FF0000"/>
              </a:solidFill>
            </a:endParaRPr>
          </a:p>
        </p:txBody>
      </p:sp>
      <p:pic>
        <p:nvPicPr>
          <p:cNvPr id="205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6096" y="1611307"/>
            <a:ext cx="2651176" cy="1595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6253146" y="3604804"/>
            <a:ext cx="2906619" cy="1807292"/>
            <a:chOff x="6253146" y="4013721"/>
            <a:chExt cx="2906619" cy="1807292"/>
          </a:xfrm>
        </p:grpSpPr>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3146" y="4920608"/>
              <a:ext cx="2906619" cy="900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6345" y="4013721"/>
              <a:ext cx="2600846" cy="859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033927" y="4696181"/>
              <a:ext cx="1360501" cy="338554"/>
            </a:xfrm>
            <a:prstGeom prst="rect">
              <a:avLst/>
            </a:prstGeom>
            <a:noFill/>
          </p:spPr>
          <p:txBody>
            <a:bodyPr wrap="none" rtlCol="0">
              <a:spAutoFit/>
            </a:bodyPr>
            <a:lstStyle/>
            <a:p>
              <a:r>
                <a:rPr lang="el-GR" sz="1600" b="1" dirty="0" smtClean="0"/>
                <a:t>Κλίμακα </a:t>
              </a:r>
              <a:r>
                <a:rPr lang="en-US" sz="1600" b="1" dirty="0" smtClean="0"/>
                <a:t>PMV</a:t>
              </a:r>
              <a:endParaRPr lang="en-US" sz="1600" b="1" dirty="0"/>
            </a:p>
          </p:txBody>
        </p:sp>
      </p:grpSp>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96765" y="773961"/>
            <a:ext cx="1729494" cy="873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25488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 xmlns:a16="http://schemas.microsoft.com/office/drawing/2014/main"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5</a:t>
            </a:fld>
            <a:endParaRPr lang="en-US" dirty="0"/>
          </a:p>
        </p:txBody>
      </p:sp>
      <p:sp>
        <p:nvSpPr>
          <p:cNvPr id="7" name="Segnaposto contenuto 2">
            <a:extLst>
              <a:ext uri="{FF2B5EF4-FFF2-40B4-BE49-F238E27FC236}">
                <a16:creationId xmlns="" xmlns:a16="http://schemas.microsoft.com/office/drawing/2014/main" id="{86F2EB93-A63A-4210-B86A-E5FCAD7D8D7F}"/>
              </a:ext>
            </a:extLst>
          </p:cNvPr>
          <p:cNvSpPr txBox="1">
            <a:spLocks/>
          </p:cNvSpPr>
          <p:nvPr/>
        </p:nvSpPr>
        <p:spPr>
          <a:xfrm>
            <a:off x="268224" y="902208"/>
            <a:ext cx="7840606" cy="5297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b="1" u="sng" dirty="0">
                <a:cs typeface="Calibri" panose="020F0502020204030204" pitchFamily="34" charset="0"/>
              </a:rPr>
              <a:t>ΜΕΘΟΔΟΛΟΓΙΑ ΑΞΙΟΛΟΓΗΣΗΣ </a:t>
            </a:r>
            <a:r>
              <a:rPr lang="el-GR" b="1" u="sng">
                <a:cs typeface="Calibri" panose="020F0502020204030204" pitchFamily="34" charset="0"/>
              </a:rPr>
              <a:t>- ΔΕΙΚΤΗΣ</a:t>
            </a:r>
            <a:endParaRPr lang="en-US" b="1" u="sng" dirty="0">
              <a:cs typeface="Calibri" panose="020F0502020204030204" pitchFamily="34" charset="0"/>
            </a:endParaRPr>
          </a:p>
        </p:txBody>
      </p:sp>
      <p:sp>
        <p:nvSpPr>
          <p:cNvPr id="11" name="Titolo 1">
            <a:extLst>
              <a:ext uri="{FF2B5EF4-FFF2-40B4-BE49-F238E27FC236}">
                <a16:creationId xmlns="" xmlns:a16="http://schemas.microsoft.com/office/drawing/2014/main" id="{16A089E5-01BB-4338-9765-31AF63FC0C37}"/>
              </a:ext>
            </a:extLst>
          </p:cNvPr>
          <p:cNvSpPr>
            <a:spLocks noGrp="1"/>
          </p:cNvSpPr>
          <p:nvPr>
            <p:ph type="title"/>
          </p:nvPr>
        </p:nvSpPr>
        <p:spPr>
          <a:xfrm>
            <a:off x="0" y="0"/>
            <a:ext cx="9144000" cy="709613"/>
          </a:xfrm>
        </p:spPr>
        <p:txBody>
          <a:bodyPr>
            <a:normAutofit/>
          </a:bodyPr>
          <a:lstStyle/>
          <a:p>
            <a:r>
              <a:rPr lang="el-GR" dirty="0"/>
              <a:t>Δ</a:t>
            </a:r>
            <a:r>
              <a:rPr lang="en-US" dirty="0"/>
              <a:t>.2.2  - </a:t>
            </a:r>
            <a:r>
              <a:rPr lang="el-GR" dirty="0"/>
              <a:t>ΘΕΡΜΙΚΗ ΑΝΕΣΗ</a:t>
            </a:r>
            <a:endParaRPr lang="it-IT" dirty="0">
              <a:solidFill>
                <a:srgbClr val="FF0000"/>
              </a:solidFill>
            </a:endParaRPr>
          </a:p>
        </p:txBody>
      </p:sp>
      <p:graphicFrame>
        <p:nvGraphicFramePr>
          <p:cNvPr id="6" name="Tabella 9">
            <a:extLst>
              <a:ext uri="{FF2B5EF4-FFF2-40B4-BE49-F238E27FC236}">
                <a16:creationId xmlns:a16="http://schemas.microsoft.com/office/drawing/2014/main" xmlns="" id="{BA4E60F0-E0CB-4A0A-A9CF-6E5B38912F25}"/>
              </a:ext>
            </a:extLst>
          </p:cNvPr>
          <p:cNvGraphicFramePr>
            <a:graphicFrameLocks noGrp="1"/>
          </p:cNvGraphicFramePr>
          <p:nvPr>
            <p:extLst>
              <p:ext uri="{D42A27DB-BD31-4B8C-83A1-F6EECF244321}">
                <p14:modId xmlns:p14="http://schemas.microsoft.com/office/powerpoint/2010/main" val="2557490419"/>
              </p:ext>
            </p:extLst>
          </p:nvPr>
        </p:nvGraphicFramePr>
        <p:xfrm>
          <a:off x="268224" y="1859534"/>
          <a:ext cx="8600941" cy="1463892"/>
        </p:xfrm>
        <a:graphic>
          <a:graphicData uri="http://schemas.openxmlformats.org/drawingml/2006/table">
            <a:tbl>
              <a:tblPr firstRow="1" bandRow="1">
                <a:tableStyleId>{5C22544A-7EE6-4342-B048-85BDC9FD1C3A}</a:tableStyleId>
              </a:tblPr>
              <a:tblGrid>
                <a:gridCol w="2757051">
                  <a:extLst>
                    <a:ext uri="{9D8B030D-6E8A-4147-A177-3AD203B41FA5}">
                      <a16:colId xmlns:a16="http://schemas.microsoft.com/office/drawing/2014/main" xmlns="" val="338152859"/>
                    </a:ext>
                  </a:extLst>
                </a:gridCol>
                <a:gridCol w="1455581">
                  <a:extLst>
                    <a:ext uri="{9D8B030D-6E8A-4147-A177-3AD203B41FA5}">
                      <a16:colId xmlns:a16="http://schemas.microsoft.com/office/drawing/2014/main" xmlns="" val="125890587"/>
                    </a:ext>
                  </a:extLst>
                </a:gridCol>
                <a:gridCol w="2199546">
                  <a:extLst>
                    <a:ext uri="{9D8B030D-6E8A-4147-A177-3AD203B41FA5}">
                      <a16:colId xmlns:a16="http://schemas.microsoft.com/office/drawing/2014/main" xmlns="" val="2093439941"/>
                    </a:ext>
                  </a:extLst>
                </a:gridCol>
                <a:gridCol w="2188763">
                  <a:extLst>
                    <a:ext uri="{9D8B030D-6E8A-4147-A177-3AD203B41FA5}">
                      <a16:colId xmlns:a16="http://schemas.microsoft.com/office/drawing/2014/main" xmlns="" val="1306176470"/>
                    </a:ext>
                  </a:extLst>
                </a:gridCol>
              </a:tblGrid>
              <a:tr h="334919">
                <a:tc>
                  <a:txBody>
                    <a:bodyPr/>
                    <a:lstStyle/>
                    <a:p>
                      <a:r>
                        <a:rPr lang="el-GR" noProof="0" dirty="0" smtClean="0"/>
                        <a:t>Περιγραφή</a:t>
                      </a:r>
                      <a:endParaRPr lang="en-US" noProof="0" dirty="0"/>
                    </a:p>
                  </a:txBody>
                  <a:tcPr>
                    <a:lnR w="12700" cap="flat" cmpd="sng" algn="ctr">
                      <a:solidFill>
                        <a:schemeClr val="bg1"/>
                      </a:solidFill>
                      <a:prstDash val="solid"/>
                      <a:round/>
                      <a:headEnd type="none" w="med" len="med"/>
                      <a:tailEnd type="none" w="med" len="med"/>
                    </a:lnR>
                  </a:tcPr>
                </a:tc>
                <a:tc>
                  <a:txBody>
                    <a:bodyPr/>
                    <a:lstStyle/>
                    <a:p>
                      <a:pPr algn="ctr"/>
                      <a:r>
                        <a:rPr lang="el-GR" noProof="0" dirty="0" smtClean="0"/>
                        <a:t>Μονάδες</a:t>
                      </a:r>
                      <a:endParaRPr lang="en-US" noProof="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r>
                        <a:rPr lang="el-GR" noProof="0" dirty="0" smtClean="0"/>
                        <a:t>Φάση Έργου</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r>
                        <a:rPr lang="el-GR" noProof="0" dirty="0" smtClean="0"/>
                        <a:t>Πηγές Δεδομένων</a:t>
                      </a:r>
                    </a:p>
                  </a:txBody>
                  <a:tcPr>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3467756336"/>
                  </a:ext>
                </a:extLst>
              </a:tr>
              <a:tr h="10981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Προβλεπόμενο ποσοστό δυσαρέσκειας </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(PPD)</a:t>
                      </a:r>
                      <a:endParaRPr kumimoji="0" lang="en-US" sz="18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lnR w="12700" cap="flat" cmpd="sng" algn="ctr">
                      <a:solidFill>
                        <a:schemeClr val="bg1"/>
                      </a:solidFill>
                      <a:prstDash val="solid"/>
                      <a:round/>
                      <a:headEnd type="none" w="med" len="med"/>
                      <a:tailEnd type="none" w="med" len="med"/>
                    </a:lnR>
                  </a:tcPr>
                </a:tc>
                <a:tc>
                  <a:txBody>
                    <a:bodyPr/>
                    <a:lstStyle/>
                    <a:p>
                      <a:pPr algn="ctr"/>
                      <a:endParaRPr lang="en-US" sz="1800" kern="1200" noProof="0" dirty="0" smtClean="0">
                        <a:solidFill>
                          <a:schemeClr val="dk1"/>
                        </a:solidFill>
                        <a:effectLst/>
                        <a:latin typeface="Calibri" panose="020F0502020204030204" pitchFamily="34" charset="0"/>
                        <a:ea typeface="+mn-ea"/>
                        <a:cs typeface="Calibri" panose="020F0502020204030204" pitchFamily="34" charset="0"/>
                      </a:endParaRPr>
                    </a:p>
                    <a:p>
                      <a:pPr algn="ctr"/>
                      <a:r>
                        <a:rPr lang="el-GR" sz="1800" kern="1200" noProof="0" dirty="0" smtClean="0">
                          <a:solidFill>
                            <a:schemeClr val="dk1"/>
                          </a:solidFill>
                          <a:effectLst/>
                          <a:latin typeface="Calibri" panose="020F0502020204030204" pitchFamily="34" charset="0"/>
                          <a:ea typeface="+mn-ea"/>
                          <a:cs typeface="Calibri" panose="020F0502020204030204" pitchFamily="34" charset="0"/>
                        </a:rPr>
                        <a:t>%</a:t>
                      </a:r>
                      <a:endParaRPr lang="en-US" sz="1800" kern="1200" noProof="0" dirty="0">
                        <a:solidFill>
                          <a:schemeClr val="dk1"/>
                        </a:solidFill>
                        <a:effectLst/>
                        <a:latin typeface="Calibri" panose="020F0502020204030204" pitchFamily="34" charset="0"/>
                        <a:ea typeface="+mn-ea"/>
                        <a:cs typeface="Calibri" panose="020F050202020403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l-GR" noProof="0" dirty="0" smtClean="0">
                          <a:latin typeface="Calibri" panose="020F0502020204030204" pitchFamily="34" charset="0"/>
                          <a:cs typeface="Calibri" panose="020F0502020204030204" pitchFamily="34" charset="0"/>
                        </a:rPr>
                        <a:t>Μελέτη/Σχεδιασμός</a:t>
                      </a:r>
                    </a:p>
                    <a:p>
                      <a:r>
                        <a:rPr lang="en-US" noProof="0" dirty="0" smtClean="0">
                          <a:latin typeface="Calibri" panose="020F0502020204030204" pitchFamily="34" charset="0"/>
                          <a:cs typeface="Calibri" panose="020F0502020204030204" pitchFamily="34" charset="0"/>
                        </a:rPr>
                        <a:t>________</a:t>
                      </a:r>
                      <a:r>
                        <a:rPr lang="el-GR" noProof="0" dirty="0" smtClean="0">
                          <a:latin typeface="Calibri" panose="020F0502020204030204" pitchFamily="34" charset="0"/>
                          <a:cs typeface="Calibri" panose="020F0502020204030204" pitchFamily="34" charset="0"/>
                        </a:rPr>
                        <a:t>_____</a:t>
                      </a:r>
                      <a:r>
                        <a:rPr lang="en-US" noProof="0" dirty="0" smtClean="0">
                          <a:latin typeface="Calibri" panose="020F0502020204030204" pitchFamily="34" charset="0"/>
                          <a:cs typeface="Calibri" panose="020F0502020204030204" pitchFamily="34" charset="0"/>
                        </a:rPr>
                        <a:t>____</a:t>
                      </a:r>
                    </a:p>
                    <a:p>
                      <a:pPr algn="ctr">
                        <a:spcBef>
                          <a:spcPts val="1200"/>
                        </a:spcBef>
                      </a:pPr>
                      <a:r>
                        <a:rPr lang="el-GR" noProof="0" dirty="0" smtClean="0">
                          <a:latin typeface="Calibri" panose="020F0502020204030204" pitchFamily="34" charset="0"/>
                          <a:cs typeface="Calibri" panose="020F0502020204030204" pitchFamily="34" charset="0"/>
                        </a:rPr>
                        <a:t>Λειτουργία</a:t>
                      </a:r>
                      <a:endParaRPr lang="en-US" u="none" strike="noStrike" noProof="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l-GR" noProof="0" dirty="0" smtClean="0">
                          <a:latin typeface="Calibri" panose="020F0502020204030204" pitchFamily="34" charset="0"/>
                          <a:cs typeface="Calibri" panose="020F0502020204030204" pitchFamily="34" charset="0"/>
                        </a:rPr>
                        <a:t>Υπολογισμοί</a:t>
                      </a:r>
                    </a:p>
                    <a:p>
                      <a:pPr algn="ctr"/>
                      <a:r>
                        <a:rPr lang="el-GR" noProof="0" dirty="0" smtClean="0">
                          <a:latin typeface="Calibri" panose="020F0502020204030204" pitchFamily="34" charset="0"/>
                          <a:cs typeface="Calibri" panose="020F0502020204030204" pitchFamily="34" charset="0"/>
                        </a:rPr>
                        <a:t>____</a:t>
                      </a:r>
                      <a:r>
                        <a:rPr lang="en-US" noProof="0" dirty="0" smtClean="0">
                          <a:latin typeface="Calibri" panose="020F0502020204030204" pitchFamily="34" charset="0"/>
                          <a:cs typeface="Calibri" panose="020F0502020204030204" pitchFamily="34" charset="0"/>
                        </a:rPr>
                        <a:t>____________</a:t>
                      </a:r>
                    </a:p>
                    <a:p>
                      <a:pPr algn="ctr">
                        <a:spcBef>
                          <a:spcPts val="1200"/>
                        </a:spcBef>
                      </a:pPr>
                      <a:r>
                        <a:rPr lang="el-GR" u="none" strike="noStrike" noProof="0" dirty="0" smtClean="0">
                          <a:solidFill>
                            <a:schemeClr val="tx1"/>
                          </a:solidFill>
                          <a:latin typeface="Calibri" panose="020F0502020204030204" pitchFamily="34" charset="0"/>
                          <a:cs typeface="Calibri" panose="020F0502020204030204" pitchFamily="34" charset="0"/>
                        </a:rPr>
                        <a:t>Μετρήσεις</a:t>
                      </a:r>
                      <a:endParaRPr lang="en-US" u="none" strike="noStrike" noProof="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2222151201"/>
                  </a:ext>
                </a:extLst>
              </a:tr>
            </a:tbl>
          </a:graphicData>
        </a:graphic>
      </p:graphicFrame>
      <p:sp>
        <p:nvSpPr>
          <p:cNvPr id="8" name="Rectangle 7"/>
          <p:cNvSpPr/>
          <p:nvPr/>
        </p:nvSpPr>
        <p:spPr>
          <a:xfrm>
            <a:off x="824525" y="5523949"/>
            <a:ext cx="7625795" cy="400110"/>
          </a:xfrm>
          <a:prstGeom prst="rect">
            <a:avLst/>
          </a:prstGeom>
        </p:spPr>
        <p:txBody>
          <a:bodyPr wrap="square">
            <a:spAutoFit/>
          </a:bodyPr>
          <a:lstStyle/>
          <a:p>
            <a:pPr>
              <a:spcBef>
                <a:spcPts val="600"/>
              </a:spcBef>
            </a:pPr>
            <a:r>
              <a:rPr lang="el-GR" sz="2000" dirty="0" smtClean="0"/>
              <a:t>Η </a:t>
            </a:r>
            <a:r>
              <a:rPr lang="el-GR" sz="2000" b="1" dirty="0"/>
              <a:t>πηγή </a:t>
            </a:r>
            <a:r>
              <a:rPr lang="el-GR" sz="2000" b="1" dirty="0" smtClean="0"/>
              <a:t>των δεδομένων </a:t>
            </a:r>
            <a:r>
              <a:rPr lang="el-GR" sz="2000" dirty="0"/>
              <a:t>πρέπει πάντα να </a:t>
            </a:r>
            <a:r>
              <a:rPr lang="el-GR" sz="2000" b="1" dirty="0"/>
              <a:t>δηλώνεται με σαφήνεια</a:t>
            </a:r>
            <a:endParaRPr lang="en-US" sz="2000" b="1" dirty="0"/>
          </a:p>
        </p:txBody>
      </p:sp>
      <p:pic>
        <p:nvPicPr>
          <p:cNvPr id="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221" y="5523949"/>
            <a:ext cx="378512" cy="368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1241" y="3953259"/>
            <a:ext cx="1729494" cy="873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2768" y="3899700"/>
            <a:ext cx="1903526" cy="82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0241" y="3991140"/>
            <a:ext cx="1822061" cy="73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4275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 xmlns:a16="http://schemas.microsoft.com/office/drawing/2014/main"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6</a:t>
            </a:fld>
            <a:endParaRPr lang="en-US"/>
          </a:p>
        </p:txBody>
      </p:sp>
      <p:sp>
        <p:nvSpPr>
          <p:cNvPr id="8" name="Segnaposto contenuto 2">
            <a:extLst>
              <a:ext uri="{FF2B5EF4-FFF2-40B4-BE49-F238E27FC236}">
                <a16:creationId xmlns="" xmlns:a16="http://schemas.microsoft.com/office/drawing/2014/main" id="{86F2EB93-A63A-4210-B86A-E5FCAD7D8D7F}"/>
              </a:ext>
            </a:extLst>
          </p:cNvPr>
          <p:cNvSpPr txBox="1">
            <a:spLocks/>
          </p:cNvSpPr>
          <p:nvPr/>
        </p:nvSpPr>
        <p:spPr>
          <a:xfrm>
            <a:off x="243149" y="1535424"/>
            <a:ext cx="6355359" cy="27472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sz="2000" dirty="0"/>
              <a:t>Η </a:t>
            </a:r>
            <a:r>
              <a:rPr lang="el-GR" sz="2000" dirty="0" smtClean="0"/>
              <a:t>αίσθηση της θερμικής άνεσης ενός </a:t>
            </a:r>
            <a:r>
              <a:rPr lang="el-GR" sz="2000" dirty="0"/>
              <a:t>ανθρώπου σχετίζεται κυρίως με τη θερμική ισορροπία του </a:t>
            </a:r>
            <a:r>
              <a:rPr lang="el-GR" sz="2000" dirty="0" smtClean="0"/>
              <a:t>σώματος.</a:t>
            </a:r>
            <a:endParaRPr lang="en-US" sz="2000" dirty="0" smtClean="0"/>
          </a:p>
          <a:p>
            <a:pPr marL="0" indent="0">
              <a:spcBef>
                <a:spcPts val="1200"/>
              </a:spcBef>
              <a:buNone/>
            </a:pPr>
            <a:r>
              <a:rPr lang="el-GR" sz="1600" dirty="0"/>
              <a:t>Οι παράμετροι που επηρεάζουν τις συνθήκες </a:t>
            </a:r>
            <a:r>
              <a:rPr lang="el-GR" sz="1600" dirty="0" smtClean="0"/>
              <a:t>θερμικής άνεσης </a:t>
            </a:r>
            <a:r>
              <a:rPr lang="el-GR" sz="1600" dirty="0"/>
              <a:t>μπορούν να ομαδοποιηθούν σε τρεις γενικές </a:t>
            </a:r>
            <a:r>
              <a:rPr lang="el-GR" sz="1600" dirty="0" smtClean="0"/>
              <a:t>κατηγορίες</a:t>
            </a:r>
            <a:r>
              <a:rPr lang="en-US" sz="1600" dirty="0" smtClean="0"/>
              <a:t>:</a:t>
            </a:r>
            <a:r>
              <a:rPr lang="el-GR" sz="1600" dirty="0" smtClean="0"/>
              <a:t> </a:t>
            </a:r>
            <a:endParaRPr lang="en-US" sz="1600" dirty="0" smtClean="0"/>
          </a:p>
          <a:p>
            <a:pPr>
              <a:buFont typeface="Courier New" panose="02070309020205020404" pitchFamily="49" charset="0"/>
              <a:buChar char="o"/>
            </a:pPr>
            <a:r>
              <a:rPr lang="el-GR" sz="1600" b="1" dirty="0" smtClean="0"/>
              <a:t>Φυσικές</a:t>
            </a:r>
            <a:r>
              <a:rPr lang="en-US" sz="1600" b="1" dirty="0" smtClean="0"/>
              <a:t> </a:t>
            </a:r>
            <a:r>
              <a:rPr lang="en-US" sz="1600" dirty="0" smtClean="0"/>
              <a:t>(</a:t>
            </a:r>
            <a:r>
              <a:rPr lang="el-GR" sz="1600" dirty="0" smtClean="0"/>
              <a:t>π.χ.</a:t>
            </a:r>
            <a:r>
              <a:rPr lang="en-US" sz="1600" dirty="0" smtClean="0"/>
              <a:t> </a:t>
            </a:r>
            <a:r>
              <a:rPr lang="el-GR" sz="1600" dirty="0" smtClean="0"/>
              <a:t>θερμοκρασία &amp; υγρασία αέρα</a:t>
            </a:r>
            <a:r>
              <a:rPr lang="en-US" sz="1600" dirty="0" smtClean="0"/>
              <a:t>, </a:t>
            </a:r>
            <a:r>
              <a:rPr lang="el-GR" sz="1600" dirty="0" smtClean="0"/>
              <a:t>μέση θερμοκρασία </a:t>
            </a:r>
            <a:r>
              <a:rPr lang="el-GR" sz="1600" dirty="0"/>
              <a:t>ακτινοβολίας των εσωτερικών επιφανειών</a:t>
            </a:r>
            <a:r>
              <a:rPr lang="en-US" sz="1600" dirty="0" smtClean="0"/>
              <a:t>, </a:t>
            </a:r>
            <a:r>
              <a:rPr lang="el-GR" sz="1600" dirty="0"/>
              <a:t>ταχύτητα </a:t>
            </a:r>
            <a:r>
              <a:rPr lang="el-GR" sz="1600" dirty="0" smtClean="0"/>
              <a:t>κυκλοφορίας του </a:t>
            </a:r>
            <a:r>
              <a:rPr lang="el-GR" sz="1600" dirty="0"/>
              <a:t>εσωτερικού αέρα</a:t>
            </a:r>
            <a:r>
              <a:rPr lang="en-US" sz="1600" dirty="0" smtClean="0"/>
              <a:t>)</a:t>
            </a:r>
            <a:r>
              <a:rPr lang="en-US" sz="1600" b="1" dirty="0" smtClean="0"/>
              <a:t> </a:t>
            </a:r>
          </a:p>
          <a:p>
            <a:pPr>
              <a:buFont typeface="Courier New" panose="02070309020205020404" pitchFamily="49" charset="0"/>
              <a:buChar char="o"/>
            </a:pPr>
            <a:r>
              <a:rPr lang="el-GR" sz="1600" b="1" dirty="0" smtClean="0"/>
              <a:t>Προσωπικές </a:t>
            </a:r>
            <a:r>
              <a:rPr lang="en-US" sz="1600" dirty="0" smtClean="0"/>
              <a:t>(</a:t>
            </a:r>
            <a:r>
              <a:rPr lang="el-GR" sz="1600" dirty="0" smtClean="0"/>
              <a:t>π.χ.</a:t>
            </a:r>
            <a:r>
              <a:rPr lang="en-US" sz="1600" dirty="0" smtClean="0"/>
              <a:t> </a:t>
            </a:r>
            <a:r>
              <a:rPr lang="el-GR" sz="1600" dirty="0"/>
              <a:t>επίπεδα </a:t>
            </a:r>
            <a:r>
              <a:rPr lang="el-GR" sz="1600" dirty="0" smtClean="0"/>
              <a:t>δραστηριότητας, ρουχισμός)</a:t>
            </a:r>
            <a:endParaRPr lang="en-US" sz="1600" dirty="0" smtClean="0"/>
          </a:p>
          <a:p>
            <a:pPr>
              <a:buFont typeface="Courier New" panose="02070309020205020404" pitchFamily="49" charset="0"/>
              <a:buChar char="o"/>
            </a:pPr>
            <a:r>
              <a:rPr lang="el-GR" sz="1600" b="1" dirty="0" smtClean="0"/>
              <a:t>Οργανικές </a:t>
            </a:r>
            <a:r>
              <a:rPr lang="en-US" sz="1600" dirty="0" smtClean="0"/>
              <a:t>(</a:t>
            </a:r>
            <a:r>
              <a:rPr lang="el-GR" sz="1600" dirty="0" smtClean="0"/>
              <a:t>π.χ.</a:t>
            </a:r>
            <a:r>
              <a:rPr lang="en-US" sz="1600" dirty="0" smtClean="0"/>
              <a:t> </a:t>
            </a:r>
            <a:r>
              <a:rPr lang="el-GR" sz="1600" dirty="0"/>
              <a:t>ηλικία, φύλο, </a:t>
            </a:r>
            <a:r>
              <a:rPr lang="el-GR" sz="1600" dirty="0" smtClean="0"/>
              <a:t>εθνικά </a:t>
            </a:r>
            <a:r>
              <a:rPr lang="el-GR" sz="1600" dirty="0"/>
              <a:t>χαρακτηριστικά των ατόμων</a:t>
            </a:r>
            <a:r>
              <a:rPr lang="en-US" sz="1600" dirty="0" smtClean="0"/>
              <a:t>)</a:t>
            </a:r>
            <a:endParaRPr lang="en-US" sz="1600" dirty="0"/>
          </a:p>
          <a:p>
            <a:pPr>
              <a:buFont typeface="Courier New" panose="02070309020205020404" pitchFamily="49" charset="0"/>
              <a:buChar char="o"/>
            </a:pPr>
            <a:endParaRPr lang="en-US" sz="2000" dirty="0" smtClean="0"/>
          </a:p>
        </p:txBody>
      </p:sp>
      <p:sp>
        <p:nvSpPr>
          <p:cNvPr id="9" name="Titolo 1">
            <a:extLst>
              <a:ext uri="{FF2B5EF4-FFF2-40B4-BE49-F238E27FC236}">
                <a16:creationId xmlns="" xmlns:a16="http://schemas.microsoft.com/office/drawing/2014/main" id="{16A089E5-01BB-4338-9765-31AF63FC0C37}"/>
              </a:ext>
            </a:extLst>
          </p:cNvPr>
          <p:cNvSpPr>
            <a:spLocks noGrp="1"/>
          </p:cNvSpPr>
          <p:nvPr>
            <p:ph type="title"/>
          </p:nvPr>
        </p:nvSpPr>
        <p:spPr>
          <a:xfrm>
            <a:off x="0" y="0"/>
            <a:ext cx="9144000" cy="709613"/>
          </a:xfrm>
        </p:spPr>
        <p:txBody>
          <a:bodyPr>
            <a:normAutofit/>
          </a:bodyPr>
          <a:lstStyle/>
          <a:p>
            <a:r>
              <a:rPr lang="el-GR" dirty="0"/>
              <a:t>Δ</a:t>
            </a:r>
            <a:r>
              <a:rPr lang="en-US" dirty="0"/>
              <a:t>.2.2  - </a:t>
            </a:r>
            <a:r>
              <a:rPr lang="el-GR" dirty="0"/>
              <a:t>ΘΕΡΜΙΚΗ ΑΝΕΣΗ</a:t>
            </a:r>
            <a:endParaRPr lang="it-IT" dirty="0">
              <a:solidFill>
                <a:srgbClr val="FF0000"/>
              </a:solidFill>
            </a:endParaRPr>
          </a:p>
        </p:txBody>
      </p:sp>
      <p:sp>
        <p:nvSpPr>
          <p:cNvPr id="11" name="Segnaposto contenuto 2">
            <a:extLst>
              <a:ext uri="{FF2B5EF4-FFF2-40B4-BE49-F238E27FC236}">
                <a16:creationId xmlns="" xmlns:a16="http://schemas.microsoft.com/office/drawing/2014/main" id="{86F2EB93-A63A-4210-B86A-E5FCAD7D8D7F}"/>
              </a:ext>
            </a:extLst>
          </p:cNvPr>
          <p:cNvSpPr>
            <a:spLocks noGrp="1"/>
          </p:cNvSpPr>
          <p:nvPr>
            <p:ph idx="1"/>
          </p:nvPr>
        </p:nvSpPr>
        <p:spPr>
          <a:xfrm>
            <a:off x="268224" y="926592"/>
            <a:ext cx="8432156" cy="485749"/>
          </a:xfrm>
        </p:spPr>
        <p:txBody>
          <a:bodyPr>
            <a:normAutofit/>
          </a:bodyPr>
          <a:lstStyle/>
          <a:p>
            <a:pPr marL="0" indent="0">
              <a:buNone/>
            </a:pPr>
            <a:r>
              <a:rPr lang="el-GR" sz="2400" b="1" u="sng" dirty="0">
                <a:latin typeface="Calibri" panose="020F0502020204030204" pitchFamily="34" charset="0"/>
                <a:cs typeface="Calibri" panose="020F0502020204030204" pitchFamily="34" charset="0"/>
              </a:rPr>
              <a:t>ΟΡΙΑ &amp; ΠΕΔΙΟ ΕΦΑΡΜΟΓΗΣ </a:t>
            </a:r>
            <a:endParaRPr lang="en-US" sz="2400" dirty="0"/>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9631" y="2189798"/>
            <a:ext cx="2681015" cy="2681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Segnaposto contenuto 2">
            <a:extLst>
              <a:ext uri="{FF2B5EF4-FFF2-40B4-BE49-F238E27FC236}">
                <a16:creationId xmlns="" xmlns:a16="http://schemas.microsoft.com/office/drawing/2014/main" id="{86F2EB93-A63A-4210-B86A-E5FCAD7D8D7F}"/>
              </a:ext>
            </a:extLst>
          </p:cNvPr>
          <p:cNvSpPr txBox="1">
            <a:spLocks/>
          </p:cNvSpPr>
          <p:nvPr/>
        </p:nvSpPr>
        <p:spPr>
          <a:xfrm>
            <a:off x="588239" y="4285933"/>
            <a:ext cx="6103547" cy="19466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l-GR" sz="2000" dirty="0" smtClean="0"/>
              <a:t>Οι πλέον </a:t>
            </a:r>
            <a:r>
              <a:rPr lang="el-GR" sz="2000" dirty="0"/>
              <a:t>σημαντικές </a:t>
            </a:r>
            <a:r>
              <a:rPr lang="el-GR" sz="2000" dirty="0" smtClean="0"/>
              <a:t>παράμετροι που επηρεάζουν την θερμική άνεση είναι</a:t>
            </a:r>
            <a:r>
              <a:rPr lang="en-US" sz="2000" dirty="0"/>
              <a:t>:</a:t>
            </a:r>
            <a:r>
              <a:rPr lang="el-GR" sz="2000" dirty="0" smtClean="0"/>
              <a:t> </a:t>
            </a:r>
            <a:endParaRPr lang="en-US" sz="2000" dirty="0" smtClean="0"/>
          </a:p>
          <a:p>
            <a:pPr>
              <a:spcBef>
                <a:spcPts val="0"/>
              </a:spcBef>
              <a:buFont typeface="Courier New" panose="02070309020205020404" pitchFamily="49" charset="0"/>
              <a:buChar char="o"/>
            </a:pPr>
            <a:r>
              <a:rPr lang="el-GR" sz="2000" dirty="0" smtClean="0"/>
              <a:t>Θερμοκρασία αέρα</a:t>
            </a:r>
          </a:p>
          <a:p>
            <a:pPr>
              <a:spcBef>
                <a:spcPts val="0"/>
              </a:spcBef>
              <a:buFont typeface="Courier New" panose="02070309020205020404" pitchFamily="49" charset="0"/>
              <a:buChar char="o"/>
            </a:pPr>
            <a:r>
              <a:rPr lang="el-GR" sz="2000" dirty="0" smtClean="0"/>
              <a:t>Υγρασία αέρα</a:t>
            </a:r>
          </a:p>
          <a:p>
            <a:pPr>
              <a:spcBef>
                <a:spcPts val="0"/>
              </a:spcBef>
              <a:buFont typeface="Courier New" panose="02070309020205020404" pitchFamily="49" charset="0"/>
              <a:buChar char="o"/>
            </a:pPr>
            <a:r>
              <a:rPr lang="el-GR" sz="2000" dirty="0" smtClean="0"/>
              <a:t>Ταχύτητα αέρα</a:t>
            </a:r>
          </a:p>
        </p:txBody>
      </p:sp>
      <p:pic>
        <p:nvPicPr>
          <p:cNvPr id="1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727" y="4440289"/>
            <a:ext cx="378512" cy="368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Segnaposto contenuto 2">
            <a:extLst>
              <a:ext uri="{FF2B5EF4-FFF2-40B4-BE49-F238E27FC236}">
                <a16:creationId xmlns="" xmlns:a16="http://schemas.microsoft.com/office/drawing/2014/main" id="{86F2EB93-A63A-4210-B86A-E5FCAD7D8D7F}"/>
              </a:ext>
            </a:extLst>
          </p:cNvPr>
          <p:cNvSpPr txBox="1">
            <a:spLocks/>
          </p:cNvSpPr>
          <p:nvPr/>
        </p:nvSpPr>
        <p:spPr>
          <a:xfrm>
            <a:off x="3436352" y="4870813"/>
            <a:ext cx="5423870" cy="97334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buFont typeface="Courier New" panose="02070309020205020404" pitchFamily="49" charset="0"/>
              <a:buChar char="o"/>
            </a:pPr>
            <a:r>
              <a:rPr lang="el-GR" sz="2000" dirty="0" smtClean="0"/>
              <a:t>Θερμοκρασία </a:t>
            </a:r>
            <a:r>
              <a:rPr lang="el-GR" sz="2000" dirty="0"/>
              <a:t>ακτινοβολίας των </a:t>
            </a:r>
            <a:r>
              <a:rPr lang="el-GR" sz="2000" dirty="0" smtClean="0"/>
              <a:t>επιφανειών </a:t>
            </a:r>
          </a:p>
          <a:p>
            <a:pPr>
              <a:spcBef>
                <a:spcPts val="0"/>
              </a:spcBef>
              <a:buFont typeface="Courier New" panose="02070309020205020404" pitchFamily="49" charset="0"/>
              <a:buChar char="o"/>
            </a:pPr>
            <a:r>
              <a:rPr lang="el-GR" sz="2000" dirty="0" smtClean="0"/>
              <a:t>Ρουχισμός</a:t>
            </a:r>
          </a:p>
          <a:p>
            <a:pPr>
              <a:spcBef>
                <a:spcPts val="0"/>
              </a:spcBef>
              <a:buFont typeface="Courier New" panose="02070309020205020404" pitchFamily="49" charset="0"/>
              <a:buChar char="o"/>
            </a:pPr>
            <a:r>
              <a:rPr lang="el-GR" sz="2000" dirty="0" smtClean="0"/>
              <a:t>Δραστηριότητα</a:t>
            </a:r>
          </a:p>
        </p:txBody>
      </p:sp>
    </p:spTree>
    <p:extLst>
      <p:ext uri="{BB962C8B-B14F-4D97-AF65-F5344CB8AC3E}">
        <p14:creationId xmlns:p14="http://schemas.microsoft.com/office/powerpoint/2010/main" val="22334065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 xmlns:a16="http://schemas.microsoft.com/office/drawing/2014/main"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7</a:t>
            </a:fld>
            <a:endParaRPr lang="en-US"/>
          </a:p>
        </p:txBody>
      </p:sp>
      <p:sp>
        <p:nvSpPr>
          <p:cNvPr id="6" name="Segnaposto contenuto 2">
            <a:extLst>
              <a:ext uri="{FF2B5EF4-FFF2-40B4-BE49-F238E27FC236}">
                <a16:creationId xmlns="" xmlns:a16="http://schemas.microsoft.com/office/drawing/2014/main" id="{86F2EB93-A63A-4210-B86A-E5FCAD7D8D7F}"/>
              </a:ext>
            </a:extLst>
          </p:cNvPr>
          <p:cNvSpPr txBox="1">
            <a:spLocks/>
          </p:cNvSpPr>
          <p:nvPr/>
        </p:nvSpPr>
        <p:spPr>
          <a:xfrm>
            <a:off x="268224" y="902208"/>
            <a:ext cx="7840606" cy="5297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b="1" u="sng" dirty="0">
                <a:latin typeface="Calibri" panose="020F0502020204030204" pitchFamily="34" charset="0"/>
                <a:cs typeface="Calibri" panose="020F0502020204030204" pitchFamily="34" charset="0"/>
              </a:rPr>
              <a:t>ΜΕΘΟΔΟΣ ΥΠΟΛΟΓΙΣΜΟΥ</a:t>
            </a:r>
          </a:p>
        </p:txBody>
      </p:sp>
      <p:sp>
        <p:nvSpPr>
          <p:cNvPr id="8" name="Segnaposto contenuto 2">
            <a:extLst>
              <a:ext uri="{FF2B5EF4-FFF2-40B4-BE49-F238E27FC236}">
                <a16:creationId xmlns="" xmlns:a16="http://schemas.microsoft.com/office/drawing/2014/main" id="{86F2EB93-A63A-4210-B86A-E5FCAD7D8D7F}"/>
              </a:ext>
            </a:extLst>
          </p:cNvPr>
          <p:cNvSpPr txBox="1">
            <a:spLocks/>
          </p:cNvSpPr>
          <p:nvPr/>
        </p:nvSpPr>
        <p:spPr>
          <a:xfrm>
            <a:off x="268224" y="1535426"/>
            <a:ext cx="6103547" cy="19348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dirty="0" smtClean="0"/>
              <a:t>Ο δείκτης </a:t>
            </a:r>
            <a:r>
              <a:rPr lang="en-US" dirty="0" smtClean="0"/>
              <a:t>PPD </a:t>
            </a:r>
            <a:r>
              <a:rPr lang="el-GR" dirty="0" smtClean="0"/>
              <a:t>μπορεί να εκτιμηθεί ή να μετρηθεί σύμφωνα </a:t>
            </a:r>
            <a:r>
              <a:rPr lang="el-GR" dirty="0"/>
              <a:t>με το Ε</a:t>
            </a:r>
            <a:r>
              <a:rPr lang="el-GR" dirty="0" smtClean="0"/>
              <a:t>υρωπαϊκό </a:t>
            </a:r>
            <a:r>
              <a:rPr lang="el-GR" dirty="0"/>
              <a:t>Π</a:t>
            </a:r>
            <a:r>
              <a:rPr lang="el-GR" dirty="0" smtClean="0"/>
              <a:t>ρότυπο </a:t>
            </a:r>
            <a:r>
              <a:rPr lang="el-GR" b="1" dirty="0"/>
              <a:t>EN 16798 </a:t>
            </a:r>
            <a:r>
              <a:rPr lang="el-GR" dirty="0"/>
              <a:t>[1] τόσο κατά τη θερινή όσο και κατά τη χειμερινή περίοδο. Η προσέγγιση </a:t>
            </a:r>
            <a:r>
              <a:rPr lang="el-GR" dirty="0" smtClean="0"/>
              <a:t>ακολουθεί το </a:t>
            </a:r>
            <a:r>
              <a:rPr lang="el-GR" b="1" dirty="0" smtClean="0"/>
              <a:t>Πρότυπο </a:t>
            </a:r>
            <a:r>
              <a:rPr lang="el-GR" b="1" dirty="0"/>
              <a:t>ASHRAE 55 </a:t>
            </a:r>
            <a:r>
              <a:rPr lang="el-GR" dirty="0"/>
              <a:t>[2</a:t>
            </a:r>
            <a:r>
              <a:rPr lang="el-GR" dirty="0" smtClean="0"/>
              <a:t>]</a:t>
            </a:r>
            <a:endParaRPr lang="en-US" dirty="0" smtClean="0"/>
          </a:p>
        </p:txBody>
      </p:sp>
      <p:pic>
        <p:nvPicPr>
          <p:cNvPr id="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0334" y="2700166"/>
            <a:ext cx="1244931" cy="100584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olo 1">
            <a:extLst>
              <a:ext uri="{FF2B5EF4-FFF2-40B4-BE49-F238E27FC236}">
                <a16:creationId xmlns="" xmlns:a16="http://schemas.microsoft.com/office/drawing/2014/main" id="{16A089E5-01BB-4338-9765-31AF63FC0C37}"/>
              </a:ext>
            </a:extLst>
          </p:cNvPr>
          <p:cNvSpPr>
            <a:spLocks noGrp="1"/>
          </p:cNvSpPr>
          <p:nvPr>
            <p:ph type="title"/>
          </p:nvPr>
        </p:nvSpPr>
        <p:spPr>
          <a:xfrm>
            <a:off x="0" y="0"/>
            <a:ext cx="9144000" cy="709613"/>
          </a:xfrm>
        </p:spPr>
        <p:txBody>
          <a:bodyPr>
            <a:normAutofit/>
          </a:bodyPr>
          <a:lstStyle/>
          <a:p>
            <a:r>
              <a:rPr lang="el-GR" dirty="0"/>
              <a:t>Δ.2.2  - ΘΕΡΜΙΚΗ ΑΝΕΣΗ</a:t>
            </a:r>
            <a:endParaRPr lang="it-IT" dirty="0">
              <a:solidFill>
                <a:srgbClr val="FF0000"/>
              </a:solidFill>
            </a:endParaRP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0661" y="2197246"/>
            <a:ext cx="1075763" cy="100584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1765" y="1716233"/>
            <a:ext cx="1333500" cy="9620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egnaposto contenuto 2">
            <a:extLst>
              <a:ext uri="{FF2B5EF4-FFF2-40B4-BE49-F238E27FC236}">
                <a16:creationId xmlns="" xmlns:a16="http://schemas.microsoft.com/office/drawing/2014/main" id="{86F2EB93-A63A-4210-B86A-E5FCAD7D8D7F}"/>
              </a:ext>
            </a:extLst>
          </p:cNvPr>
          <p:cNvSpPr txBox="1">
            <a:spLocks/>
          </p:cNvSpPr>
          <p:nvPr/>
        </p:nvSpPr>
        <p:spPr>
          <a:xfrm>
            <a:off x="745889" y="3928593"/>
            <a:ext cx="8398111" cy="19466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1200"/>
              </a:spcBef>
              <a:buNone/>
            </a:pPr>
            <a:r>
              <a:rPr lang="el-GR" sz="2000" dirty="0" smtClean="0"/>
              <a:t>Ο δείκτης </a:t>
            </a:r>
            <a:r>
              <a:rPr lang="en-US" sz="2000" dirty="0" smtClean="0"/>
              <a:t>PPD </a:t>
            </a:r>
            <a:r>
              <a:rPr lang="el-GR" sz="2000" dirty="0"/>
              <a:t>πρέπει να </a:t>
            </a:r>
            <a:r>
              <a:rPr lang="el-GR" sz="2000" dirty="0" smtClean="0"/>
              <a:t>αξιολογηθεί σε </a:t>
            </a:r>
          </a:p>
          <a:p>
            <a:pPr>
              <a:spcBef>
                <a:spcPts val="1200"/>
              </a:spcBef>
              <a:buFont typeface="Courier New" panose="02070309020205020404" pitchFamily="49" charset="0"/>
              <a:buChar char="o"/>
            </a:pPr>
            <a:r>
              <a:rPr lang="el-GR" sz="2000" dirty="0"/>
              <a:t>Ό</a:t>
            </a:r>
            <a:r>
              <a:rPr lang="el-GR" sz="2000" dirty="0" smtClean="0"/>
              <a:t>λους </a:t>
            </a:r>
            <a:r>
              <a:rPr lang="el-GR" sz="2000" dirty="0"/>
              <a:t>τους κύριους </a:t>
            </a:r>
            <a:r>
              <a:rPr lang="el-GR" sz="2000" dirty="0" smtClean="0"/>
              <a:t>χώρους χρήσης </a:t>
            </a:r>
          </a:p>
          <a:p>
            <a:pPr>
              <a:spcBef>
                <a:spcPts val="1200"/>
              </a:spcBef>
              <a:buFont typeface="Courier New" panose="02070309020205020404" pitchFamily="49" charset="0"/>
              <a:buChar char="o"/>
            </a:pPr>
            <a:r>
              <a:rPr lang="el-GR" sz="2000" dirty="0" smtClean="0"/>
              <a:t>Όλους τους κύριους χώρους με διαφορετική διαρρύθμιση και προσανατολισμό</a:t>
            </a:r>
            <a:endParaRPr lang="en-US" sz="2000" dirty="0" smtClean="0"/>
          </a:p>
        </p:txBody>
      </p:sp>
      <p:pic>
        <p:nvPicPr>
          <p:cNvPr id="1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7377" y="3925299"/>
            <a:ext cx="378512" cy="368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6921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9413" y="876614"/>
            <a:ext cx="3913187" cy="25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egnaposto contenuto 2">
            <a:extLst>
              <a:ext uri="{FF2B5EF4-FFF2-40B4-BE49-F238E27FC236}">
                <a16:creationId xmlns="" xmlns:a16="http://schemas.microsoft.com/office/drawing/2014/main" id="{86F2EB93-A63A-4210-B86A-E5FCAD7D8D7F}"/>
              </a:ext>
            </a:extLst>
          </p:cNvPr>
          <p:cNvSpPr txBox="1">
            <a:spLocks/>
          </p:cNvSpPr>
          <p:nvPr/>
        </p:nvSpPr>
        <p:spPr>
          <a:xfrm>
            <a:off x="243150" y="1535426"/>
            <a:ext cx="8900850" cy="1618324"/>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sz="2200" b="1" dirty="0">
                <a:solidFill>
                  <a:schemeClr val="tx1">
                    <a:lumMod val="50000"/>
                    <a:lumOff val="50000"/>
                  </a:schemeClr>
                </a:solidFill>
              </a:rPr>
              <a:t>Τα βήματα υπολογισμού </a:t>
            </a:r>
            <a:r>
              <a:rPr lang="el-GR" sz="2200" b="1" dirty="0" smtClean="0">
                <a:solidFill>
                  <a:schemeClr val="tx1">
                    <a:lumMod val="50000"/>
                    <a:lumOff val="50000"/>
                  </a:schemeClr>
                </a:solidFill>
              </a:rPr>
              <a:t>είναι:</a:t>
            </a:r>
            <a:endParaRPr lang="en-US" sz="2200" dirty="0" smtClean="0"/>
          </a:p>
          <a:p>
            <a:pPr marL="0" lvl="0" indent="0">
              <a:buNone/>
            </a:pPr>
            <a:r>
              <a:rPr lang="el-GR" sz="2200" dirty="0" smtClean="0"/>
              <a:t>α) Εκτίμηση ή μέτρηση του </a:t>
            </a:r>
            <a:r>
              <a:rPr lang="en-US" sz="2200" dirty="0" smtClean="0"/>
              <a:t>PMV</a:t>
            </a:r>
            <a:endParaRPr lang="el-GR" sz="2200" dirty="0"/>
          </a:p>
          <a:p>
            <a:pPr marL="0" lvl="0" indent="0">
              <a:buNone/>
            </a:pPr>
            <a:r>
              <a:rPr lang="el-GR" sz="2200" dirty="0" smtClean="0"/>
              <a:t>β) Υπολογισμός του </a:t>
            </a:r>
            <a:r>
              <a:rPr lang="en-US" sz="2200" dirty="0" smtClean="0"/>
              <a:t>PPD</a:t>
            </a:r>
            <a:endParaRPr lang="el-GR" sz="2200" dirty="0"/>
          </a:p>
          <a:p>
            <a:pPr marL="0" lvl="0" indent="0">
              <a:buNone/>
            </a:pPr>
            <a:r>
              <a:rPr lang="el-GR" sz="2200" dirty="0" smtClean="0"/>
              <a:t>γ) Χρόνος εκτός ζώνης θερμικής άνεσης</a:t>
            </a:r>
            <a:endParaRPr lang="en-US" sz="2200" dirty="0"/>
          </a:p>
        </p:txBody>
      </p:sp>
      <p:sp>
        <p:nvSpPr>
          <p:cNvPr id="5" name="Segnaposto numero diapositiva 4">
            <a:extLst>
              <a:ext uri="{FF2B5EF4-FFF2-40B4-BE49-F238E27FC236}">
                <a16:creationId xmlns="" xmlns:a16="http://schemas.microsoft.com/office/drawing/2014/main"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8</a:t>
            </a:fld>
            <a:endParaRPr lang="en-US"/>
          </a:p>
        </p:txBody>
      </p:sp>
      <p:sp>
        <p:nvSpPr>
          <p:cNvPr id="6" name="Segnaposto contenuto 2">
            <a:extLst>
              <a:ext uri="{FF2B5EF4-FFF2-40B4-BE49-F238E27FC236}">
                <a16:creationId xmlns="" xmlns:a16="http://schemas.microsoft.com/office/drawing/2014/main" id="{86F2EB93-A63A-4210-B86A-E5FCAD7D8D7F}"/>
              </a:ext>
            </a:extLst>
          </p:cNvPr>
          <p:cNvSpPr txBox="1">
            <a:spLocks/>
          </p:cNvSpPr>
          <p:nvPr/>
        </p:nvSpPr>
        <p:spPr>
          <a:xfrm>
            <a:off x="268224" y="902208"/>
            <a:ext cx="7840606" cy="5297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b="1" u="sng" dirty="0">
                <a:latin typeface="Calibri" panose="020F0502020204030204" pitchFamily="34" charset="0"/>
                <a:cs typeface="Calibri" panose="020F0502020204030204" pitchFamily="34" charset="0"/>
              </a:rPr>
              <a:t>ΜΕΘΟΔΟΣ ΥΠΟΛΟΓΙΣΜΟΥ </a:t>
            </a:r>
            <a:endParaRPr lang="it-IT" dirty="0"/>
          </a:p>
        </p:txBody>
      </p:sp>
      <p:sp>
        <p:nvSpPr>
          <p:cNvPr id="10" name="Titolo 1">
            <a:extLst>
              <a:ext uri="{FF2B5EF4-FFF2-40B4-BE49-F238E27FC236}">
                <a16:creationId xmlns="" xmlns:a16="http://schemas.microsoft.com/office/drawing/2014/main" id="{16A089E5-01BB-4338-9765-31AF63FC0C37}"/>
              </a:ext>
            </a:extLst>
          </p:cNvPr>
          <p:cNvSpPr>
            <a:spLocks noGrp="1"/>
          </p:cNvSpPr>
          <p:nvPr>
            <p:ph type="title"/>
          </p:nvPr>
        </p:nvSpPr>
        <p:spPr>
          <a:xfrm>
            <a:off x="0" y="14514"/>
            <a:ext cx="9144000" cy="709613"/>
          </a:xfrm>
        </p:spPr>
        <p:txBody>
          <a:bodyPr>
            <a:normAutofit/>
          </a:bodyPr>
          <a:lstStyle/>
          <a:p>
            <a:r>
              <a:rPr lang="el-GR" dirty="0"/>
              <a:t>Δ.2.2  - ΘΕΡΜΙΚΗ ΑΝΕΣΗ</a:t>
            </a:r>
            <a:endParaRPr lang="it-IT" dirty="0">
              <a:solidFill>
                <a:srgbClr val="FF0000"/>
              </a:solidFill>
            </a:endParaRPr>
          </a:p>
        </p:txBody>
      </p:sp>
      <p:pic>
        <p:nvPicPr>
          <p:cNvPr id="1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457" y="4201922"/>
            <a:ext cx="378512" cy="368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613970" y="4178616"/>
            <a:ext cx="5029630" cy="923330"/>
          </a:xfrm>
          <a:prstGeom prst="rect">
            <a:avLst/>
          </a:prstGeom>
          <a:noFill/>
        </p:spPr>
        <p:txBody>
          <a:bodyPr wrap="square" rtlCol="0">
            <a:spAutoFit/>
          </a:bodyPr>
          <a:lstStyle/>
          <a:p>
            <a:r>
              <a:rPr lang="el-GR" i="1" dirty="0" smtClean="0"/>
              <a:t>Ακόμη και όταν το </a:t>
            </a:r>
            <a:r>
              <a:rPr lang="en-US" i="1" dirty="0" smtClean="0"/>
              <a:t>PMV = 0  </a:t>
            </a:r>
            <a:r>
              <a:rPr lang="el-GR" i="1" dirty="0" smtClean="0">
                <a:sym typeface="Symbol"/>
              </a:rPr>
              <a:t>περίπου </a:t>
            </a:r>
            <a:r>
              <a:rPr lang="en-US" i="1" dirty="0" smtClean="0"/>
              <a:t>5</a:t>
            </a:r>
            <a:r>
              <a:rPr lang="en-US" i="1" dirty="0"/>
              <a:t>% </a:t>
            </a:r>
            <a:r>
              <a:rPr lang="el-GR" i="1" dirty="0" smtClean="0"/>
              <a:t>των χρηστών δεν αισθάνονται πλήρως άνετα (δηλαδή εκφράζουν μερική δυσαρέσκεια)</a:t>
            </a:r>
            <a:endParaRPr lang="en-US" i="1" dirty="0"/>
          </a:p>
        </p:txBody>
      </p:sp>
      <p:pic>
        <p:nvPicPr>
          <p:cNvPr id="26" name="Picture 2">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6727" y="3153749"/>
            <a:ext cx="990145" cy="5419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12100" y="4342140"/>
            <a:ext cx="2601394" cy="2045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5976" y="5139106"/>
            <a:ext cx="378512" cy="368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4437372" y="5139106"/>
            <a:ext cx="2457404" cy="369332"/>
          </a:xfrm>
          <a:prstGeom prst="rect">
            <a:avLst/>
          </a:prstGeom>
          <a:noFill/>
        </p:spPr>
        <p:txBody>
          <a:bodyPr wrap="none" rtlCol="0">
            <a:spAutoFit/>
          </a:bodyPr>
          <a:lstStyle/>
          <a:p>
            <a:r>
              <a:rPr lang="el-GR" b="1" dirty="0" smtClean="0"/>
              <a:t>ΖΩΝΗ Θερμικής άνεσης</a:t>
            </a:r>
            <a:endParaRPr lang="en-US" b="1" dirty="0"/>
          </a:p>
        </p:txBody>
      </p:sp>
      <p:pic>
        <p:nvPicPr>
          <p:cNvPr id="1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94968" y="3207693"/>
            <a:ext cx="1068306" cy="539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5365214" y="3640248"/>
            <a:ext cx="3316078" cy="646331"/>
          </a:xfrm>
          <a:prstGeom prst="rect">
            <a:avLst/>
          </a:prstGeom>
          <a:noFill/>
        </p:spPr>
        <p:txBody>
          <a:bodyPr wrap="square" rtlCol="0">
            <a:spAutoFit/>
          </a:bodyPr>
          <a:lstStyle/>
          <a:p>
            <a:pPr algn="ctr"/>
            <a:r>
              <a:rPr lang="en-US" i="1" dirty="0" smtClean="0"/>
              <a:t>-0.5 </a:t>
            </a:r>
            <a:r>
              <a:rPr lang="en-US" i="1" dirty="0" smtClean="0">
                <a:sym typeface="Symbol"/>
              </a:rPr>
              <a:t>  </a:t>
            </a:r>
            <a:r>
              <a:rPr lang="en-US" i="1" dirty="0" smtClean="0"/>
              <a:t>PMV </a:t>
            </a:r>
            <a:r>
              <a:rPr lang="en-US" i="1" dirty="0" smtClean="0">
                <a:sym typeface="Symbol"/>
              </a:rPr>
              <a:t>  </a:t>
            </a:r>
            <a:r>
              <a:rPr lang="en-US" i="1" dirty="0" smtClean="0"/>
              <a:t>0.5  &amp;  PPD </a:t>
            </a:r>
            <a:r>
              <a:rPr lang="en-US" i="1" dirty="0" smtClean="0">
                <a:sym typeface="Symbol"/>
              </a:rPr>
              <a:t> </a:t>
            </a:r>
            <a:r>
              <a:rPr lang="en-US" i="1" dirty="0" smtClean="0"/>
              <a:t> </a:t>
            </a:r>
            <a:r>
              <a:rPr lang="en-US" i="1" dirty="0"/>
              <a:t>10</a:t>
            </a:r>
            <a:r>
              <a:rPr lang="en-US" i="1" dirty="0" smtClean="0"/>
              <a:t>% </a:t>
            </a:r>
            <a:endParaRPr lang="el-GR" i="1" dirty="0" smtClean="0"/>
          </a:p>
          <a:p>
            <a:pPr algn="ctr">
              <a:spcAft>
                <a:spcPts val="1200"/>
              </a:spcAft>
            </a:pPr>
            <a:r>
              <a:rPr lang="el-GR" i="1" dirty="0" smtClean="0"/>
              <a:t>θεωρούνται αποδεκτά</a:t>
            </a:r>
            <a:endParaRPr lang="en-US" i="1" dirty="0" smtClean="0"/>
          </a:p>
        </p:txBody>
      </p:sp>
    </p:spTree>
    <p:extLst>
      <p:ext uri="{BB962C8B-B14F-4D97-AF65-F5344CB8AC3E}">
        <p14:creationId xmlns:p14="http://schemas.microsoft.com/office/powerpoint/2010/main" val="1083316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 xmlns:a16="http://schemas.microsoft.com/office/drawing/2014/main"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9</a:t>
            </a:fld>
            <a:endParaRPr lang="en-US"/>
          </a:p>
        </p:txBody>
      </p:sp>
      <p:pic>
        <p:nvPicPr>
          <p:cNvPr id="27"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8830" y="778843"/>
            <a:ext cx="990145" cy="5419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221472" y="4256456"/>
            <a:ext cx="4538165" cy="338554"/>
          </a:xfrm>
          <a:prstGeom prst="rect">
            <a:avLst/>
          </a:prstGeom>
        </p:spPr>
        <p:txBody>
          <a:bodyPr wrap="none">
            <a:spAutoFit/>
          </a:bodyPr>
          <a:lstStyle/>
          <a:p>
            <a:r>
              <a:rPr lang="el-GR" sz="1600" i="1" dirty="0"/>
              <a:t>Παραδείγματα συνιστώμενων τιμών </a:t>
            </a:r>
            <a:r>
              <a:rPr lang="el-GR" sz="1600" i="1" dirty="0" smtClean="0"/>
              <a:t>σχεδιασμού </a:t>
            </a:r>
            <a:r>
              <a:rPr lang="en-US" sz="1600" i="1" dirty="0" smtClean="0"/>
              <a:t>[1]</a:t>
            </a:r>
            <a:endParaRPr lang="en-US" sz="1600" i="1" dirty="0"/>
          </a:p>
        </p:txBody>
      </p:sp>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8329" y="3663158"/>
            <a:ext cx="3316927" cy="2546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38001" y="4625788"/>
            <a:ext cx="4005490" cy="1583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olo 1">
            <a:extLst>
              <a:ext uri="{FF2B5EF4-FFF2-40B4-BE49-F238E27FC236}">
                <a16:creationId xmlns="" xmlns:a16="http://schemas.microsoft.com/office/drawing/2014/main" id="{16A089E5-01BB-4338-9765-31AF63FC0C37}"/>
              </a:ext>
            </a:extLst>
          </p:cNvPr>
          <p:cNvSpPr>
            <a:spLocks noGrp="1"/>
          </p:cNvSpPr>
          <p:nvPr>
            <p:ph type="title"/>
          </p:nvPr>
        </p:nvSpPr>
        <p:spPr>
          <a:xfrm>
            <a:off x="0" y="14514"/>
            <a:ext cx="9144000" cy="709613"/>
          </a:xfrm>
        </p:spPr>
        <p:txBody>
          <a:bodyPr>
            <a:normAutofit/>
          </a:bodyPr>
          <a:lstStyle/>
          <a:p>
            <a:r>
              <a:rPr lang="el-GR" dirty="0"/>
              <a:t>Δ.2.2  - ΘΕΡΜΙΚΗ ΑΝΕΣΗ</a:t>
            </a:r>
            <a:endParaRPr lang="it-IT" dirty="0">
              <a:solidFill>
                <a:srgbClr val="FF0000"/>
              </a:solidFill>
            </a:endParaRPr>
          </a:p>
        </p:txBody>
      </p:sp>
      <p:sp>
        <p:nvSpPr>
          <p:cNvPr id="12" name="Segnaposto contenuto 2">
            <a:extLst>
              <a:ext uri="{FF2B5EF4-FFF2-40B4-BE49-F238E27FC236}">
                <a16:creationId xmlns="" xmlns:a16="http://schemas.microsoft.com/office/drawing/2014/main" id="{86F2EB93-A63A-4210-B86A-E5FCAD7D8D7F}"/>
              </a:ext>
            </a:extLst>
          </p:cNvPr>
          <p:cNvSpPr>
            <a:spLocks noGrp="1"/>
          </p:cNvSpPr>
          <p:nvPr>
            <p:ph idx="1"/>
          </p:nvPr>
        </p:nvSpPr>
        <p:spPr>
          <a:xfrm>
            <a:off x="268224" y="926592"/>
            <a:ext cx="8432156" cy="485749"/>
          </a:xfrm>
        </p:spPr>
        <p:txBody>
          <a:bodyPr>
            <a:normAutofit/>
          </a:bodyPr>
          <a:lstStyle/>
          <a:p>
            <a:pPr marL="0" indent="0">
              <a:buNone/>
            </a:pPr>
            <a:r>
              <a:rPr lang="el-GR" sz="2400" b="1" u="sng" dirty="0">
                <a:latin typeface="Calibri" panose="020F0502020204030204" pitchFamily="34" charset="0"/>
                <a:cs typeface="Calibri" panose="020F0502020204030204" pitchFamily="34" charset="0"/>
              </a:rPr>
              <a:t>ΜΕΘΟΔΟΣ ΥΠΟΛΟΓΙΣΜΟΥ</a:t>
            </a:r>
            <a:endParaRPr lang="en-US" sz="2400" b="1" u="sng" dirty="0">
              <a:latin typeface="Calibri" panose="020F0502020204030204" pitchFamily="34" charset="0"/>
              <a:cs typeface="Calibri" panose="020F0502020204030204" pitchFamily="34" charset="0"/>
            </a:endParaRPr>
          </a:p>
        </p:txBody>
      </p:sp>
      <p:pic>
        <p:nvPicPr>
          <p:cNvPr id="14"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87511" y="1965434"/>
            <a:ext cx="2016087" cy="1017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egnaposto contenuto 2">
            <a:extLst>
              <a:ext uri="{FF2B5EF4-FFF2-40B4-BE49-F238E27FC236}">
                <a16:creationId xmlns="" xmlns:a16="http://schemas.microsoft.com/office/drawing/2014/main" id="{86F2EB93-A63A-4210-B86A-E5FCAD7D8D7F}"/>
              </a:ext>
            </a:extLst>
          </p:cNvPr>
          <p:cNvSpPr txBox="1">
            <a:spLocks/>
          </p:cNvSpPr>
          <p:nvPr/>
        </p:nvSpPr>
        <p:spPr>
          <a:xfrm>
            <a:off x="243149" y="1430326"/>
            <a:ext cx="6241734" cy="2721030"/>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l-GR" sz="2000" b="1" dirty="0" smtClean="0"/>
              <a:t>Λειτουργική θερμοκρασία </a:t>
            </a:r>
            <a:r>
              <a:rPr lang="en-US" sz="2000" dirty="0" smtClean="0"/>
              <a:t>(To) </a:t>
            </a:r>
            <a:r>
              <a:rPr lang="el-GR" sz="2000" dirty="0"/>
              <a:t>είναι η </a:t>
            </a:r>
            <a:r>
              <a:rPr lang="el-GR" sz="2000" dirty="0" smtClean="0"/>
              <a:t>ομοιόμορφη </a:t>
            </a:r>
            <a:r>
              <a:rPr lang="el-GR" sz="2000" dirty="0"/>
              <a:t>θερμοκρασία ενός φανταστικού μαύρου </a:t>
            </a:r>
            <a:r>
              <a:rPr lang="el-GR" sz="2000" dirty="0" smtClean="0"/>
              <a:t>θαλάμου, και του αέρα </a:t>
            </a:r>
            <a:r>
              <a:rPr lang="el-GR" sz="2000" dirty="0"/>
              <a:t>μέσα σε αυτόν, </a:t>
            </a:r>
            <a:r>
              <a:rPr lang="el-GR" sz="2000" dirty="0" smtClean="0"/>
              <a:t>στην οποία ένα άτομο θα </a:t>
            </a:r>
            <a:r>
              <a:rPr lang="el-GR" sz="2000" dirty="0"/>
              <a:t>ανταλλάσσει την ίδια ποσότητα θερμότητας με ακτινοβολία και </a:t>
            </a:r>
            <a:r>
              <a:rPr lang="el-GR" sz="2000" dirty="0" smtClean="0"/>
              <a:t>μεταφορά όπως </a:t>
            </a:r>
            <a:r>
              <a:rPr lang="el-GR" sz="2000" dirty="0"/>
              <a:t>στο πραγματικό </a:t>
            </a:r>
            <a:r>
              <a:rPr lang="el-GR" sz="2000" dirty="0" smtClean="0"/>
              <a:t>ανομοιόμορφο περιβάλλον</a:t>
            </a:r>
            <a:endParaRPr lang="en-US" sz="2200" dirty="0" smtClean="0"/>
          </a:p>
          <a:p>
            <a:pPr lvl="0">
              <a:buFont typeface="Courier New" panose="02070309020205020404" pitchFamily="49" charset="0"/>
              <a:buChar char="o"/>
            </a:pPr>
            <a:r>
              <a:rPr lang="el-GR" sz="1800" dirty="0"/>
              <a:t>Ο μέγιστος αριθμός </a:t>
            </a:r>
            <a:r>
              <a:rPr lang="el-GR" sz="1800" dirty="0" smtClean="0"/>
              <a:t>ατόμων αισθάνονται ότι </a:t>
            </a:r>
            <a:r>
              <a:rPr lang="el-GR" sz="1800" dirty="0"/>
              <a:t>η εσωτερική θερμοκρασία είναι </a:t>
            </a:r>
            <a:r>
              <a:rPr lang="el-GR" sz="1800" dirty="0" smtClean="0"/>
              <a:t>αποδεκτή</a:t>
            </a:r>
            <a:r>
              <a:rPr lang="en-US" sz="1800" dirty="0" smtClean="0"/>
              <a:t> (PMV </a:t>
            </a:r>
            <a:r>
              <a:rPr lang="en-US" sz="1800" dirty="0"/>
              <a:t>= </a:t>
            </a:r>
            <a:r>
              <a:rPr lang="en-US" sz="1800" dirty="0" smtClean="0"/>
              <a:t>0)</a:t>
            </a:r>
          </a:p>
        </p:txBody>
      </p:sp>
    </p:spTree>
    <p:extLst>
      <p:ext uri="{BB962C8B-B14F-4D97-AF65-F5344CB8AC3E}">
        <p14:creationId xmlns:p14="http://schemas.microsoft.com/office/powerpoint/2010/main" val="174493230"/>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5815</TotalTime>
  <Words>2577</Words>
  <Application>Microsoft Office PowerPoint</Application>
  <PresentationFormat>On-screen Show (4:3)</PresentationFormat>
  <Paragraphs>310</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Larissa</vt:lpstr>
      <vt:lpstr>PowerPoint Presentation</vt:lpstr>
      <vt:lpstr>Δ.2.2  - ΘΕΡΜΙΚΗ ΑΝΕΣΗ</vt:lpstr>
      <vt:lpstr>Δ.2.2  - ΘΕΡΜΙΚΗ ΑΝΕΣΗ</vt:lpstr>
      <vt:lpstr>Δ.2.2  - ΘΕΡΜΙΚΗ ΑΝΕΣΗ</vt:lpstr>
      <vt:lpstr>Δ.2.2  - ΘΕΡΜΙΚΗ ΑΝΕΣΗ</vt:lpstr>
      <vt:lpstr>Δ.2.2  - ΘΕΡΜΙΚΗ ΑΝΕΣΗ</vt:lpstr>
      <vt:lpstr>Δ.2.2  - ΘΕΡΜΙΚΗ ΑΝΕΣΗ</vt:lpstr>
      <vt:lpstr>Δ.2.2  - ΘΕΡΜΙΚΗ ΑΝΕΣΗ</vt:lpstr>
      <vt:lpstr>Δ.2.2  - ΘΕΡΜΙΚΗ ΑΝΕΣΗ</vt:lpstr>
      <vt:lpstr>Δ.2.2  - ΘΕΡΜΙΚΗ ΑΝΕΣΗ</vt:lpstr>
      <vt:lpstr>Δ.2.2  - ΘΕΡΜΙΚΗ ΑΝΕΣΗ</vt:lpstr>
      <vt:lpstr>Δ.2.2  - ΘΕΡΜΙΚΗ ΑΝΕΣΗ</vt:lpstr>
      <vt:lpstr>Δ.2.2  - ΘΕΡΜΙΚΗ ΑΝΕΣΗ</vt:lpstr>
      <vt:lpstr>Δ.2.2  - ΘΕΡΜΙΚΗ ΑΝΕΣΗ</vt:lpstr>
      <vt:lpstr>Δ.2.2  - ΘΕΡΜΙΚΗ ΑΝΕΣΗ</vt:lpstr>
      <vt:lpstr>Δ.2.2  - ΘΕΡΜΙΚΗ ΑΝΕΣΗ</vt:lpstr>
      <vt:lpstr>Δ.2.2  - ΘΕΡΜΙΚΗ ΑΝΕΣΗ</vt:lpstr>
      <vt:lpstr>Δ.2.2  - ΘΕΡΜΙΚΗ ΑΝΕΣΗ</vt:lpstr>
      <vt:lpstr>Δ.2.2  - ΘΕΡΜΙΚΗ ΑΝΕΣΗ</vt:lpstr>
      <vt:lpstr>Δ.2.2  - ΘΕΡΜΙΚΗ ΑΝΕΣΗ</vt:lpstr>
      <vt:lpstr>Δ.2.2  - ΘΕΡΜΙΚΗ ΑΝΕΣΗ</vt:lpstr>
      <vt:lpstr>Δ.2.2  - ΘΕΡΜΙΚΗ ΑΝΕΣΗ</vt:lpstr>
      <vt:lpstr>Δ.2.2  - ΘΕΡΜΙΚΗ ΑΝΕΣΗ</vt:lpstr>
      <vt:lpstr>Δ.2.2  - ΘΕΡΜΙΚΗ ΑΝΕΣΗ</vt:lpstr>
      <vt:lpstr>Δ.2.2  - ΘΕΡΜΙΚΗ ΑΝΕΣΗ</vt:lpstr>
      <vt:lpstr>Δ.2.2  - ΘΕΡΜΙΚΗ ΑΝΕΣΗ</vt:lpstr>
      <vt:lpstr>Δ.2.2  - ΘΕΡΜΙΚΗ ΑΝΕΣΗ</vt:lpstr>
      <vt:lpstr>Δ.2.2  - ΘΕΡΜΙΚΗ ΑΝΕΣΗ</vt:lpstr>
      <vt:lpstr>Δ.2.2  - ΘΕΡΜΙΚΗ ΑΝΕΣΗ</vt:lpstr>
      <vt:lpstr>Δ.2.2  - ΘΕΡΜΙΚΗ ΑΝΕΣΗ</vt:lpstr>
      <vt:lpstr>Δ.2.2  - ΘΕΡΜΙΚΗ ΑΝΕΣΗ</vt:lpstr>
      <vt:lpstr>Δ.2.2  - ΘΕΡΜΙΚΗ ΑΝΕΣΗ</vt:lpstr>
      <vt:lpstr>Δ.2.2  - ΘΕΡΜΙΚΗ ΑΝΕΣΗ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NOA</dc:creator>
  <cp:lastModifiedBy>Costas</cp:lastModifiedBy>
  <cp:revision>352</cp:revision>
  <dcterms:created xsi:type="dcterms:W3CDTF">2017-01-09T10:20:00Z</dcterms:created>
  <dcterms:modified xsi:type="dcterms:W3CDTF">2019-02-01T07:07:58Z</dcterms:modified>
</cp:coreProperties>
</file>