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5"/>
  </p:notesMasterIdLst>
  <p:handoutMasterIdLst>
    <p:handoutMasterId r:id="rId36"/>
  </p:handoutMasterIdLst>
  <p:sldIdLst>
    <p:sldId id="256" r:id="rId5"/>
    <p:sldId id="315" r:id="rId6"/>
    <p:sldId id="455" r:id="rId7"/>
    <p:sldId id="456" r:id="rId8"/>
    <p:sldId id="477" r:id="rId9"/>
    <p:sldId id="318" r:id="rId10"/>
    <p:sldId id="458" r:id="rId11"/>
    <p:sldId id="478" r:id="rId12"/>
    <p:sldId id="480" r:id="rId13"/>
    <p:sldId id="486" r:id="rId14"/>
    <p:sldId id="487" r:id="rId15"/>
    <p:sldId id="488" r:id="rId16"/>
    <p:sldId id="489" r:id="rId17"/>
    <p:sldId id="490" r:id="rId18"/>
    <p:sldId id="491" r:id="rId19"/>
    <p:sldId id="482" r:id="rId20"/>
    <p:sldId id="483" r:id="rId21"/>
    <p:sldId id="492" r:id="rId22"/>
    <p:sldId id="493" r:id="rId23"/>
    <p:sldId id="494" r:id="rId24"/>
    <p:sldId id="495" r:id="rId25"/>
    <p:sldId id="496" r:id="rId26"/>
    <p:sldId id="465" r:id="rId27"/>
    <p:sldId id="467" r:id="rId28"/>
    <p:sldId id="485" r:id="rId29"/>
    <p:sldId id="469" r:id="rId30"/>
    <p:sldId id="470" r:id="rId31"/>
    <p:sldId id="497" r:id="rId32"/>
    <p:sldId id="472" r:id="rId33"/>
    <p:sldId id="471" r:id="rId34"/>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a Malinovec Puček" initials="MMP"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66FF33"/>
    <a:srgbClr val="FFFFCC"/>
    <a:srgbClr val="4D4D4D"/>
    <a:srgbClr val="009900"/>
    <a:srgbClr val="0000CC"/>
    <a:srgbClr val="FF9900"/>
    <a:srgbClr val="FF9B9B"/>
    <a:srgbClr val="FFC9C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684" autoAdjust="0"/>
  </p:normalViewPr>
  <p:slideViewPr>
    <p:cSldViewPr snapToGrid="0" showGuides="1">
      <p:cViewPr varScale="1">
        <p:scale>
          <a:sx n="113" d="100"/>
          <a:sy n="113" d="100"/>
        </p:scale>
        <p:origin x="1476" y="96"/>
      </p:cViewPr>
      <p:guideLst>
        <p:guide orient="horz" pos="2160"/>
        <p:guide pos="2880"/>
      </p:guideLst>
    </p:cSldViewPr>
  </p:slideViewPr>
  <p:notesTextViewPr>
    <p:cViewPr>
      <p:scale>
        <a:sx n="3" d="2"/>
        <a:sy n="3" d="2"/>
      </p:scale>
      <p:origin x="0" y="0"/>
    </p:cViewPr>
  </p:notesTextViewPr>
  <p:notesViewPr>
    <p:cSldViewPr snapToGrid="0" showGuides="1">
      <p:cViewPr varScale="1">
        <p:scale>
          <a:sx n="87" d="100"/>
          <a:sy n="87" d="100"/>
        </p:scale>
        <p:origin x="-3738"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3076363" cy="511731"/>
          </a:xfrm>
          <a:prstGeom prst="rect">
            <a:avLst/>
          </a:prstGeom>
        </p:spPr>
        <p:txBody>
          <a:bodyPr vert="horz" lIns="95070" tIns="47535" rIns="95070" bIns="47535" rtlCol="0"/>
          <a:lstStyle>
            <a:lvl1pPr algn="l">
              <a:defRPr sz="1200"/>
            </a:lvl1pPr>
          </a:lstStyle>
          <a:p>
            <a:endParaRPr lang="de-AT"/>
          </a:p>
        </p:txBody>
      </p:sp>
      <p:sp>
        <p:nvSpPr>
          <p:cNvPr id="3" name="Datumsplatzhalter 2"/>
          <p:cNvSpPr>
            <a:spLocks noGrp="1"/>
          </p:cNvSpPr>
          <p:nvPr>
            <p:ph type="dt" sz="quarter" idx="1"/>
          </p:nvPr>
        </p:nvSpPr>
        <p:spPr>
          <a:xfrm>
            <a:off x="4021296" y="1"/>
            <a:ext cx="3076363" cy="511731"/>
          </a:xfrm>
          <a:prstGeom prst="rect">
            <a:avLst/>
          </a:prstGeom>
        </p:spPr>
        <p:txBody>
          <a:bodyPr vert="horz" lIns="95070" tIns="47535" rIns="95070" bIns="47535" rtlCol="0"/>
          <a:lstStyle>
            <a:lvl1pPr algn="r">
              <a:defRPr sz="1200"/>
            </a:lvl1pPr>
          </a:lstStyle>
          <a:p>
            <a:fld id="{161122B7-F128-4E7A-90EF-B937752231F2}" type="datetimeFigureOut">
              <a:rPr lang="de-AT" smtClean="0"/>
              <a:t>18.10.2019</a:t>
            </a:fld>
            <a:endParaRPr lang="de-AT"/>
          </a:p>
        </p:txBody>
      </p:sp>
      <p:sp>
        <p:nvSpPr>
          <p:cNvPr id="4" name="Fußzeilenplatzhalter 3"/>
          <p:cNvSpPr>
            <a:spLocks noGrp="1"/>
          </p:cNvSpPr>
          <p:nvPr>
            <p:ph type="ftr" sz="quarter" idx="2"/>
          </p:nvPr>
        </p:nvSpPr>
        <p:spPr>
          <a:xfrm>
            <a:off x="2" y="9721106"/>
            <a:ext cx="3076363" cy="511731"/>
          </a:xfrm>
          <a:prstGeom prst="rect">
            <a:avLst/>
          </a:prstGeom>
        </p:spPr>
        <p:txBody>
          <a:bodyPr vert="horz" lIns="95070" tIns="47535" rIns="95070" bIns="47535" rtlCol="0" anchor="b"/>
          <a:lstStyle>
            <a:lvl1pPr algn="l">
              <a:defRPr sz="1200"/>
            </a:lvl1pPr>
          </a:lstStyle>
          <a:p>
            <a:endParaRPr lang="de-AT"/>
          </a:p>
        </p:txBody>
      </p:sp>
      <p:sp>
        <p:nvSpPr>
          <p:cNvPr id="5" name="Foliennummernplatzhalter 4"/>
          <p:cNvSpPr>
            <a:spLocks noGrp="1"/>
          </p:cNvSpPr>
          <p:nvPr>
            <p:ph type="sldNum" sz="quarter" idx="3"/>
          </p:nvPr>
        </p:nvSpPr>
        <p:spPr>
          <a:xfrm>
            <a:off x="4021296" y="9721106"/>
            <a:ext cx="3076363" cy="511731"/>
          </a:xfrm>
          <a:prstGeom prst="rect">
            <a:avLst/>
          </a:prstGeom>
        </p:spPr>
        <p:txBody>
          <a:bodyPr vert="horz" lIns="95070" tIns="47535" rIns="95070" bIns="47535" rtlCol="0" anchor="b"/>
          <a:lstStyle>
            <a:lvl1pPr algn="r">
              <a:defRPr sz="1200"/>
            </a:lvl1pPr>
          </a:lstStyle>
          <a:p>
            <a:fld id="{AD4349D8-82E8-4DA1-B942-901C63439EBF}" type="slidenum">
              <a:rPr lang="de-AT" smtClean="0"/>
              <a:t>‹#›</a:t>
            </a:fld>
            <a:endParaRPr lang="de-AT"/>
          </a:p>
        </p:txBody>
      </p:sp>
    </p:spTree>
    <p:extLst>
      <p:ext uri="{BB962C8B-B14F-4D97-AF65-F5344CB8AC3E}">
        <p14:creationId xmlns:p14="http://schemas.microsoft.com/office/powerpoint/2010/main" val="3575619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3076363" cy="511731"/>
          </a:xfrm>
          <a:prstGeom prst="rect">
            <a:avLst/>
          </a:prstGeom>
        </p:spPr>
        <p:txBody>
          <a:bodyPr vert="horz" lIns="95070" tIns="47535" rIns="95070" bIns="47535" rtlCol="0"/>
          <a:lstStyle>
            <a:lvl1pPr algn="l">
              <a:defRPr sz="1200"/>
            </a:lvl1pPr>
          </a:lstStyle>
          <a:p>
            <a:endParaRPr lang="en-US"/>
          </a:p>
        </p:txBody>
      </p:sp>
      <p:sp>
        <p:nvSpPr>
          <p:cNvPr id="3" name="Datumsplatzhalter 2"/>
          <p:cNvSpPr>
            <a:spLocks noGrp="1"/>
          </p:cNvSpPr>
          <p:nvPr>
            <p:ph type="dt" idx="1"/>
          </p:nvPr>
        </p:nvSpPr>
        <p:spPr>
          <a:xfrm>
            <a:off x="4021296" y="1"/>
            <a:ext cx="3076363" cy="511731"/>
          </a:xfrm>
          <a:prstGeom prst="rect">
            <a:avLst/>
          </a:prstGeom>
        </p:spPr>
        <p:txBody>
          <a:bodyPr vert="horz" lIns="95070" tIns="47535" rIns="95070" bIns="47535" rtlCol="0"/>
          <a:lstStyle>
            <a:lvl1pPr algn="r">
              <a:defRPr sz="1200"/>
            </a:lvl1pPr>
          </a:lstStyle>
          <a:p>
            <a:fld id="{E7029A03-CC8B-4F0C-9ED9-B737F11F654C}" type="datetimeFigureOut">
              <a:rPr lang="en-US" smtClean="0"/>
              <a:t>10/18/2019</a:t>
            </a:fld>
            <a:endParaRPr lang="en-US"/>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070" tIns="47535" rIns="95070" bIns="47535" rtlCol="0" anchor="ctr"/>
          <a:lstStyle/>
          <a:p>
            <a:endParaRPr lang="en-US"/>
          </a:p>
        </p:txBody>
      </p:sp>
      <p:sp>
        <p:nvSpPr>
          <p:cNvPr id="5" name="Notizenplatzhalter 4"/>
          <p:cNvSpPr>
            <a:spLocks noGrp="1"/>
          </p:cNvSpPr>
          <p:nvPr>
            <p:ph type="body" sz="quarter" idx="3"/>
          </p:nvPr>
        </p:nvSpPr>
        <p:spPr>
          <a:xfrm>
            <a:off x="709931" y="4861442"/>
            <a:ext cx="5679440" cy="4605575"/>
          </a:xfrm>
          <a:prstGeom prst="rect">
            <a:avLst/>
          </a:prstGeom>
        </p:spPr>
        <p:txBody>
          <a:bodyPr vert="horz" lIns="95070" tIns="47535" rIns="95070" bIns="4753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2" y="9721106"/>
            <a:ext cx="3076363" cy="511731"/>
          </a:xfrm>
          <a:prstGeom prst="rect">
            <a:avLst/>
          </a:prstGeom>
        </p:spPr>
        <p:txBody>
          <a:bodyPr vert="horz" lIns="95070" tIns="47535" rIns="95070" bIns="47535" rtlCol="0" anchor="b"/>
          <a:lstStyle>
            <a:lvl1pPr algn="l">
              <a:defRPr sz="1200"/>
            </a:lvl1pPr>
          </a:lstStyle>
          <a:p>
            <a:endParaRPr lang="en-US"/>
          </a:p>
        </p:txBody>
      </p:sp>
      <p:sp>
        <p:nvSpPr>
          <p:cNvPr id="7" name="Foliennummernplatzhalter 6"/>
          <p:cNvSpPr>
            <a:spLocks noGrp="1"/>
          </p:cNvSpPr>
          <p:nvPr>
            <p:ph type="sldNum" sz="quarter" idx="5"/>
          </p:nvPr>
        </p:nvSpPr>
        <p:spPr>
          <a:xfrm>
            <a:off x="4021296" y="9721106"/>
            <a:ext cx="3076363" cy="511731"/>
          </a:xfrm>
          <a:prstGeom prst="rect">
            <a:avLst/>
          </a:prstGeom>
        </p:spPr>
        <p:txBody>
          <a:bodyPr vert="horz" lIns="95070" tIns="47535" rIns="95070" bIns="47535" rtlCol="0" anchor="b"/>
          <a:lstStyle>
            <a:lvl1pPr algn="r">
              <a:defRPr sz="1200"/>
            </a:lvl1pPr>
          </a:lstStyle>
          <a:p>
            <a:fld id="{1408F923-A320-42BD-84A6-601815CE83FD}" type="slidenum">
              <a:rPr lang="en-US" smtClean="0"/>
              <a:t>‹#›</a:t>
            </a:fld>
            <a:endParaRPr lang="en-US"/>
          </a:p>
        </p:txBody>
      </p:sp>
    </p:spTree>
    <p:extLst>
      <p:ext uri="{BB962C8B-B14F-4D97-AF65-F5344CB8AC3E}">
        <p14:creationId xmlns:p14="http://schemas.microsoft.com/office/powerpoint/2010/main" val="142092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408F923-A320-42BD-84A6-601815CE83FD}" type="slidenum">
              <a:rPr lang="en-US" smtClean="0"/>
              <a:t>1</a:t>
            </a:fld>
            <a:endParaRPr lang="en-US"/>
          </a:p>
        </p:txBody>
      </p:sp>
    </p:spTree>
    <p:extLst>
      <p:ext uri="{BB962C8B-B14F-4D97-AF65-F5344CB8AC3E}">
        <p14:creationId xmlns:p14="http://schemas.microsoft.com/office/powerpoint/2010/main" val="1159081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951" y="1916832"/>
            <a:ext cx="5004050" cy="4941168"/>
          </a:xfrm>
          <a:prstGeom prst="rect">
            <a:avLst/>
          </a:prstGeom>
        </p:spPr>
      </p:pic>
      <p:sp>
        <p:nvSpPr>
          <p:cNvPr id="3" name="Untertitel 2"/>
          <p:cNvSpPr>
            <a:spLocks noGrp="1"/>
          </p:cNvSpPr>
          <p:nvPr>
            <p:ph type="subTitle" idx="1" hasCustomPrompt="1"/>
          </p:nvPr>
        </p:nvSpPr>
        <p:spPr>
          <a:xfrm>
            <a:off x="611560" y="3356992"/>
            <a:ext cx="6400800" cy="2520280"/>
          </a:xfrm>
        </p:spPr>
        <p:txBody>
          <a:bodyPr>
            <a:noAutofit/>
          </a:bodyPr>
          <a:lstStyle>
            <a:lvl1pPr marL="0" indent="0" algn="l">
              <a:buNone/>
              <a:defRPr sz="4400"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Header Content</a:t>
            </a:r>
          </a:p>
          <a:p>
            <a:r>
              <a:rPr lang="de-DE" dirty="0"/>
              <a:t>Name PP / </a:t>
            </a:r>
            <a:r>
              <a:rPr lang="de-DE" dirty="0" err="1"/>
              <a:t>Presenter</a:t>
            </a:r>
            <a:endParaRPr lang="de-DE" dirty="0"/>
          </a:p>
          <a:p>
            <a:r>
              <a:rPr lang="de-DE" dirty="0"/>
              <a:t>Event</a:t>
            </a:r>
          </a:p>
          <a:p>
            <a:endParaRPr lang="de-DE" dirty="0"/>
          </a:p>
        </p:txBody>
      </p:sp>
      <p:sp>
        <p:nvSpPr>
          <p:cNvPr id="8" name="Rechteck 7"/>
          <p:cNvSpPr/>
          <p:nvPr userDrawn="1"/>
        </p:nvSpPr>
        <p:spPr>
          <a:xfrm>
            <a:off x="0" y="908720"/>
            <a:ext cx="914400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a:extLst>
              <a:ext uri="{FF2B5EF4-FFF2-40B4-BE49-F238E27FC236}">
                <a16:creationId xmlns:a16="http://schemas.microsoft.com/office/drawing/2014/main" xmlns="" id="{A61B04D2-5F89-402D-B449-8D97A3660DC2}"/>
              </a:ext>
            </a:extLst>
          </p:cNvPr>
          <p:cNvSpPr>
            <a:spLocks noChangeArrowheads="1"/>
          </p:cNvSpPr>
          <p:nvPr userDrawn="1"/>
        </p:nvSpPr>
        <p:spPr bwMode="auto">
          <a:xfrm>
            <a:off x="611560" y="6198587"/>
            <a:ext cx="420272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WP4 - </a:t>
            </a:r>
            <a:r>
              <a:rPr kumimoji="0" lang="el-GR" altLang="it-IT"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ΔΡΑΣΗ</a:t>
            </a:r>
            <a:r>
              <a:rPr kumimoji="0" lang="en-US" altLang="it-IT"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4.2: CESBA MED </a:t>
            </a:r>
            <a:r>
              <a:rPr kumimoji="0" lang="el-GR" altLang="it-IT"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ΣΥΣΤΗΜΑ ΚΑΤΑΡΤΗΣΗΣ</a:t>
            </a:r>
            <a:endParaRPr kumimoji="0" lang="en-US" altLang="it-IT"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ΠΑΡΑΔΟΤΕΟ</a:t>
            </a:r>
            <a:r>
              <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 4.2.1</a:t>
            </a:r>
            <a:r>
              <a:rPr kumimoji="0" lang="it-IT" altLang="it-IT"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it-IT" altLang="it-IT" sz="1100" b="0" i="0" u="none" strike="noStrike" kern="1200" cap="none" normalizeH="0" baseline="0" dirty="0">
              <a:ln>
                <a:noFill/>
              </a:ln>
              <a:solidFill>
                <a:schemeClr val="tx1"/>
              </a:solidFill>
              <a:effectLst/>
              <a:latin typeface="Arial" panose="020B0604020202020204" pitchFamily="34" charset="0"/>
              <a:cs typeface="Times New Roman" panose="02020603050405020304" pitchFamily="18" charset="0"/>
            </a:endParaRPr>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83768" y="572008"/>
            <a:ext cx="4545078" cy="248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71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731837"/>
          </a:xfrm>
        </p:spPr>
        <p:txBody>
          <a:bodyPr>
            <a:normAutofit/>
          </a:bodyPr>
          <a:lstStyle>
            <a:lvl1pPr>
              <a:defRPr lang="en-US" sz="2000" b="1" kern="1200" dirty="0">
                <a:solidFill>
                  <a:schemeClr val="tx1">
                    <a:lumMod val="50000"/>
                    <a:lumOff val="50000"/>
                  </a:schemeClr>
                </a:solidFill>
                <a:latin typeface="+mj-lt"/>
                <a:ea typeface="+mj-ea"/>
                <a:cs typeface="+mj-cs"/>
              </a:defRPr>
            </a:lvl1pPr>
          </a:lstStyle>
          <a:p>
            <a:r>
              <a:rPr lang="el-GR" dirty="0" smtClean="0">
                <a:solidFill>
                  <a:prstClr val="black">
                    <a:lumMod val="50000"/>
                    <a:lumOff val="50000"/>
                  </a:prstClr>
                </a:solidFill>
              </a:rPr>
              <a:t>Γ</a:t>
            </a:r>
            <a:r>
              <a:rPr lang="en-US" dirty="0" smtClean="0">
                <a:solidFill>
                  <a:prstClr val="black">
                    <a:lumMod val="50000"/>
                    <a:lumOff val="50000"/>
                  </a:prstClr>
                </a:solidFill>
              </a:rPr>
              <a:t>.</a:t>
            </a:r>
            <a:r>
              <a:rPr lang="el-GR" dirty="0" smtClean="0">
                <a:solidFill>
                  <a:prstClr val="black">
                    <a:lumMod val="50000"/>
                    <a:lumOff val="50000"/>
                  </a:prstClr>
                </a:solidFill>
              </a:rPr>
              <a:t>2</a:t>
            </a:r>
            <a:r>
              <a:rPr lang="en-US" dirty="0" smtClean="0">
                <a:solidFill>
                  <a:prstClr val="black">
                    <a:lumMod val="50000"/>
                    <a:lumOff val="50000"/>
                  </a:prstClr>
                </a:solidFill>
              </a:rPr>
              <a:t>.1</a:t>
            </a:r>
            <a:r>
              <a:rPr lang="el-GR" sz="1200" dirty="0" smtClean="0">
                <a:solidFill>
                  <a:prstClr val="black">
                    <a:lumMod val="50000"/>
                    <a:lumOff val="50000"/>
                  </a:prstClr>
                </a:solidFill>
              </a:rPr>
              <a:t>  </a:t>
            </a:r>
            <a:r>
              <a:rPr lang="el-GR" dirty="0" smtClean="0">
                <a:solidFill>
                  <a:prstClr val="black">
                    <a:lumMod val="50000"/>
                    <a:lumOff val="50000"/>
                  </a:prstClr>
                </a:solidFill>
              </a:rPr>
              <a:t>- </a:t>
            </a:r>
            <a:r>
              <a:rPr lang="el-GR" dirty="0" smtClean="0"/>
              <a:t>ΘΕΡΜΙΚΗ ΕΝΕΡΓΕΙΑ ΑΠΟ ΑΠΕ</a:t>
            </a:r>
            <a:endParaRPr lang="en-US" dirty="0"/>
          </a:p>
        </p:txBody>
      </p:sp>
      <p:sp>
        <p:nvSpPr>
          <p:cNvPr id="3" name="Inhaltsplatzhalter 2"/>
          <p:cNvSpPr>
            <a:spLocks noGrp="1"/>
          </p:cNvSpPr>
          <p:nvPr>
            <p:ph idx="1" hasCustomPrompt="1"/>
          </p:nvPr>
        </p:nvSpPr>
        <p:spPr>
          <a:xfrm>
            <a:off x="457200" y="1336431"/>
            <a:ext cx="8229600" cy="4525963"/>
          </a:xfrm>
        </p:spPr>
        <p:txBody>
          <a:bodyPr/>
          <a:lstStyle>
            <a:lvl1pPr>
              <a:defRPr/>
            </a:lvl1pPr>
          </a:lstStyle>
          <a:p>
            <a:pPr lvl="0"/>
            <a:r>
              <a:rPr lang="de-DE" dirty="0" err="1"/>
              <a:t>Testo</a:t>
            </a:r>
            <a:endParaRPr lang="en-US" dirty="0"/>
          </a:p>
        </p:txBody>
      </p:sp>
      <p:sp>
        <p:nvSpPr>
          <p:cNvPr id="6" name="Foliennummernplatzhalter 5"/>
          <p:cNvSpPr>
            <a:spLocks noGrp="1"/>
          </p:cNvSpPr>
          <p:nvPr>
            <p:ph type="sldNum" sz="quarter" idx="12"/>
          </p:nvPr>
        </p:nvSpPr>
        <p:spPr/>
        <p:txBody>
          <a:bodyPr/>
          <a:lstStyle/>
          <a:p>
            <a:fld id="{243FB592-B9A9-49AA-A86F-4031F7B97808}" type="slidenum">
              <a:rPr lang="en-US" smtClean="0"/>
              <a:t>‹#›</a:t>
            </a:fld>
            <a:endParaRPr lang="en-US"/>
          </a:p>
        </p:txBody>
      </p:sp>
    </p:spTree>
    <p:extLst>
      <p:ext uri="{BB962C8B-B14F-4D97-AF65-F5344CB8AC3E}">
        <p14:creationId xmlns:p14="http://schemas.microsoft.com/office/powerpoint/2010/main" val="3696923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3999" cy="718178"/>
          </a:xfrm>
          <a:prstGeom prst="rect">
            <a:avLst/>
          </a:prstGeom>
        </p:spPr>
        <p:txBody>
          <a:bodyPr vert="horz" lIns="91440" tIns="45720" rIns="91440" bIns="45720" rtlCol="0" anchor="ctr">
            <a:noAutofit/>
          </a:bodyPr>
          <a:lstStyle/>
          <a:p>
            <a:r>
              <a:rPr lang="el-GR" dirty="0" smtClean="0">
                <a:solidFill>
                  <a:prstClr val="black">
                    <a:lumMod val="50000"/>
                    <a:lumOff val="50000"/>
                  </a:prstClr>
                </a:solidFill>
              </a:rPr>
              <a:t>Γ</a:t>
            </a:r>
            <a:r>
              <a:rPr lang="en-US" dirty="0" smtClean="0">
                <a:solidFill>
                  <a:prstClr val="black">
                    <a:lumMod val="50000"/>
                    <a:lumOff val="50000"/>
                  </a:prstClr>
                </a:solidFill>
              </a:rPr>
              <a:t>.</a:t>
            </a:r>
            <a:r>
              <a:rPr lang="el-GR" dirty="0" smtClean="0">
                <a:solidFill>
                  <a:prstClr val="black">
                    <a:lumMod val="50000"/>
                    <a:lumOff val="50000"/>
                  </a:prstClr>
                </a:solidFill>
              </a:rPr>
              <a:t>2</a:t>
            </a:r>
            <a:r>
              <a:rPr lang="en-US" dirty="0" smtClean="0">
                <a:solidFill>
                  <a:prstClr val="black">
                    <a:lumMod val="50000"/>
                    <a:lumOff val="50000"/>
                  </a:prstClr>
                </a:solidFill>
              </a:rPr>
              <a:t>.1</a:t>
            </a:r>
            <a:r>
              <a:rPr lang="el-GR" sz="1200" dirty="0" smtClean="0">
                <a:solidFill>
                  <a:prstClr val="black">
                    <a:lumMod val="50000"/>
                    <a:lumOff val="50000"/>
                  </a:prstClr>
                </a:solidFill>
              </a:rPr>
              <a:t>  </a:t>
            </a:r>
            <a:r>
              <a:rPr lang="el-GR" dirty="0" smtClean="0">
                <a:solidFill>
                  <a:prstClr val="black">
                    <a:lumMod val="50000"/>
                    <a:lumOff val="50000"/>
                  </a:prstClr>
                </a:solidFill>
              </a:rPr>
              <a:t>- </a:t>
            </a:r>
            <a:r>
              <a:rPr lang="el-GR" dirty="0" smtClean="0"/>
              <a:t>ΘΕΡΜΙΚΗ ΕΝΕΡΓΕΙΑ ΑΠΟ ΑΠΕ</a:t>
            </a:r>
            <a:endParaRPr lang="en-US" dirty="0"/>
          </a:p>
        </p:txBody>
      </p:sp>
      <p:sp>
        <p:nvSpPr>
          <p:cNvPr id="3" name="Textplatzhalter 2"/>
          <p:cNvSpPr>
            <a:spLocks noGrp="1"/>
          </p:cNvSpPr>
          <p:nvPr>
            <p:ph type="body" idx="1"/>
          </p:nvPr>
        </p:nvSpPr>
        <p:spPr>
          <a:xfrm>
            <a:off x="457200" y="1019910"/>
            <a:ext cx="8229600" cy="4932483"/>
          </a:xfrm>
          <a:prstGeom prst="rect">
            <a:avLst/>
          </a:prstGeom>
        </p:spPr>
        <p:txBody>
          <a:bodyPr vert="horz" lIns="91440" tIns="45720" rIns="91440" bIns="45720" rtlCol="0">
            <a:normAutofit/>
          </a:bodyPr>
          <a:lstStyle/>
          <a:p>
            <a:pPr lvl="0"/>
            <a:endParaRPr lang="en-US" dirty="0"/>
          </a:p>
        </p:txBody>
      </p:sp>
      <p:sp>
        <p:nvSpPr>
          <p:cNvPr id="6" name="Foliennummernplatzhalter 5"/>
          <p:cNvSpPr>
            <a:spLocks noGrp="1"/>
          </p:cNvSpPr>
          <p:nvPr>
            <p:ph type="sldNum" sz="quarter" idx="4"/>
          </p:nvPr>
        </p:nvSpPr>
        <p:spPr>
          <a:xfrm>
            <a:off x="8071338" y="6356350"/>
            <a:ext cx="6154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 </a:t>
            </a:r>
            <a:fld id="{243FB592-B9A9-49AA-A86F-4031F7B97808}" type="slidenum">
              <a:rPr lang="en-US" smtClean="0"/>
              <a:pPr/>
              <a:t>‹#›</a:t>
            </a:fld>
            <a:endParaRPr lang="en-US" dirty="0"/>
          </a:p>
        </p:txBody>
      </p:sp>
      <p:cxnSp>
        <p:nvCxnSpPr>
          <p:cNvPr id="8" name="Gerade Verbindung 7"/>
          <p:cNvCxnSpPr/>
          <p:nvPr userDrawn="1"/>
        </p:nvCxnSpPr>
        <p:spPr>
          <a:xfrm>
            <a:off x="0" y="718181"/>
            <a:ext cx="9144000" cy="0"/>
          </a:xfrm>
          <a:prstGeom prst="line">
            <a:avLst/>
          </a:prstGeom>
          <a:ln w="38100">
            <a:solidFill>
              <a:srgbClr val="159961"/>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6031231"/>
            <a:ext cx="1107831" cy="638129"/>
          </a:xfrm>
          <a:prstGeom prst="rect">
            <a:avLst/>
          </a:prstGeom>
        </p:spPr>
      </p:pic>
      <p:sp>
        <p:nvSpPr>
          <p:cNvPr id="4" name="Rettangolo 3">
            <a:extLst>
              <a:ext uri="{FF2B5EF4-FFF2-40B4-BE49-F238E27FC236}">
                <a16:creationId xmlns:a16="http://schemas.microsoft.com/office/drawing/2014/main" xmlns="" id="{5E8A9E16-C193-4E5B-B9C6-F4E1DAD62E47}"/>
              </a:ext>
            </a:extLst>
          </p:cNvPr>
          <p:cNvSpPr/>
          <p:nvPr userDrawn="1"/>
        </p:nvSpPr>
        <p:spPr>
          <a:xfrm>
            <a:off x="1749669" y="6207073"/>
            <a:ext cx="6207370" cy="461665"/>
          </a:xfrm>
          <a:prstGeom prst="rect">
            <a:avLst/>
          </a:prstGeom>
        </p:spPr>
        <p:txBody>
          <a:bodyPr wrap="square">
            <a:spAutoFit/>
          </a:bodyPr>
          <a:lstStyle/>
          <a:p>
            <a:r>
              <a:rPr lang="el-GR" sz="1200" dirty="0" smtClean="0"/>
              <a:t>ΕΚΠΑΙΔΕΥΤΙΚΗ</a:t>
            </a:r>
            <a:r>
              <a:rPr lang="el-GR" sz="1200" baseline="0" dirty="0" smtClean="0"/>
              <a:t> ΕΝΟΤΗΤΑ </a:t>
            </a:r>
            <a:r>
              <a:rPr lang="en-US" sz="1200" dirty="0" smtClean="0"/>
              <a:t>8</a:t>
            </a:r>
            <a:r>
              <a:rPr lang="it-IT" sz="1200" dirty="0"/>
              <a:t/>
            </a:r>
            <a:br>
              <a:rPr lang="it-IT" sz="1200" dirty="0"/>
            </a:br>
            <a:r>
              <a:rPr lang="el-GR" sz="1200" dirty="0" smtClean="0"/>
              <a:t>ΚΡΙΤΗΡΙΑ ΑΞΙΟΛΟΓΗΣΗΣ ΤΟΥ ΕΛΛΗΝΙΚΟΥ ΕΡΓΑΛΕΙΟΥ S</a:t>
            </a:r>
            <a:r>
              <a:rPr lang="en-US" sz="1200" smtClean="0"/>
              <a:t>N</a:t>
            </a:r>
            <a:r>
              <a:rPr lang="el-GR" sz="1200" smtClean="0"/>
              <a:t>TOOL </a:t>
            </a:r>
            <a:r>
              <a:rPr lang="el-GR" sz="1200" dirty="0" smtClean="0"/>
              <a:t>- ΚΛΙΜΑΚΑ ΓΕΙΤΟΝΙΑΣ</a:t>
            </a:r>
            <a:endParaRPr lang="it-IT" dirty="0"/>
          </a:p>
        </p:txBody>
      </p:sp>
    </p:spTree>
    <p:extLst>
      <p:ext uri="{BB962C8B-B14F-4D97-AF65-F5344CB8AC3E}">
        <p14:creationId xmlns:p14="http://schemas.microsoft.com/office/powerpoint/2010/main" val="1823990652"/>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p:txStyles>
    <p:titleStyle>
      <a:lvl1pPr algn="ctr" defTabSz="914400" rtl="0" eaLnBrk="1" latinLnBrk="0" hangingPunct="1">
        <a:spcBef>
          <a:spcPct val="0"/>
        </a:spcBef>
        <a:buNone/>
        <a:defRPr sz="2000" b="1"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hyperlink" Target="http://www.iea-shc-task25.org/" TargetMode="External"/><Relationship Id="rId3" Type="http://schemas.openxmlformats.org/officeDocument/2006/relationships/image" Target="../media/image47.png"/><Relationship Id="rId7" Type="http://schemas.openxmlformats.org/officeDocument/2006/relationships/hyperlink" Target="http://www.highcombi.eu/" TargetMode="External"/><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1.jpeg"/><Relationship Id="rId5" Type="http://schemas.openxmlformats.org/officeDocument/2006/relationships/hyperlink" Target="http://www.energycon.org/sace/sace.htm" TargetMode="External"/><Relationship Id="rId10" Type="http://schemas.openxmlformats.org/officeDocument/2006/relationships/image" Target="../media/image50.png"/><Relationship Id="rId4" Type="http://schemas.openxmlformats.org/officeDocument/2006/relationships/image" Target="../media/image48.png"/><Relationship Id="rId9" Type="http://schemas.openxmlformats.org/officeDocument/2006/relationships/hyperlink" Target="http://www.iea-shc.org/task38"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57.jpe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ur-lex.europa.eu/legal-content/EL/TXT/PDF/?uri=CELEX:32018L0844&amp;from=E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2.tif"/><Relationship Id="rId2" Type="http://schemas.openxmlformats.org/officeDocument/2006/relationships/hyperlink" Target="https://ec.europa.eu/energy/en/topics/energy-strategy-and-energy-union/clean-energy-all-european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bebooks.co.uk/book-search/title/solar-cooling-handbook-guide-assisted/author/hans-martin-henning/" TargetMode="External"/><Relationship Id="rId2" Type="http://schemas.openxmlformats.org/officeDocument/2006/relationships/hyperlink" Target="https://www.wiley.com/en-us/Solar+Engineering+of+Thermal+Processes,+4th+Edition-p-9780470873663" TargetMode="External"/><Relationship Id="rId1" Type="http://schemas.openxmlformats.org/officeDocument/2006/relationships/slideLayout" Target="../slideLayouts/slideLayout2.xml"/><Relationship Id="rId5" Type="http://schemas.openxmlformats.org/officeDocument/2006/relationships/hyperlink" Target="https://www.elsevier.com/books/handbook-of-energy-efficiency-in-buildings/desideri/978-0-12-812817-6" TargetMode="External"/><Relationship Id="rId4" Type="http://schemas.openxmlformats.org/officeDocument/2006/relationships/hyperlink" Target="https://www.ashrae.org/technical-resources/bookstore/ashrae-greenguide-the-design-construction-and-operation-of-sustainable-building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28.jpe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466086" y="3347264"/>
            <a:ext cx="6400800" cy="25202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4400" b="1"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l-GR" sz="3600" dirty="0" smtClean="0">
                <a:solidFill>
                  <a:srgbClr val="0070C0"/>
                </a:solidFill>
              </a:rPr>
              <a:t>Εκπαιδευτική Ενότητα</a:t>
            </a:r>
            <a:r>
              <a:rPr lang="en-US" sz="3600" dirty="0" smtClean="0">
                <a:solidFill>
                  <a:srgbClr val="0070C0"/>
                </a:solidFill>
              </a:rPr>
              <a:t> </a:t>
            </a:r>
            <a:r>
              <a:rPr lang="el-GR" sz="3600" dirty="0" smtClean="0">
                <a:solidFill>
                  <a:srgbClr val="0070C0"/>
                </a:solidFill>
              </a:rPr>
              <a:t>8</a:t>
            </a:r>
            <a:endParaRPr lang="en-US" sz="3600" dirty="0" smtClean="0">
              <a:solidFill>
                <a:srgbClr val="0070C0"/>
              </a:solidFill>
            </a:endParaRPr>
          </a:p>
          <a:p>
            <a:r>
              <a:rPr lang="el-GR" sz="3200" dirty="0" smtClean="0"/>
              <a:t>Κριτήρια αξιολόγησης του </a:t>
            </a:r>
            <a:r>
              <a:rPr lang="el-GR" sz="3200" dirty="0"/>
              <a:t>Ελληνικού εργαλείου </a:t>
            </a:r>
            <a:r>
              <a:rPr lang="el-GR" sz="3200" dirty="0" err="1" smtClean="0"/>
              <a:t>SΝTool</a:t>
            </a:r>
            <a:r>
              <a:rPr lang="el-GR" sz="3200" dirty="0" smtClean="0"/>
              <a:t> - Κλίμακα Γειτονιάς</a:t>
            </a:r>
            <a:endParaRPr lang="it-IT" sz="3200" dirty="0"/>
          </a:p>
        </p:txBody>
      </p:sp>
    </p:spTree>
    <p:extLst>
      <p:ext uri="{BB962C8B-B14F-4D97-AF65-F5344CB8AC3E}">
        <p14:creationId xmlns:p14="http://schemas.microsoft.com/office/powerpoint/2010/main" val="590815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10</a:t>
            </a:fld>
            <a:endParaRPr lang="en-US"/>
          </a:p>
        </p:txBody>
      </p:sp>
      <p:sp>
        <p:nvSpPr>
          <p:cNvPr id="22"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
        <p:nvSpPr>
          <p:cNvPr id="23"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8446568" cy="724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ΓΕΝΙΚΑ </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 </a:t>
            </a:r>
            <a:r>
              <a:rPr lang="el-GR" b="1" u="sng" dirty="0" err="1" smtClean="0">
                <a:latin typeface="Calibri" panose="020F0502020204030204" pitchFamily="34" charset="0"/>
                <a:cs typeface="Calibri" panose="020F0502020204030204" pitchFamily="34" charset="0"/>
              </a:rPr>
              <a:t>Ηλιοθερμικά</a:t>
            </a:r>
            <a:r>
              <a:rPr lang="el-GR" b="1" u="sng" dirty="0" smtClean="0">
                <a:latin typeface="Calibri" panose="020F0502020204030204" pitchFamily="34" charset="0"/>
                <a:cs typeface="Calibri" panose="020F0502020204030204" pitchFamily="34" charset="0"/>
              </a:rPr>
              <a:t> Συστήματα</a:t>
            </a:r>
            <a:endParaRPr lang="en-US" b="1" u="sng" dirty="0">
              <a:latin typeface="Calibri" panose="020F0502020204030204" pitchFamily="34" charset="0"/>
              <a:cs typeface="Calibri" panose="020F0502020204030204" pitchFamily="34" charset="0"/>
            </a:endParaRPr>
          </a:p>
        </p:txBody>
      </p:sp>
      <p:sp>
        <p:nvSpPr>
          <p:cNvPr id="24" name="Text Box 5"/>
          <p:cNvSpPr txBox="1">
            <a:spLocks noChangeArrowheads="1"/>
          </p:cNvSpPr>
          <p:nvPr/>
        </p:nvSpPr>
        <p:spPr bwMode="auto">
          <a:xfrm>
            <a:off x="533400" y="1348914"/>
            <a:ext cx="32058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4963" indent="-334963" eaLnBrk="0" hangingPunct="0">
              <a:defRPr sz="2400">
                <a:solidFill>
                  <a:schemeClr val="tx1"/>
                </a:solidFill>
                <a:latin typeface="Times New Roman" pitchFamily="18" charset="0"/>
              </a:defRPr>
            </a:lvl1pPr>
            <a:lvl2pPr marL="801688" indent="-285750" eaLnBrk="0" hangingPunct="0">
              <a:defRPr sz="2400">
                <a:solidFill>
                  <a:schemeClr val="tx1"/>
                </a:solidFill>
                <a:latin typeface="Times New Roman" pitchFamily="18" charset="0"/>
              </a:defRPr>
            </a:lvl2pPr>
            <a:lvl3pPr marL="1144588"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eaLnBrk="1" fontAlgn="base" hangingPunct="1">
              <a:spcBef>
                <a:spcPct val="0"/>
              </a:spcBef>
              <a:spcAft>
                <a:spcPct val="0"/>
              </a:spcAft>
              <a:buFontTx/>
              <a:buChar char="•"/>
            </a:pPr>
            <a:r>
              <a:rPr lang="el-GR" b="1" dirty="0" smtClean="0">
                <a:solidFill>
                  <a:srgbClr val="FF0000"/>
                </a:solidFill>
                <a:latin typeface="Arial" pitchFamily="34" charset="0"/>
                <a:cs typeface="Arial" pitchFamily="34" charset="0"/>
              </a:rPr>
              <a:t>ΖΝΧ</a:t>
            </a:r>
            <a:endParaRPr lang="el-GR" b="1" dirty="0">
              <a:solidFill>
                <a:srgbClr val="FF0000"/>
              </a:solidFill>
              <a:latin typeface="Arial" pitchFamily="34" charset="0"/>
              <a:cs typeface="Arial" pitchFamily="34" charset="0"/>
            </a:endParaRPr>
          </a:p>
          <a:p>
            <a:pPr defTabSz="457200" eaLnBrk="1" fontAlgn="base" hangingPunct="1">
              <a:spcBef>
                <a:spcPct val="0"/>
              </a:spcBef>
              <a:spcAft>
                <a:spcPct val="0"/>
              </a:spcAft>
              <a:buFontTx/>
              <a:buChar char="•"/>
            </a:pPr>
            <a:r>
              <a:rPr lang="el-GR" b="1" dirty="0" smtClean="0">
                <a:solidFill>
                  <a:srgbClr val="FF0000"/>
                </a:solidFill>
                <a:latin typeface="Arial" pitchFamily="34" charset="0"/>
                <a:cs typeface="Arial" pitchFamily="34" charset="0"/>
              </a:rPr>
              <a:t>Θέρμανση Χώρων</a:t>
            </a:r>
            <a:endParaRPr lang="el-GR" b="1" dirty="0">
              <a:solidFill>
                <a:srgbClr val="FF0000"/>
              </a:solidFill>
              <a:latin typeface="Arial" pitchFamily="34" charset="0"/>
              <a:cs typeface="Arial" pitchFamily="34" charset="0"/>
            </a:endParaRPr>
          </a:p>
        </p:txBody>
      </p:sp>
      <p:sp>
        <p:nvSpPr>
          <p:cNvPr id="25" name="AutoShape 4"/>
          <p:cNvSpPr>
            <a:spLocks/>
          </p:cNvSpPr>
          <p:nvPr/>
        </p:nvSpPr>
        <p:spPr bwMode="auto">
          <a:xfrm>
            <a:off x="3781979" y="1298502"/>
            <a:ext cx="244475" cy="1000125"/>
          </a:xfrm>
          <a:prstGeom prst="rightBrace">
            <a:avLst>
              <a:gd name="adj1" fmla="val 34091"/>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l-GR">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26" name="Text Box 5"/>
          <p:cNvSpPr txBox="1">
            <a:spLocks noChangeArrowheads="1"/>
          </p:cNvSpPr>
          <p:nvPr/>
        </p:nvSpPr>
        <p:spPr bwMode="auto">
          <a:xfrm>
            <a:off x="4232855" y="1543982"/>
            <a:ext cx="3993850" cy="46166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eaLnBrk="1" fontAlgn="base" hangingPunct="1">
              <a:spcBef>
                <a:spcPct val="0"/>
              </a:spcBef>
              <a:spcAft>
                <a:spcPct val="0"/>
              </a:spcAft>
            </a:pPr>
            <a:r>
              <a:rPr lang="el-GR" b="1" dirty="0" smtClean="0">
                <a:solidFill>
                  <a:srgbClr val="FF0000"/>
                </a:solidFill>
                <a:latin typeface="Arial" pitchFamily="34" charset="0"/>
                <a:cs typeface="Arial" pitchFamily="34" charset="0"/>
              </a:rPr>
              <a:t>Ηλιακά Συστήματα </a:t>
            </a:r>
            <a:r>
              <a:rPr lang="en-US" b="1" dirty="0" smtClean="0">
                <a:solidFill>
                  <a:srgbClr val="FF0000"/>
                </a:solidFill>
                <a:latin typeface="Arial" pitchFamily="34" charset="0"/>
                <a:cs typeface="Arial" pitchFamily="34" charset="0"/>
              </a:rPr>
              <a:t>COMBI</a:t>
            </a:r>
            <a:endParaRPr lang="el-GR" b="1" dirty="0">
              <a:solidFill>
                <a:srgbClr val="FF0000"/>
              </a:solidFill>
              <a:latin typeface="Arial" pitchFamily="34" charset="0"/>
              <a:cs typeface="Arial" pitchFamily="34" charset="0"/>
            </a:endParaRPr>
          </a:p>
        </p:txBody>
      </p:sp>
      <p:pic>
        <p:nvPicPr>
          <p:cNvPr id="27" name="Picture 16" descr="Solar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2387" y="5418087"/>
            <a:ext cx="1410151"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8" name="Text Box 3"/>
          <p:cNvSpPr txBox="1">
            <a:spLocks noChangeArrowheads="1"/>
          </p:cNvSpPr>
          <p:nvPr/>
        </p:nvSpPr>
        <p:spPr bwMode="auto">
          <a:xfrm>
            <a:off x="425450" y="2368866"/>
            <a:ext cx="8624888"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a:solidFill>
                  <a:schemeClr val="tx1"/>
                </a:solidFill>
                <a:latin typeface="Arial" charset="0"/>
              </a:defRPr>
            </a:lvl1pPr>
            <a:lvl2pPr marL="884238" indent="-342900">
              <a:defRPr>
                <a:solidFill>
                  <a:schemeClr val="tx1"/>
                </a:solidFill>
                <a:latin typeface="Arial" charset="0"/>
              </a:defRPr>
            </a:lvl2pPr>
            <a:lvl3pPr marL="1406525" indent="-342900">
              <a:defRPr>
                <a:solidFill>
                  <a:schemeClr val="tx1"/>
                </a:solidFill>
                <a:latin typeface="Arial" charset="0"/>
              </a:defRPr>
            </a:lvl3pPr>
            <a:lvl4pPr marL="1928813" indent="-342900">
              <a:defRPr>
                <a:solidFill>
                  <a:schemeClr val="tx1"/>
                </a:solidFill>
                <a:latin typeface="Arial" charset="0"/>
              </a:defRPr>
            </a:lvl4pPr>
            <a:lvl5pPr marL="2451100" indent="-342900">
              <a:defRPr>
                <a:solidFill>
                  <a:schemeClr val="tx1"/>
                </a:solidFill>
                <a:latin typeface="Arial" charset="0"/>
              </a:defRPr>
            </a:lvl5pPr>
            <a:lvl6pPr marL="2908300" indent="-342900" fontAlgn="base">
              <a:spcBef>
                <a:spcPct val="0"/>
              </a:spcBef>
              <a:spcAft>
                <a:spcPct val="0"/>
              </a:spcAft>
              <a:defRPr>
                <a:solidFill>
                  <a:schemeClr val="tx1"/>
                </a:solidFill>
                <a:latin typeface="Arial" charset="0"/>
              </a:defRPr>
            </a:lvl6pPr>
            <a:lvl7pPr marL="3365500" indent="-342900" fontAlgn="base">
              <a:spcBef>
                <a:spcPct val="0"/>
              </a:spcBef>
              <a:spcAft>
                <a:spcPct val="0"/>
              </a:spcAft>
              <a:defRPr>
                <a:solidFill>
                  <a:schemeClr val="tx1"/>
                </a:solidFill>
                <a:latin typeface="Arial" charset="0"/>
              </a:defRPr>
            </a:lvl7pPr>
            <a:lvl8pPr marL="3822700" indent="-342900" fontAlgn="base">
              <a:spcBef>
                <a:spcPct val="0"/>
              </a:spcBef>
              <a:spcAft>
                <a:spcPct val="0"/>
              </a:spcAft>
              <a:defRPr>
                <a:solidFill>
                  <a:schemeClr val="tx1"/>
                </a:solidFill>
                <a:latin typeface="Arial" charset="0"/>
              </a:defRPr>
            </a:lvl8pPr>
            <a:lvl9pPr marL="4279900" indent="-342900" fontAlgn="base">
              <a:spcBef>
                <a:spcPct val="0"/>
              </a:spcBef>
              <a:spcAft>
                <a:spcPct val="0"/>
              </a:spcAft>
              <a:defRPr>
                <a:solidFill>
                  <a:schemeClr val="tx1"/>
                </a:solidFill>
                <a:latin typeface="Arial" charset="0"/>
              </a:defRPr>
            </a:lvl9pPr>
          </a:lstStyle>
          <a:p>
            <a:pPr marL="265113" marR="0" lvl="0" indent="-265113" defTabSz="914400" eaLnBrk="1" fontAlgn="auto" latinLnBrk="0" hangingPunct="1">
              <a:lnSpc>
                <a:spcPct val="100000"/>
              </a:lnSpc>
              <a:spcBef>
                <a:spcPts val="0"/>
              </a:spcBef>
              <a:spcAft>
                <a:spcPts val="0"/>
              </a:spcAft>
              <a:buClrTx/>
              <a:buSzTx/>
              <a:buFontTx/>
              <a:buChar char="•"/>
              <a:tabLst/>
              <a:defRPr/>
            </a:pPr>
            <a:r>
              <a:rPr kumimoji="0" lang="el-GR" sz="2000" b="1" i="0" u="none" strike="noStrike" kern="0" cap="none" spc="0" normalizeH="0" baseline="0" noProof="0" dirty="0" smtClean="0">
                <a:ln>
                  <a:noFill/>
                </a:ln>
                <a:uLnTx/>
                <a:uFillTx/>
                <a:latin typeface="Arial" charset="0"/>
              </a:rPr>
              <a:t>Ηλιακοί συλλέκτες</a:t>
            </a:r>
            <a:endParaRPr kumimoji="0" lang="en-US" sz="2000" b="1" i="0" u="none" strike="noStrike" kern="0" cap="none" spc="0" normalizeH="0" baseline="0" noProof="0" dirty="0" smtClean="0">
              <a:ln>
                <a:noFill/>
              </a:ln>
              <a:uLnTx/>
              <a:uFillTx/>
              <a:latin typeface="Arial" charset="0"/>
            </a:endParaRPr>
          </a:p>
          <a:p>
            <a:pPr marL="265113" marR="0" lvl="0" indent="-265113" defTabSz="914400" eaLnBrk="1" fontAlgn="auto" latinLnBrk="0" hangingPunct="1">
              <a:lnSpc>
                <a:spcPct val="100000"/>
              </a:lnSpc>
              <a:spcBef>
                <a:spcPts val="0"/>
              </a:spcBef>
              <a:spcAft>
                <a:spcPts val="0"/>
              </a:spcAft>
              <a:buClrTx/>
              <a:buSzTx/>
              <a:buFontTx/>
              <a:buChar char="•"/>
              <a:tabLst/>
              <a:defRPr/>
            </a:pPr>
            <a:r>
              <a:rPr kumimoji="0" lang="el-GR" sz="2000" b="1" i="0" u="none" strike="noStrike" kern="0" cap="none" spc="0" normalizeH="0" baseline="0" noProof="0" dirty="0" smtClean="0">
                <a:ln>
                  <a:noFill/>
                </a:ln>
                <a:uLnTx/>
                <a:uFillTx/>
                <a:latin typeface="Arial" charset="0"/>
              </a:rPr>
              <a:t>Αποθήκη θερμότητας</a:t>
            </a:r>
            <a:endParaRPr kumimoji="0" lang="en-US" sz="2000" b="1" i="0" u="none" strike="noStrike" kern="0" cap="none" spc="0" normalizeH="0" baseline="0" noProof="0" dirty="0" smtClean="0">
              <a:ln>
                <a:noFill/>
              </a:ln>
              <a:uLnTx/>
              <a:uFillTx/>
              <a:latin typeface="Arial" charset="0"/>
            </a:endParaRPr>
          </a:p>
          <a:p>
            <a:pPr marL="265113" marR="0" lvl="0" indent="-265113" defTabSz="914400" eaLnBrk="1" fontAlgn="auto" latinLnBrk="0" hangingPunct="1">
              <a:lnSpc>
                <a:spcPct val="100000"/>
              </a:lnSpc>
              <a:spcBef>
                <a:spcPts val="0"/>
              </a:spcBef>
              <a:spcAft>
                <a:spcPts val="0"/>
              </a:spcAft>
              <a:buClrTx/>
              <a:buSzTx/>
              <a:buFontTx/>
              <a:buChar char="•"/>
              <a:tabLst/>
              <a:defRPr/>
            </a:pPr>
            <a:r>
              <a:rPr kumimoji="0" lang="el-GR" sz="2000" b="1" i="0" u="none" strike="noStrike" kern="0" cap="none" spc="0" normalizeH="0" baseline="0" noProof="0" dirty="0" smtClean="0">
                <a:ln>
                  <a:noFill/>
                </a:ln>
                <a:uLnTx/>
                <a:uFillTx/>
                <a:latin typeface="Arial" charset="0"/>
              </a:rPr>
              <a:t>Δίκτυο διανομής θερμότητας</a:t>
            </a:r>
            <a:endParaRPr kumimoji="0" lang="en-US" sz="2000" b="1" i="0" u="none" strike="noStrike" kern="0" cap="none" spc="0" normalizeH="0" baseline="0" noProof="0" dirty="0" smtClean="0">
              <a:ln>
                <a:noFill/>
              </a:ln>
              <a:uLnTx/>
              <a:uFillTx/>
              <a:latin typeface="Arial" charset="0"/>
            </a:endParaRPr>
          </a:p>
          <a:p>
            <a:pPr marL="265113" marR="0" lvl="0" indent="-265113" defTabSz="914400" eaLnBrk="1" fontAlgn="auto" latinLnBrk="0" hangingPunct="1">
              <a:lnSpc>
                <a:spcPct val="100000"/>
              </a:lnSpc>
              <a:spcBef>
                <a:spcPts val="0"/>
              </a:spcBef>
              <a:spcAft>
                <a:spcPts val="0"/>
              </a:spcAft>
              <a:buClrTx/>
              <a:buSzTx/>
              <a:buFontTx/>
              <a:buChar char="•"/>
              <a:tabLst/>
              <a:defRPr/>
            </a:pPr>
            <a:r>
              <a:rPr kumimoji="0" lang="el-GR" sz="2000" b="1" i="0" u="none" strike="noStrike" kern="0" cap="none" spc="0" normalizeH="0" baseline="0" noProof="0" dirty="0" smtClean="0">
                <a:ln>
                  <a:noFill/>
                </a:ln>
                <a:uLnTx/>
                <a:uFillTx/>
                <a:latin typeface="Arial" charset="0"/>
              </a:rPr>
              <a:t>Σύστημα απόδοσης</a:t>
            </a:r>
            <a:endParaRPr kumimoji="0" lang="en-US" sz="2000" b="1" i="0" u="none" strike="noStrike" kern="0" cap="none" spc="0" normalizeH="0" baseline="0" noProof="0" dirty="0" smtClean="0">
              <a:ln>
                <a:noFill/>
              </a:ln>
              <a:uLnTx/>
              <a:uFillTx/>
              <a:latin typeface="Arial" charset="0"/>
            </a:endParaRPr>
          </a:p>
          <a:p>
            <a:pPr marL="265113" marR="0" lvl="0" indent="-265113" defTabSz="914400" eaLnBrk="1" fontAlgn="auto" latinLnBrk="0" hangingPunct="1">
              <a:lnSpc>
                <a:spcPct val="100000"/>
              </a:lnSpc>
              <a:spcBef>
                <a:spcPts val="0"/>
              </a:spcBef>
              <a:spcAft>
                <a:spcPts val="0"/>
              </a:spcAft>
              <a:buClrTx/>
              <a:buSzTx/>
              <a:buFontTx/>
              <a:buChar char="•"/>
              <a:tabLst/>
              <a:defRPr/>
            </a:pPr>
            <a:r>
              <a:rPr kumimoji="0" lang="el-GR" sz="2000" b="1" i="0" u="none" strike="noStrike" kern="0" cap="none" spc="0" normalizeH="0" baseline="0" noProof="0" dirty="0" smtClean="0">
                <a:ln>
                  <a:noFill/>
                </a:ln>
                <a:uLnTx/>
                <a:uFillTx/>
                <a:latin typeface="Arial" charset="0"/>
              </a:rPr>
              <a:t>Βοηθητική πηγή ενέργειας</a:t>
            </a:r>
            <a:r>
              <a:rPr kumimoji="0" lang="en-US" sz="2000" b="0" i="0" u="none" strike="noStrike" kern="0" cap="none" spc="0" normalizeH="0" baseline="0" noProof="0" dirty="0" smtClean="0">
                <a:ln>
                  <a:noFill/>
                </a:ln>
                <a:uLnTx/>
                <a:uFillTx/>
                <a:latin typeface="Arial" charset="0"/>
              </a:rPr>
              <a:t> </a:t>
            </a:r>
            <a:endParaRPr kumimoji="0" lang="en-US" sz="2000" b="1" i="0" u="none" strike="noStrike" kern="0" cap="none" spc="0" normalizeH="0" baseline="0" noProof="0" dirty="0" smtClean="0">
              <a:ln>
                <a:noFill/>
              </a:ln>
              <a:uLnTx/>
              <a:uFillTx/>
              <a:latin typeface="Arial" charset="0"/>
            </a:endParaRPr>
          </a:p>
          <a:p>
            <a:pPr marL="265113" marR="0" lvl="0" indent="-265113" defTabSz="914400" eaLnBrk="1" fontAlgn="auto" latinLnBrk="0" hangingPunct="1">
              <a:lnSpc>
                <a:spcPct val="100000"/>
              </a:lnSpc>
              <a:spcBef>
                <a:spcPts val="2400"/>
              </a:spcBef>
              <a:spcAft>
                <a:spcPts val="0"/>
              </a:spcAft>
              <a:buClrTx/>
              <a:buSzTx/>
              <a:buFontTx/>
              <a:buNone/>
              <a:tabLst/>
              <a:defRPr/>
            </a:pPr>
            <a:r>
              <a:rPr kumimoji="0" lang="el-GR" sz="1600" b="1" i="0" u="none" strike="noStrike" kern="0" cap="none" spc="0" normalizeH="0" baseline="0" noProof="0" dirty="0" smtClean="0">
                <a:ln>
                  <a:noFill/>
                </a:ln>
                <a:uLnTx/>
                <a:uFillTx/>
                <a:latin typeface="Arial" charset="0"/>
              </a:rPr>
              <a:t>Βασικές αρχές σχεδιασμού</a:t>
            </a:r>
            <a:endParaRPr kumimoji="0" lang="en-US" sz="1600" b="1" i="0" u="none" strike="noStrike" kern="0" cap="none" spc="0" normalizeH="0" baseline="0" noProof="0" dirty="0" smtClean="0">
              <a:ln>
                <a:noFill/>
              </a:ln>
              <a:uLnTx/>
              <a:uFillTx/>
              <a:latin typeface="Arial" charset="0"/>
            </a:endParaRPr>
          </a:p>
          <a:p>
            <a:pPr marL="342900" marR="0" lvl="0" indent="-342900" defTabSz="914400" eaLnBrk="1" fontAlgn="auto" latinLnBrk="0" hangingPunct="1">
              <a:lnSpc>
                <a:spcPct val="100000"/>
              </a:lnSpc>
              <a:spcBef>
                <a:spcPts val="300"/>
              </a:spcBef>
              <a:spcAft>
                <a:spcPts val="0"/>
              </a:spcAft>
              <a:buClrTx/>
              <a:buSzTx/>
              <a:buFont typeface="Wingdings" pitchFamily="2" charset="2"/>
              <a:buChar char="Ø"/>
              <a:tabLst/>
              <a:defRPr/>
            </a:pPr>
            <a:r>
              <a:rPr kumimoji="0" lang="el-GR" sz="1200" b="1" i="0" u="none" strike="noStrike" kern="0" cap="none" spc="0" normalizeH="0" baseline="0" noProof="0" dirty="0" smtClean="0">
                <a:ln>
                  <a:noFill/>
                </a:ln>
                <a:uLnTx/>
                <a:uFillTx/>
                <a:latin typeface="Arial" charset="0"/>
              </a:rPr>
              <a:t>Ελαχιστοποίηση</a:t>
            </a:r>
            <a:r>
              <a:rPr kumimoji="0" lang="en-US" sz="1200" b="1" i="0" u="none" strike="noStrike" kern="0" cap="none" spc="0" normalizeH="0" baseline="0" noProof="0" dirty="0" smtClean="0">
                <a:ln>
                  <a:noFill/>
                </a:ln>
                <a:uLnTx/>
                <a:uFillTx/>
                <a:latin typeface="Arial" charset="0"/>
              </a:rPr>
              <a:t> </a:t>
            </a:r>
            <a:r>
              <a:rPr kumimoji="0" lang="el-GR" sz="1200" b="1" i="0" u="none" strike="noStrike" kern="0" cap="none" spc="0" normalizeH="0" baseline="0" noProof="0" dirty="0" smtClean="0">
                <a:ln>
                  <a:noFill/>
                </a:ln>
                <a:uLnTx/>
                <a:uFillTx/>
                <a:latin typeface="Arial" charset="0"/>
              </a:rPr>
              <a:t>θερμικών φορτίων</a:t>
            </a:r>
            <a:endParaRPr kumimoji="0" lang="en-US" sz="1200" b="1" i="0" u="none" strike="noStrike" kern="0" cap="none" spc="0" normalizeH="0" baseline="0" noProof="0" dirty="0" smtClean="0">
              <a:ln>
                <a:noFill/>
              </a:ln>
              <a:uLnTx/>
              <a:uFillTx/>
              <a:latin typeface="Arial" charset="0"/>
            </a:endParaRPr>
          </a:p>
          <a:p>
            <a:pPr marL="342900" marR="0" lvl="0" indent="-342900" defTabSz="914400" eaLnBrk="1" fontAlgn="auto" latinLnBrk="0" hangingPunct="1">
              <a:lnSpc>
                <a:spcPct val="100000"/>
              </a:lnSpc>
              <a:spcBef>
                <a:spcPts val="300"/>
              </a:spcBef>
              <a:spcAft>
                <a:spcPts val="0"/>
              </a:spcAft>
              <a:buClrTx/>
              <a:buSzTx/>
              <a:buFont typeface="Wingdings" pitchFamily="2" charset="2"/>
              <a:buChar char="Ø"/>
              <a:tabLst/>
              <a:defRPr/>
            </a:pPr>
            <a:r>
              <a:rPr kumimoji="0" lang="el-GR" sz="1200" b="1" i="0" u="none" strike="noStrike" kern="0" cap="none" spc="0" normalizeH="0" baseline="0" noProof="0" dirty="0" smtClean="0">
                <a:ln>
                  <a:noFill/>
                </a:ln>
                <a:uLnTx/>
                <a:uFillTx/>
                <a:latin typeface="Arial" charset="0"/>
              </a:rPr>
              <a:t>Ελαχιστοποίηση</a:t>
            </a:r>
            <a:r>
              <a:rPr kumimoji="0" lang="en-US" sz="1200" b="1" i="0" u="none" strike="noStrike" kern="0" cap="none" spc="0" normalizeH="0" baseline="0" noProof="0" dirty="0" smtClean="0">
                <a:ln>
                  <a:noFill/>
                </a:ln>
                <a:uLnTx/>
                <a:uFillTx/>
                <a:latin typeface="Arial" charset="0"/>
              </a:rPr>
              <a:t> </a:t>
            </a:r>
            <a:r>
              <a:rPr kumimoji="0" lang="el-GR" sz="1200" b="1" i="0" u="none" strike="noStrike" kern="0" cap="none" spc="0" normalizeH="0" baseline="0" noProof="0" dirty="0" smtClean="0">
                <a:ln>
                  <a:noFill/>
                </a:ln>
                <a:uLnTx/>
                <a:uFillTx/>
                <a:latin typeface="Arial" charset="0"/>
              </a:rPr>
              <a:t>απωλειών στο δίκτυο διανομής</a:t>
            </a:r>
            <a:endParaRPr kumimoji="0" lang="en-US" sz="1200" b="1" i="0" u="none" strike="noStrike" kern="0" cap="none" spc="0" normalizeH="0" baseline="0" noProof="0" dirty="0" smtClean="0">
              <a:ln>
                <a:noFill/>
              </a:ln>
              <a:uLnTx/>
              <a:uFillTx/>
              <a:latin typeface="Arial" charset="0"/>
            </a:endParaRPr>
          </a:p>
          <a:p>
            <a:pPr marL="342900" marR="0" lvl="0" indent="-342900" defTabSz="914400" eaLnBrk="1" fontAlgn="auto" latinLnBrk="0" hangingPunct="1">
              <a:lnSpc>
                <a:spcPct val="100000"/>
              </a:lnSpc>
              <a:spcBef>
                <a:spcPts val="300"/>
              </a:spcBef>
              <a:spcAft>
                <a:spcPts val="0"/>
              </a:spcAft>
              <a:buClrTx/>
              <a:buSzTx/>
              <a:buFont typeface="Wingdings" pitchFamily="2" charset="2"/>
              <a:buChar char="Ø"/>
              <a:tabLst/>
              <a:defRPr/>
            </a:pPr>
            <a:r>
              <a:rPr kumimoji="0" lang="el-GR" sz="1200" b="1" i="0" u="none" strike="noStrike" kern="0" cap="none" spc="0" normalizeH="0" baseline="0" noProof="0" dirty="0" smtClean="0">
                <a:ln>
                  <a:noFill/>
                </a:ln>
                <a:uLnTx/>
                <a:uFillTx/>
                <a:latin typeface="Arial" charset="0"/>
              </a:rPr>
              <a:t>Συστήματα ελέγχου-αυτοματισμοί</a:t>
            </a:r>
            <a:r>
              <a:rPr kumimoji="0" lang="en-US" sz="1200" b="1" i="0" u="none" strike="noStrike" kern="0" cap="none" spc="0" normalizeH="0" baseline="0" noProof="0" dirty="0" smtClean="0">
                <a:ln>
                  <a:noFill/>
                </a:ln>
                <a:uLnTx/>
                <a:uFillTx/>
                <a:latin typeface="Arial" charset="0"/>
              </a:rPr>
              <a:t> </a:t>
            </a:r>
            <a:r>
              <a:rPr kumimoji="0" lang="en-US" sz="1200" b="0" i="1" u="none" strike="noStrike" kern="0" cap="none" spc="0" normalizeH="0" baseline="0" noProof="0" dirty="0" smtClean="0">
                <a:ln>
                  <a:noFill/>
                </a:ln>
                <a:uLnTx/>
                <a:uFillTx/>
                <a:latin typeface="Arial" charset="0"/>
              </a:rPr>
              <a:t>(</a:t>
            </a:r>
            <a:r>
              <a:rPr kumimoji="0" lang="el-GR" sz="1200" b="0" i="1" u="none" strike="noStrike" kern="0" cap="none" spc="0" normalizeH="0" baseline="0" noProof="0" dirty="0" smtClean="0">
                <a:ln>
                  <a:noFill/>
                </a:ln>
                <a:uLnTx/>
                <a:uFillTx/>
                <a:latin typeface="Arial" charset="0"/>
              </a:rPr>
              <a:t>πιο πολύπλοκες εγκαταστάσεις από τα ηλιακά ΖΝΧ</a:t>
            </a:r>
            <a:r>
              <a:rPr kumimoji="0" lang="en-US" sz="1200" b="0" i="1" u="none" strike="noStrike" kern="0" cap="none" spc="0" normalizeH="0" baseline="0" noProof="0" dirty="0" smtClean="0">
                <a:ln>
                  <a:noFill/>
                </a:ln>
                <a:uLnTx/>
                <a:uFillTx/>
                <a:latin typeface="Arial" charset="0"/>
              </a:rPr>
              <a:t>)</a:t>
            </a:r>
          </a:p>
          <a:p>
            <a:pPr marL="342900" marR="0" lvl="0" indent="-342900" defTabSz="914400" eaLnBrk="1" fontAlgn="auto" latinLnBrk="0" hangingPunct="1">
              <a:lnSpc>
                <a:spcPct val="100000"/>
              </a:lnSpc>
              <a:spcBef>
                <a:spcPts val="300"/>
              </a:spcBef>
              <a:spcAft>
                <a:spcPts val="0"/>
              </a:spcAft>
              <a:buClrTx/>
              <a:buSzTx/>
              <a:buFont typeface="Wingdings" pitchFamily="2" charset="2"/>
              <a:buChar char="Ø"/>
              <a:tabLst/>
              <a:defRPr/>
            </a:pPr>
            <a:r>
              <a:rPr kumimoji="0" lang="el-GR" sz="1200" b="1" i="0" u="none" strike="noStrike" kern="0" cap="none" spc="0" normalizeH="0" baseline="0" noProof="0" dirty="0" smtClean="0">
                <a:ln>
                  <a:noFill/>
                </a:ln>
                <a:uLnTx/>
                <a:uFillTx/>
                <a:latin typeface="Arial" charset="0"/>
              </a:rPr>
              <a:t>Συνδυασμός με </a:t>
            </a:r>
            <a:r>
              <a:rPr kumimoji="0" lang="el-GR" sz="1200" b="1" i="0" u="none" strike="noStrike" kern="0" cap="none" spc="0" normalizeH="0" baseline="0" noProof="0" dirty="0" err="1" smtClean="0">
                <a:ln>
                  <a:noFill/>
                </a:ln>
                <a:uLnTx/>
                <a:uFillTx/>
                <a:latin typeface="Arial" charset="0"/>
              </a:rPr>
              <a:t>ενδοδαπέδια</a:t>
            </a:r>
            <a:r>
              <a:rPr kumimoji="0" lang="el-GR" sz="1200" b="1" i="0" u="none" strike="noStrike" kern="0" cap="none" spc="0" normalizeH="0" baseline="0" noProof="0" dirty="0" smtClean="0">
                <a:ln>
                  <a:noFill/>
                </a:ln>
                <a:uLnTx/>
                <a:uFillTx/>
                <a:latin typeface="Arial" charset="0"/>
              </a:rPr>
              <a:t> θέρμανση</a:t>
            </a:r>
            <a:r>
              <a:rPr kumimoji="0" lang="en-US" sz="1200" b="1" i="0" u="none" strike="noStrike" kern="0" cap="none" spc="0" normalizeH="0" baseline="0" noProof="0" dirty="0" smtClean="0">
                <a:ln>
                  <a:noFill/>
                </a:ln>
                <a:uLnTx/>
                <a:uFillTx/>
                <a:latin typeface="Arial" charset="0"/>
              </a:rPr>
              <a:t> (</a:t>
            </a:r>
            <a:r>
              <a:rPr kumimoji="0" lang="el-GR" sz="1200" b="1" i="0" u="none" strike="noStrike" kern="0" cap="none" spc="0" normalizeH="0" baseline="0" noProof="0" dirty="0" smtClean="0">
                <a:ln>
                  <a:noFill/>
                </a:ln>
                <a:uLnTx/>
                <a:uFillTx/>
                <a:latin typeface="Arial" charset="0"/>
              </a:rPr>
              <a:t>χαμηλές θερμοκρασίες</a:t>
            </a:r>
            <a:r>
              <a:rPr kumimoji="0" lang="en-US" sz="1200" b="1" i="0" u="none" strike="noStrike" kern="0" cap="none" spc="0" normalizeH="0" baseline="0" noProof="0" dirty="0" smtClean="0">
                <a:ln>
                  <a:noFill/>
                </a:ln>
                <a:uLnTx/>
                <a:uFillTx/>
                <a:latin typeface="Arial" charset="0"/>
              </a:rPr>
              <a:t>) </a:t>
            </a:r>
            <a:r>
              <a:rPr kumimoji="0" lang="el-GR" sz="1200" b="1" i="0" u="none" strike="noStrike" kern="0" cap="none" spc="0" normalizeH="0" baseline="0" noProof="0" dirty="0" smtClean="0">
                <a:ln>
                  <a:noFill/>
                </a:ln>
                <a:uLnTx/>
                <a:uFillTx/>
                <a:latin typeface="Arial" charset="0"/>
              </a:rPr>
              <a:t>ή</a:t>
            </a:r>
            <a:r>
              <a:rPr kumimoji="0" lang="en-US" sz="1200" b="1" i="0" u="none" strike="noStrike" kern="0" cap="none" spc="0" normalizeH="0" baseline="0" noProof="0" dirty="0" smtClean="0">
                <a:ln>
                  <a:noFill/>
                </a:ln>
                <a:uLnTx/>
                <a:uFillTx/>
                <a:latin typeface="Arial" charset="0"/>
              </a:rPr>
              <a:t> </a:t>
            </a:r>
            <a:r>
              <a:rPr kumimoji="0" lang="el-GR" sz="1200" b="1" i="0" u="none" strike="noStrike" kern="0" cap="none" spc="0" normalizeH="0" baseline="0" noProof="0" dirty="0" smtClean="0">
                <a:ln>
                  <a:noFill/>
                </a:ln>
                <a:uLnTx/>
                <a:uFillTx/>
                <a:latin typeface="Arial" charset="0"/>
              </a:rPr>
              <a:t>κάλυψη μερικών φορτίων με καλοριφέρ</a:t>
            </a:r>
            <a:endParaRPr kumimoji="0" lang="en-US" sz="1200" b="1" i="0" u="none" strike="noStrike" kern="0" cap="none" spc="0" normalizeH="0" baseline="0" noProof="0" dirty="0" smtClean="0">
              <a:ln>
                <a:noFill/>
              </a:ln>
              <a:uLnTx/>
              <a:uFillTx/>
              <a:latin typeface="Arial" charset="0"/>
            </a:endParaRPr>
          </a:p>
        </p:txBody>
      </p:sp>
      <p:pic>
        <p:nvPicPr>
          <p:cNvPr id="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1412" y="2179911"/>
            <a:ext cx="4777954" cy="2390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7"/>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3691" y="5419699"/>
            <a:ext cx="1362513"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5" name="Picture 14" descr="Colec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7045" y="5419699"/>
            <a:ext cx="1625600"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638" y="1342090"/>
            <a:ext cx="540000" cy="56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638" y="1733246"/>
            <a:ext cx="540000" cy="56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991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11</a:t>
            </a:fld>
            <a:endParaRPr lang="en-US"/>
          </a:p>
        </p:txBody>
      </p:sp>
      <p:sp>
        <p:nvSpPr>
          <p:cNvPr id="22"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
        <p:nvSpPr>
          <p:cNvPr id="15" name="Text Box 5"/>
          <p:cNvSpPr txBox="1">
            <a:spLocks noChangeArrowheads="1"/>
          </p:cNvSpPr>
          <p:nvPr/>
        </p:nvSpPr>
        <p:spPr bwMode="auto">
          <a:xfrm>
            <a:off x="533400" y="1348914"/>
            <a:ext cx="32058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4963" indent="-334963" eaLnBrk="0" hangingPunct="0">
              <a:defRPr sz="2400">
                <a:solidFill>
                  <a:schemeClr val="tx1"/>
                </a:solidFill>
                <a:latin typeface="Times New Roman" pitchFamily="18" charset="0"/>
              </a:defRPr>
            </a:lvl1pPr>
            <a:lvl2pPr marL="801688" indent="-285750" eaLnBrk="0" hangingPunct="0">
              <a:defRPr sz="2400">
                <a:solidFill>
                  <a:schemeClr val="tx1"/>
                </a:solidFill>
                <a:latin typeface="Times New Roman" pitchFamily="18" charset="0"/>
              </a:defRPr>
            </a:lvl2pPr>
            <a:lvl3pPr marL="1144588"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eaLnBrk="1" fontAlgn="base" hangingPunct="1">
              <a:spcBef>
                <a:spcPct val="0"/>
              </a:spcBef>
              <a:spcAft>
                <a:spcPct val="0"/>
              </a:spcAft>
              <a:buFontTx/>
              <a:buChar char="•"/>
            </a:pPr>
            <a:r>
              <a:rPr lang="el-GR" b="1" dirty="0" smtClean="0">
                <a:solidFill>
                  <a:srgbClr val="FF0000"/>
                </a:solidFill>
                <a:latin typeface="Arial" pitchFamily="34" charset="0"/>
                <a:cs typeface="Arial" pitchFamily="34" charset="0"/>
              </a:rPr>
              <a:t>ΖΝΧ</a:t>
            </a:r>
            <a:endParaRPr lang="el-GR" b="1" dirty="0">
              <a:solidFill>
                <a:srgbClr val="FF0000"/>
              </a:solidFill>
              <a:latin typeface="Arial" pitchFamily="34" charset="0"/>
              <a:cs typeface="Arial" pitchFamily="34" charset="0"/>
            </a:endParaRPr>
          </a:p>
          <a:p>
            <a:pPr defTabSz="457200" eaLnBrk="1" fontAlgn="base" hangingPunct="1">
              <a:spcBef>
                <a:spcPct val="0"/>
              </a:spcBef>
              <a:spcAft>
                <a:spcPct val="0"/>
              </a:spcAft>
              <a:buFontTx/>
              <a:buChar char="•"/>
            </a:pPr>
            <a:r>
              <a:rPr lang="el-GR" b="1" dirty="0" smtClean="0">
                <a:solidFill>
                  <a:srgbClr val="FF0000"/>
                </a:solidFill>
                <a:latin typeface="Arial" pitchFamily="34" charset="0"/>
                <a:cs typeface="Arial" pitchFamily="34" charset="0"/>
              </a:rPr>
              <a:t>Θέρμανση Χώρων</a:t>
            </a:r>
            <a:endParaRPr lang="el-GR" b="1" dirty="0">
              <a:solidFill>
                <a:srgbClr val="FF0000"/>
              </a:solidFill>
              <a:latin typeface="Arial" pitchFamily="34" charset="0"/>
              <a:cs typeface="Arial" pitchFamily="34" charset="0"/>
            </a:endParaRPr>
          </a:p>
        </p:txBody>
      </p:sp>
      <p:sp>
        <p:nvSpPr>
          <p:cNvPr id="16" name="AutoShape 4"/>
          <p:cNvSpPr>
            <a:spLocks/>
          </p:cNvSpPr>
          <p:nvPr/>
        </p:nvSpPr>
        <p:spPr bwMode="auto">
          <a:xfrm>
            <a:off x="3781979" y="1298502"/>
            <a:ext cx="244475" cy="1000125"/>
          </a:xfrm>
          <a:prstGeom prst="rightBrace">
            <a:avLst>
              <a:gd name="adj1" fmla="val 34091"/>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l-GR">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Text Box 5"/>
          <p:cNvSpPr txBox="1">
            <a:spLocks noChangeArrowheads="1"/>
          </p:cNvSpPr>
          <p:nvPr/>
        </p:nvSpPr>
        <p:spPr bwMode="auto">
          <a:xfrm>
            <a:off x="4232855" y="1543982"/>
            <a:ext cx="3993850" cy="46166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eaLnBrk="1" fontAlgn="base" hangingPunct="1">
              <a:spcBef>
                <a:spcPct val="0"/>
              </a:spcBef>
              <a:spcAft>
                <a:spcPct val="0"/>
              </a:spcAft>
            </a:pPr>
            <a:r>
              <a:rPr lang="el-GR" b="1" dirty="0" smtClean="0">
                <a:solidFill>
                  <a:srgbClr val="FF0000"/>
                </a:solidFill>
                <a:latin typeface="Arial" pitchFamily="34" charset="0"/>
                <a:cs typeface="Arial" pitchFamily="34" charset="0"/>
              </a:rPr>
              <a:t>Ηλιακά Συστήματα </a:t>
            </a:r>
            <a:r>
              <a:rPr lang="en-US" b="1" dirty="0" smtClean="0">
                <a:solidFill>
                  <a:srgbClr val="FF0000"/>
                </a:solidFill>
                <a:latin typeface="Arial" pitchFamily="34" charset="0"/>
                <a:cs typeface="Arial" pitchFamily="34" charset="0"/>
              </a:rPr>
              <a:t>COMBI</a:t>
            </a:r>
            <a:endParaRPr lang="el-GR" b="1" dirty="0">
              <a:solidFill>
                <a:srgbClr val="FF0000"/>
              </a:solidFill>
              <a:latin typeface="Arial" pitchFamily="34" charset="0"/>
              <a:cs typeface="Arial" pitchFamily="34" charset="0"/>
            </a:endParaRPr>
          </a:p>
        </p:txBody>
      </p:sp>
      <p:sp>
        <p:nvSpPr>
          <p:cNvPr id="18" name="Text Box 13"/>
          <p:cNvSpPr txBox="1">
            <a:spLocks noChangeArrowheads="1"/>
          </p:cNvSpPr>
          <p:nvPr/>
        </p:nvSpPr>
        <p:spPr bwMode="auto">
          <a:xfrm>
            <a:off x="217245" y="2304723"/>
            <a:ext cx="89267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550863" indent="-9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defRPr/>
            </a:pPr>
            <a:r>
              <a:rPr lang="el-GR" sz="2400" b="1" kern="0" dirty="0" smtClean="0"/>
              <a:t>Ευρωπαϊκή αγορά</a:t>
            </a:r>
            <a:r>
              <a:rPr lang="en-US" sz="2400" b="1" kern="0" dirty="0" smtClean="0"/>
              <a:t>: 5% </a:t>
            </a:r>
            <a:r>
              <a:rPr lang="el-GR" sz="2400" b="1" kern="0" dirty="0" smtClean="0"/>
              <a:t>συνολικών ηλιακών θερμικών</a:t>
            </a:r>
            <a:endParaRPr lang="en-US" sz="2400" b="1" kern="0" dirty="0" smtClean="0"/>
          </a:p>
          <a:p>
            <a:pPr fontAlgn="base">
              <a:spcBef>
                <a:spcPct val="50000"/>
              </a:spcBef>
              <a:spcAft>
                <a:spcPct val="0"/>
              </a:spcAft>
              <a:defRPr/>
            </a:pPr>
            <a:r>
              <a:rPr lang="el-GR" sz="2000" kern="0" dirty="0" smtClean="0">
                <a:latin typeface="Arial Narrow" pitchFamily="34" charset="0"/>
              </a:rPr>
              <a:t>Αυστρία</a:t>
            </a:r>
            <a:r>
              <a:rPr lang="en-US" sz="2000" kern="0" dirty="0" smtClean="0">
                <a:latin typeface="Arial Narrow" pitchFamily="34" charset="0"/>
              </a:rPr>
              <a:t> (40%),  </a:t>
            </a:r>
            <a:r>
              <a:rPr lang="el-GR" sz="2000" kern="0" dirty="0" smtClean="0">
                <a:latin typeface="Arial Narrow" pitchFamily="34" charset="0"/>
              </a:rPr>
              <a:t>Ελβετία </a:t>
            </a:r>
            <a:r>
              <a:rPr lang="en-US" sz="2000" kern="0" dirty="0" smtClean="0">
                <a:latin typeface="Arial Narrow" pitchFamily="34" charset="0"/>
              </a:rPr>
              <a:t>(35%),  </a:t>
            </a:r>
            <a:r>
              <a:rPr lang="el-GR" sz="2000" kern="0" dirty="0" smtClean="0">
                <a:latin typeface="Arial Narrow" pitchFamily="34" charset="0"/>
              </a:rPr>
              <a:t>Ολλανδία </a:t>
            </a:r>
            <a:r>
              <a:rPr lang="en-US" sz="2000" kern="0" dirty="0" smtClean="0">
                <a:latin typeface="Arial Narrow" pitchFamily="34" charset="0"/>
              </a:rPr>
              <a:t>(20%),  </a:t>
            </a:r>
            <a:r>
              <a:rPr lang="el-GR" sz="2000" kern="0" dirty="0" smtClean="0">
                <a:latin typeface="Arial Narrow" pitchFamily="34" charset="0"/>
              </a:rPr>
              <a:t>Δανία</a:t>
            </a:r>
            <a:r>
              <a:rPr lang="en-US" sz="2000" kern="0" dirty="0" smtClean="0">
                <a:latin typeface="Arial Narrow" pitchFamily="34" charset="0"/>
              </a:rPr>
              <a:t> (15%),  </a:t>
            </a:r>
            <a:r>
              <a:rPr lang="el-GR" sz="2000" kern="0" dirty="0" smtClean="0">
                <a:latin typeface="Arial Narrow" pitchFamily="34" charset="0"/>
              </a:rPr>
              <a:t>Γαλλία </a:t>
            </a:r>
            <a:r>
              <a:rPr lang="en-US" sz="2000" kern="0" dirty="0" smtClean="0">
                <a:latin typeface="Arial Narrow" pitchFamily="34" charset="0"/>
              </a:rPr>
              <a:t>(5%)</a:t>
            </a:r>
          </a:p>
        </p:txBody>
      </p:sp>
      <p:pic>
        <p:nvPicPr>
          <p:cNvPr id="19"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12" y="3548319"/>
            <a:ext cx="514350" cy="3825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3"/>
          <p:cNvSpPr txBox="1">
            <a:spLocks noChangeArrowheads="1"/>
          </p:cNvSpPr>
          <p:nvPr/>
        </p:nvSpPr>
        <p:spPr bwMode="auto">
          <a:xfrm>
            <a:off x="687638" y="3489760"/>
            <a:ext cx="84563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550863" indent="-9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ts val="2400"/>
              </a:spcBef>
              <a:spcAft>
                <a:spcPct val="0"/>
              </a:spcAft>
              <a:defRPr/>
            </a:pPr>
            <a:r>
              <a:rPr lang="el-GR" sz="2400" b="1" kern="0" dirty="0" smtClean="0">
                <a:latin typeface="Arial Narrow" pitchFamily="34" charset="0"/>
              </a:rPr>
              <a:t>Εθνικοί Κανονισμοί </a:t>
            </a:r>
            <a:r>
              <a:rPr lang="en-US" sz="2400" b="1" kern="0" dirty="0" smtClean="0">
                <a:latin typeface="Arial Narrow" pitchFamily="34" charset="0"/>
              </a:rPr>
              <a:t> </a:t>
            </a:r>
            <a:r>
              <a:rPr lang="el-GR" sz="1600" b="1" kern="0" dirty="0" smtClean="0">
                <a:latin typeface="Arial Narrow" pitchFamily="34" charset="0"/>
              </a:rPr>
              <a:t>σε πολλές Ευρωπαϊκές χώρες απαιτούν την εγκατάσταση ηλιακών συλλεκτών για την κάλυψη ποσοστού απαιτήσεων ΖΝΧ &amp; θέρμανση χώρων σε νέα κτίρια</a:t>
            </a:r>
            <a:endParaRPr lang="en-US" sz="1600" b="1" kern="0" dirty="0" smtClean="0">
              <a:latin typeface="Arial Narrow" pitchFamily="34" charset="0"/>
            </a:endParaRP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074" y="4197646"/>
            <a:ext cx="4801907" cy="1296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4026454" y="5244048"/>
            <a:ext cx="5002607" cy="1138773"/>
          </a:xfrm>
          <a:prstGeom prst="rect">
            <a:avLst/>
          </a:prstGeom>
          <a:noFill/>
        </p:spPr>
        <p:txBody>
          <a:bodyPr wrap="square" rtlCol="0">
            <a:spAutoFit/>
          </a:bodyPr>
          <a:lstStyle/>
          <a:p>
            <a:pPr algn="r"/>
            <a:r>
              <a:rPr lang="el-GR" sz="1600" b="1" dirty="0" smtClean="0">
                <a:cs typeface="Arial" pitchFamily="34" charset="0"/>
              </a:rPr>
              <a:t>Συνήθης πρακτική</a:t>
            </a:r>
            <a:endParaRPr lang="en-US" sz="1600" b="1" dirty="0" smtClean="0">
              <a:cs typeface="Arial" pitchFamily="34" charset="0"/>
            </a:endParaRPr>
          </a:p>
          <a:p>
            <a:pPr algn="r">
              <a:spcBef>
                <a:spcPts val="600"/>
              </a:spcBef>
            </a:pPr>
            <a:r>
              <a:rPr lang="en-US" sz="1400" b="1" dirty="0" smtClean="0">
                <a:cs typeface="Arial" pitchFamily="34" charset="0"/>
              </a:rPr>
              <a:t>ZNX: </a:t>
            </a:r>
            <a:r>
              <a:rPr lang="el-GR" sz="1400" b="1" dirty="0">
                <a:cs typeface="Arial" pitchFamily="34" charset="0"/>
              </a:rPr>
              <a:t>1 m</a:t>
            </a:r>
            <a:r>
              <a:rPr lang="el-GR" sz="1400" b="1" baseline="30000" dirty="0">
                <a:cs typeface="Arial" pitchFamily="34" charset="0"/>
              </a:rPr>
              <a:t>2</a:t>
            </a:r>
            <a:r>
              <a:rPr lang="el-GR" sz="1400" b="1" dirty="0">
                <a:cs typeface="Arial" pitchFamily="34" charset="0"/>
              </a:rPr>
              <a:t> απλού επίπεδου ηλιακού συλλέκτη για κάθε </a:t>
            </a:r>
            <a:r>
              <a:rPr lang="el-GR" sz="1400" b="1" dirty="0" smtClean="0">
                <a:cs typeface="Arial" pitchFamily="34" charset="0"/>
              </a:rPr>
              <a:t>άτομο</a:t>
            </a:r>
            <a:endParaRPr lang="en-US" sz="1400" b="1" dirty="0" smtClean="0">
              <a:cs typeface="Arial" pitchFamily="34" charset="0"/>
            </a:endParaRPr>
          </a:p>
          <a:p>
            <a:pPr algn="r">
              <a:spcBef>
                <a:spcPts val="600"/>
              </a:spcBef>
            </a:pPr>
            <a:r>
              <a:rPr lang="el-GR" sz="1400" b="1" dirty="0" smtClean="0">
                <a:cs typeface="Arial" pitchFamily="34" charset="0"/>
              </a:rPr>
              <a:t>Θέρμανση</a:t>
            </a:r>
            <a:r>
              <a:rPr lang="en-US" sz="1400" b="1" dirty="0" smtClean="0">
                <a:cs typeface="Arial" pitchFamily="34" charset="0"/>
              </a:rPr>
              <a:t> </a:t>
            </a:r>
            <a:r>
              <a:rPr lang="el-GR" sz="1400" b="1" dirty="0" smtClean="0">
                <a:cs typeface="Arial" pitchFamily="34" charset="0"/>
              </a:rPr>
              <a:t>Χώρων</a:t>
            </a:r>
            <a:r>
              <a:rPr lang="en-US" sz="1400" b="1" dirty="0" smtClean="0">
                <a:cs typeface="Arial" pitchFamily="34" charset="0"/>
              </a:rPr>
              <a:t>:</a:t>
            </a:r>
            <a:r>
              <a:rPr lang="el-GR" sz="1400" b="1" dirty="0">
                <a:cs typeface="Arial" pitchFamily="34" charset="0"/>
              </a:rPr>
              <a:t> 1 m</a:t>
            </a:r>
            <a:r>
              <a:rPr lang="el-GR" sz="1400" b="1" baseline="30000" dirty="0">
                <a:cs typeface="Arial" pitchFamily="34" charset="0"/>
              </a:rPr>
              <a:t>2</a:t>
            </a:r>
            <a:r>
              <a:rPr lang="el-GR" sz="1400" b="1" dirty="0">
                <a:cs typeface="Arial" pitchFamily="34" charset="0"/>
              </a:rPr>
              <a:t> επίπεδου απλού ηλιακού συλλέκτη για θερμικό φορτίο 700 W (≈ 600 </a:t>
            </a:r>
            <a:r>
              <a:rPr lang="el-GR" sz="1400" b="1" dirty="0" err="1">
                <a:cs typeface="Arial" pitchFamily="34" charset="0"/>
              </a:rPr>
              <a:t>kcal</a:t>
            </a:r>
            <a:r>
              <a:rPr lang="el-GR" sz="1400" b="1" dirty="0">
                <a:cs typeface="Arial" pitchFamily="34" charset="0"/>
              </a:rPr>
              <a:t>/h)</a:t>
            </a:r>
          </a:p>
        </p:txBody>
      </p:sp>
      <p:pic>
        <p:nvPicPr>
          <p:cNvPr id="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5216" y="5027299"/>
            <a:ext cx="575931" cy="58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638" y="1342090"/>
            <a:ext cx="540000" cy="56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638" y="1733246"/>
            <a:ext cx="540000" cy="56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8446568" cy="724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ΓΕΝΙΚΑ </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 </a:t>
            </a:r>
            <a:r>
              <a:rPr lang="el-GR" b="1" u="sng" dirty="0" err="1" smtClean="0">
                <a:latin typeface="Calibri" panose="020F0502020204030204" pitchFamily="34" charset="0"/>
                <a:cs typeface="Calibri" panose="020F0502020204030204" pitchFamily="34" charset="0"/>
              </a:rPr>
              <a:t>Ηλιοθερμικά</a:t>
            </a:r>
            <a:r>
              <a:rPr lang="el-GR" b="1" u="sng" dirty="0" smtClean="0">
                <a:latin typeface="Calibri" panose="020F0502020204030204" pitchFamily="34" charset="0"/>
                <a:cs typeface="Calibri" panose="020F0502020204030204" pitchFamily="34" charset="0"/>
              </a:rPr>
              <a:t> Συστήματα</a:t>
            </a:r>
            <a:endParaRPr lang="en-US"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485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12</a:t>
            </a:fld>
            <a:endParaRPr lang="en-US"/>
          </a:p>
        </p:txBody>
      </p:sp>
      <p:sp>
        <p:nvSpPr>
          <p:cNvPr id="22"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
        <p:nvSpPr>
          <p:cNvPr id="23" name="Text Box 5"/>
          <p:cNvSpPr txBox="1">
            <a:spLocks noChangeArrowheads="1"/>
          </p:cNvSpPr>
          <p:nvPr/>
        </p:nvSpPr>
        <p:spPr bwMode="auto">
          <a:xfrm>
            <a:off x="533400" y="1348914"/>
            <a:ext cx="32058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4963" indent="-334963" eaLnBrk="0" hangingPunct="0">
              <a:defRPr sz="2400">
                <a:solidFill>
                  <a:schemeClr val="tx1"/>
                </a:solidFill>
                <a:latin typeface="Times New Roman" pitchFamily="18" charset="0"/>
              </a:defRPr>
            </a:lvl1pPr>
            <a:lvl2pPr marL="801688" indent="-285750" eaLnBrk="0" hangingPunct="0">
              <a:defRPr sz="2400">
                <a:solidFill>
                  <a:schemeClr val="tx1"/>
                </a:solidFill>
                <a:latin typeface="Times New Roman" pitchFamily="18" charset="0"/>
              </a:defRPr>
            </a:lvl2pPr>
            <a:lvl3pPr marL="1144588"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eaLnBrk="1" fontAlgn="base" hangingPunct="1">
              <a:spcBef>
                <a:spcPct val="0"/>
              </a:spcBef>
              <a:spcAft>
                <a:spcPct val="0"/>
              </a:spcAft>
              <a:buFontTx/>
              <a:buChar char="•"/>
            </a:pPr>
            <a:r>
              <a:rPr lang="el-GR" b="1" dirty="0" smtClean="0">
                <a:solidFill>
                  <a:srgbClr val="FF0000"/>
                </a:solidFill>
                <a:latin typeface="Arial" pitchFamily="34" charset="0"/>
                <a:cs typeface="Arial" pitchFamily="34" charset="0"/>
              </a:rPr>
              <a:t>ΖΝΧ</a:t>
            </a:r>
            <a:endParaRPr lang="el-GR" b="1" dirty="0">
              <a:solidFill>
                <a:srgbClr val="FF0000"/>
              </a:solidFill>
              <a:latin typeface="Arial" pitchFamily="34" charset="0"/>
              <a:cs typeface="Arial" pitchFamily="34" charset="0"/>
            </a:endParaRPr>
          </a:p>
          <a:p>
            <a:pPr defTabSz="457200" eaLnBrk="1" fontAlgn="base" hangingPunct="1">
              <a:spcBef>
                <a:spcPct val="0"/>
              </a:spcBef>
              <a:spcAft>
                <a:spcPct val="0"/>
              </a:spcAft>
              <a:buFontTx/>
              <a:buChar char="•"/>
            </a:pPr>
            <a:r>
              <a:rPr lang="el-GR" b="1" dirty="0" smtClean="0">
                <a:solidFill>
                  <a:srgbClr val="FF0000"/>
                </a:solidFill>
                <a:latin typeface="Arial" pitchFamily="34" charset="0"/>
                <a:cs typeface="Arial" pitchFamily="34" charset="0"/>
              </a:rPr>
              <a:t>Θέρμανση Χώρων</a:t>
            </a:r>
            <a:endParaRPr lang="el-GR" b="1" dirty="0">
              <a:solidFill>
                <a:srgbClr val="FF0000"/>
              </a:solidFill>
              <a:latin typeface="Arial" pitchFamily="34" charset="0"/>
              <a:cs typeface="Arial" pitchFamily="34" charset="0"/>
            </a:endParaRPr>
          </a:p>
        </p:txBody>
      </p:sp>
      <p:sp>
        <p:nvSpPr>
          <p:cNvPr id="24" name="AutoShape 4"/>
          <p:cNvSpPr>
            <a:spLocks/>
          </p:cNvSpPr>
          <p:nvPr/>
        </p:nvSpPr>
        <p:spPr bwMode="auto">
          <a:xfrm>
            <a:off x="3781979" y="1298502"/>
            <a:ext cx="244475" cy="1000125"/>
          </a:xfrm>
          <a:prstGeom prst="rightBrace">
            <a:avLst>
              <a:gd name="adj1" fmla="val 34091"/>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l-GR">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25" name="Text Box 5"/>
          <p:cNvSpPr txBox="1">
            <a:spLocks noChangeArrowheads="1"/>
          </p:cNvSpPr>
          <p:nvPr/>
        </p:nvSpPr>
        <p:spPr bwMode="auto">
          <a:xfrm>
            <a:off x="4232855" y="1543982"/>
            <a:ext cx="3993850" cy="46166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eaLnBrk="1" fontAlgn="base" hangingPunct="1">
              <a:spcBef>
                <a:spcPct val="0"/>
              </a:spcBef>
              <a:spcAft>
                <a:spcPct val="0"/>
              </a:spcAft>
            </a:pPr>
            <a:r>
              <a:rPr lang="el-GR" b="1" dirty="0" smtClean="0">
                <a:solidFill>
                  <a:srgbClr val="FF0000"/>
                </a:solidFill>
                <a:latin typeface="Arial" pitchFamily="34" charset="0"/>
                <a:cs typeface="Arial" pitchFamily="34" charset="0"/>
              </a:rPr>
              <a:t>Ηλιακά Συστήματα </a:t>
            </a:r>
            <a:r>
              <a:rPr lang="en-US" b="1" dirty="0" smtClean="0">
                <a:solidFill>
                  <a:srgbClr val="FF0000"/>
                </a:solidFill>
                <a:latin typeface="Arial" pitchFamily="34" charset="0"/>
                <a:cs typeface="Arial" pitchFamily="34" charset="0"/>
              </a:rPr>
              <a:t>COMBI</a:t>
            </a:r>
            <a:endParaRPr lang="el-GR" b="1" dirty="0">
              <a:solidFill>
                <a:srgbClr val="FF0000"/>
              </a:solidFill>
              <a:latin typeface="Arial" pitchFamily="34" charset="0"/>
              <a:cs typeface="Arial" pitchFamily="34" charset="0"/>
            </a:endParaRPr>
          </a:p>
        </p:txBody>
      </p:sp>
      <p:pic>
        <p:nvPicPr>
          <p:cNvPr id="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638" y="1342090"/>
            <a:ext cx="540000" cy="56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638" y="1733246"/>
            <a:ext cx="540000" cy="56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7"/>
          <p:cNvSpPr txBox="1">
            <a:spLocks noChangeArrowheads="1"/>
          </p:cNvSpPr>
          <p:nvPr/>
        </p:nvSpPr>
        <p:spPr bwMode="auto">
          <a:xfrm>
            <a:off x="6036898" y="1881769"/>
            <a:ext cx="5565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eaLnBrk="1" fontAlgn="base" hangingPunct="1">
              <a:spcBef>
                <a:spcPct val="0"/>
              </a:spcBef>
              <a:spcAft>
                <a:spcPct val="0"/>
              </a:spcAft>
            </a:pPr>
            <a:r>
              <a:rPr lang="en-US" sz="4400" b="1" dirty="0">
                <a:solidFill>
                  <a:srgbClr val="00FF00"/>
                </a:solidFill>
                <a:effectLst>
                  <a:outerShdw blurRad="38100" dist="38100" dir="2700000" algn="tl">
                    <a:srgbClr val="000000">
                      <a:alpha val="43137"/>
                    </a:srgbClr>
                  </a:outerShdw>
                </a:effectLst>
                <a:latin typeface="Arial Black" pitchFamily="34" charset="0"/>
                <a:cs typeface="Arial" pitchFamily="34" charset="0"/>
              </a:rPr>
              <a:t>+</a:t>
            </a:r>
          </a:p>
        </p:txBody>
      </p:sp>
      <p:sp>
        <p:nvSpPr>
          <p:cNvPr id="33" name="TextBox 32"/>
          <p:cNvSpPr txBox="1"/>
          <p:nvPr/>
        </p:nvSpPr>
        <p:spPr>
          <a:xfrm>
            <a:off x="5158140" y="2344263"/>
            <a:ext cx="2306337" cy="461665"/>
          </a:xfrm>
          <a:prstGeom prst="rect">
            <a:avLst/>
          </a:prstGeom>
          <a:noFill/>
        </p:spPr>
        <p:txBody>
          <a:bodyPr wrap="none" rtlCol="0">
            <a:spAutoFit/>
          </a:bodyPr>
          <a:lstStyle/>
          <a:p>
            <a:pPr fontAlgn="base">
              <a:spcBef>
                <a:spcPct val="0"/>
              </a:spcBef>
              <a:spcAft>
                <a:spcPct val="0"/>
              </a:spcAft>
            </a:pPr>
            <a:r>
              <a:rPr lang="el-GR" sz="2400" b="1" dirty="0" err="1" smtClean="0">
                <a:solidFill>
                  <a:srgbClr val="00B050"/>
                </a:solidFill>
                <a:latin typeface="Arial" pitchFamily="34" charset="0"/>
              </a:rPr>
              <a:t>Φωτοβολταϊκά</a:t>
            </a:r>
            <a:endParaRPr lang="en-US" sz="2400" b="1" dirty="0">
              <a:solidFill>
                <a:srgbClr val="00B050"/>
              </a:solidFill>
              <a:latin typeface="Arial" pitchFamily="34" charset="0"/>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31756"/>
            <a:ext cx="4942936" cy="306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1612479" y="5825087"/>
            <a:ext cx="7490050" cy="184666"/>
          </a:xfrm>
          <a:prstGeom prst="rect">
            <a:avLst/>
          </a:prstGeom>
          <a:noFill/>
        </p:spPr>
        <p:txBody>
          <a:bodyPr wrap="square" rtlCol="0">
            <a:spAutoFit/>
          </a:bodyPr>
          <a:lstStyle/>
          <a:p>
            <a:pPr fontAlgn="base">
              <a:spcBef>
                <a:spcPct val="0"/>
              </a:spcBef>
              <a:spcAft>
                <a:spcPct val="0"/>
              </a:spcAft>
              <a:defRPr/>
            </a:pPr>
            <a:r>
              <a:rPr lang="el-GR" sz="600" kern="0" dirty="0" smtClean="0">
                <a:latin typeface="Arial" pitchFamily="34" charset="0"/>
              </a:rPr>
              <a:t>Πηγή</a:t>
            </a:r>
            <a:r>
              <a:rPr lang="en-US" sz="600" kern="0" dirty="0" smtClean="0">
                <a:latin typeface="Arial" pitchFamily="34" charset="0"/>
              </a:rPr>
              <a:t>: G</a:t>
            </a:r>
            <a:r>
              <a:rPr lang="el-GR" sz="600" kern="0" dirty="0" smtClean="0">
                <a:latin typeface="Arial" pitchFamily="34" charset="0"/>
              </a:rPr>
              <a:t>.</a:t>
            </a:r>
            <a:r>
              <a:rPr lang="en-US" sz="600" kern="0" dirty="0" smtClean="0">
                <a:latin typeface="Arial" pitchFamily="34" charset="0"/>
              </a:rPr>
              <a:t> </a:t>
            </a:r>
            <a:r>
              <a:rPr lang="en-US" sz="600" kern="0" dirty="0" err="1" smtClean="0">
                <a:latin typeface="Arial" pitchFamily="34" charset="0"/>
              </a:rPr>
              <a:t>Tsalikis</a:t>
            </a:r>
            <a:r>
              <a:rPr lang="en-US" sz="600" kern="0" dirty="0" smtClean="0">
                <a:latin typeface="Arial" pitchFamily="34" charset="0"/>
              </a:rPr>
              <a:t>, G</a:t>
            </a:r>
            <a:r>
              <a:rPr lang="el-GR" sz="600" kern="0" dirty="0" smtClean="0">
                <a:latin typeface="Arial" pitchFamily="34" charset="0"/>
              </a:rPr>
              <a:t>.</a:t>
            </a:r>
            <a:r>
              <a:rPr lang="en-US" sz="600" kern="0" dirty="0" smtClean="0">
                <a:latin typeface="Arial" pitchFamily="34" charset="0"/>
              </a:rPr>
              <a:t> </a:t>
            </a:r>
            <a:r>
              <a:rPr lang="en-US" sz="600" kern="0" dirty="0" err="1" smtClean="0">
                <a:latin typeface="Arial" pitchFamily="34" charset="0"/>
              </a:rPr>
              <a:t>Martinopoulos</a:t>
            </a:r>
            <a:r>
              <a:rPr lang="en-US" sz="600" kern="0" dirty="0" smtClean="0">
                <a:latin typeface="Arial" pitchFamily="34" charset="0"/>
              </a:rPr>
              <a:t> </a:t>
            </a:r>
            <a:r>
              <a:rPr lang="el-GR" sz="600" kern="0" dirty="0" smtClean="0">
                <a:latin typeface="Arial" pitchFamily="34" charset="0"/>
              </a:rPr>
              <a:t>, </a:t>
            </a:r>
            <a:r>
              <a:rPr lang="en-US" sz="600" kern="0" dirty="0">
                <a:latin typeface="Arial" pitchFamily="34" charset="0"/>
              </a:rPr>
              <a:t>Solar energy systems potential for nearly net zero energy </a:t>
            </a:r>
            <a:r>
              <a:rPr lang="en-US" sz="600" kern="0" dirty="0" smtClean="0">
                <a:latin typeface="Arial" pitchFamily="34" charset="0"/>
              </a:rPr>
              <a:t>residential</a:t>
            </a:r>
            <a:r>
              <a:rPr lang="el-GR" sz="600" kern="0" dirty="0" smtClean="0">
                <a:latin typeface="Arial" pitchFamily="34" charset="0"/>
              </a:rPr>
              <a:t> </a:t>
            </a:r>
            <a:r>
              <a:rPr lang="en-US" sz="600" kern="0" dirty="0" smtClean="0">
                <a:latin typeface="Arial" pitchFamily="34" charset="0"/>
              </a:rPr>
              <a:t>Buildings</a:t>
            </a:r>
            <a:r>
              <a:rPr lang="el-GR" sz="600" kern="0" dirty="0" smtClean="0">
                <a:latin typeface="Arial" pitchFamily="34" charset="0"/>
              </a:rPr>
              <a:t>, </a:t>
            </a:r>
            <a:r>
              <a:rPr lang="en-US" sz="600" kern="0" dirty="0" smtClean="0">
                <a:latin typeface="Arial" pitchFamily="34" charset="0"/>
              </a:rPr>
              <a:t>Solar Energy 115:743-756 (2003). </a:t>
            </a:r>
            <a:r>
              <a:rPr lang="en-US" sz="600" dirty="0">
                <a:latin typeface="Arial" pitchFamily="34" charset="0"/>
              </a:rPr>
              <a:t>http://dx.doi.org/10.1016/j.solener.2015.03.037</a:t>
            </a:r>
            <a:r>
              <a:rPr lang="en-US" sz="600" kern="0" dirty="0" smtClean="0">
                <a:latin typeface="Arial" pitchFamily="34" charset="0"/>
              </a:rPr>
              <a:t> </a:t>
            </a:r>
            <a:endParaRPr lang="el-GR" sz="600" kern="0" dirty="0" smtClean="0">
              <a:latin typeface="Arial" pitchFamily="34" charset="0"/>
            </a:endParaRPr>
          </a:p>
        </p:txBody>
      </p:sp>
      <p:sp>
        <p:nvSpPr>
          <p:cNvPr id="36" name="Rectangle 35"/>
          <p:cNvSpPr/>
          <p:nvPr/>
        </p:nvSpPr>
        <p:spPr>
          <a:xfrm>
            <a:off x="4958597" y="3570504"/>
            <a:ext cx="4185403" cy="1569660"/>
          </a:xfrm>
          <a:prstGeom prst="rect">
            <a:avLst/>
          </a:prstGeom>
        </p:spPr>
        <p:txBody>
          <a:bodyPr wrap="square">
            <a:spAutoFit/>
          </a:bodyPr>
          <a:lstStyle/>
          <a:p>
            <a:pPr fontAlgn="base">
              <a:spcBef>
                <a:spcPct val="0"/>
              </a:spcBef>
              <a:spcAft>
                <a:spcPct val="0"/>
              </a:spcAft>
            </a:pPr>
            <a:r>
              <a:rPr lang="el-GR" sz="2400" b="1" dirty="0" smtClean="0">
                <a:latin typeface="Arial" pitchFamily="34" charset="0"/>
              </a:rPr>
              <a:t>Κατοικίες</a:t>
            </a:r>
          </a:p>
          <a:p>
            <a:pPr marL="342900" indent="-342900" fontAlgn="base">
              <a:spcBef>
                <a:spcPct val="0"/>
              </a:spcBef>
              <a:spcAft>
                <a:spcPct val="0"/>
              </a:spcAft>
              <a:buFont typeface="Wingdings" panose="05000000000000000000" pitchFamily="2" charset="2"/>
              <a:buChar char="Ø"/>
            </a:pPr>
            <a:r>
              <a:rPr lang="el-GR" b="1" dirty="0" smtClean="0">
                <a:latin typeface="Arial" pitchFamily="34" charset="0"/>
              </a:rPr>
              <a:t>Κάλυψη </a:t>
            </a:r>
            <a:r>
              <a:rPr lang="en-US" b="1" dirty="0" smtClean="0">
                <a:latin typeface="Arial" pitchFamily="34" charset="0"/>
              </a:rPr>
              <a:t>76%</a:t>
            </a:r>
            <a:r>
              <a:rPr lang="el-GR" b="1" dirty="0" smtClean="0">
                <a:latin typeface="Arial" pitchFamily="34" charset="0"/>
              </a:rPr>
              <a:t>-97% </a:t>
            </a:r>
            <a:r>
              <a:rPr lang="el-GR" dirty="0" smtClean="0">
                <a:latin typeface="Arial" pitchFamily="34" charset="0"/>
              </a:rPr>
              <a:t>της συνολικής πρωτογενούς</a:t>
            </a:r>
            <a:r>
              <a:rPr lang="en-US" dirty="0" smtClean="0">
                <a:latin typeface="Arial" pitchFamily="34" charset="0"/>
              </a:rPr>
              <a:t> </a:t>
            </a:r>
            <a:r>
              <a:rPr lang="el-GR" dirty="0" smtClean="0">
                <a:latin typeface="Arial" pitchFamily="34" charset="0"/>
              </a:rPr>
              <a:t>ενέργειας</a:t>
            </a:r>
          </a:p>
          <a:p>
            <a:pPr marL="342900" indent="-342900" fontAlgn="base">
              <a:spcBef>
                <a:spcPct val="0"/>
              </a:spcBef>
              <a:spcAft>
                <a:spcPct val="0"/>
              </a:spcAft>
              <a:buFont typeface="Wingdings" panose="05000000000000000000" pitchFamily="2" charset="2"/>
              <a:buChar char="Ø"/>
            </a:pPr>
            <a:r>
              <a:rPr lang="el-GR" b="1" dirty="0" smtClean="0">
                <a:latin typeface="Arial" pitchFamily="34" charset="0"/>
              </a:rPr>
              <a:t>Αρχική επένδυση</a:t>
            </a:r>
            <a:r>
              <a:rPr lang="el-GR" dirty="0" smtClean="0">
                <a:latin typeface="Arial" pitchFamily="34" charset="0"/>
              </a:rPr>
              <a:t> 10,000-12,250</a:t>
            </a:r>
            <a:r>
              <a:rPr lang="en-US" dirty="0" smtClean="0">
                <a:latin typeface="Arial" pitchFamily="34" charset="0"/>
              </a:rPr>
              <a:t>€</a:t>
            </a:r>
            <a:endParaRPr lang="el-GR" dirty="0" smtClean="0">
              <a:latin typeface="Arial" pitchFamily="34" charset="0"/>
            </a:endParaRPr>
          </a:p>
          <a:p>
            <a:pPr marL="342900" indent="-342900" fontAlgn="base">
              <a:spcBef>
                <a:spcPct val="0"/>
              </a:spcBef>
              <a:spcAft>
                <a:spcPct val="0"/>
              </a:spcAft>
              <a:buFont typeface="Wingdings" panose="05000000000000000000" pitchFamily="2" charset="2"/>
              <a:buChar char="Ø"/>
            </a:pPr>
            <a:r>
              <a:rPr lang="el-GR" b="1" dirty="0" smtClean="0">
                <a:latin typeface="Arial" pitchFamily="34" charset="0"/>
              </a:rPr>
              <a:t>Αποπληρωμή 6 </a:t>
            </a:r>
            <a:r>
              <a:rPr lang="el-GR" dirty="0" smtClean="0">
                <a:latin typeface="Arial" pitchFamily="34" charset="0"/>
              </a:rPr>
              <a:t>χρόνια</a:t>
            </a:r>
          </a:p>
        </p:txBody>
      </p:sp>
      <p:pic>
        <p:nvPicPr>
          <p:cNvPr id="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37" y="3037134"/>
            <a:ext cx="575931" cy="58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8446568" cy="724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ΓΕΝΙΚΑ </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 </a:t>
            </a:r>
            <a:r>
              <a:rPr lang="el-GR" b="1" u="sng" dirty="0" err="1" smtClean="0">
                <a:latin typeface="Calibri" panose="020F0502020204030204" pitchFamily="34" charset="0"/>
                <a:cs typeface="Calibri" panose="020F0502020204030204" pitchFamily="34" charset="0"/>
              </a:rPr>
              <a:t>Ηλιοθερμικά</a:t>
            </a:r>
            <a:r>
              <a:rPr lang="el-GR" b="1" u="sng" dirty="0" smtClean="0">
                <a:latin typeface="Calibri" panose="020F0502020204030204" pitchFamily="34" charset="0"/>
                <a:cs typeface="Calibri" panose="020F0502020204030204" pitchFamily="34" charset="0"/>
              </a:rPr>
              <a:t> Συστήματα</a:t>
            </a:r>
            <a:endParaRPr lang="en-US"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5519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13</a:t>
            </a:fld>
            <a:endParaRPr lang="en-US"/>
          </a:p>
        </p:txBody>
      </p:sp>
      <p:sp>
        <p:nvSpPr>
          <p:cNvPr id="22"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
        <p:nvSpPr>
          <p:cNvPr id="16" name="Text Box 7"/>
          <p:cNvSpPr txBox="1">
            <a:spLocks noChangeArrowheads="1"/>
          </p:cNvSpPr>
          <p:nvPr/>
        </p:nvSpPr>
        <p:spPr bwMode="auto">
          <a:xfrm>
            <a:off x="4387954" y="2050201"/>
            <a:ext cx="38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eaLnBrk="1" fontAlgn="base" hangingPunct="1">
              <a:spcBef>
                <a:spcPct val="0"/>
              </a:spcBef>
              <a:spcAft>
                <a:spcPct val="0"/>
              </a:spcAft>
            </a:pPr>
            <a:r>
              <a:rPr lang="en-US" b="1" dirty="0">
                <a:solidFill>
                  <a:srgbClr val="00FF00"/>
                </a:solidFill>
                <a:effectLst>
                  <a:outerShdw blurRad="38100" dist="38100" dir="2700000" algn="tl">
                    <a:srgbClr val="000000">
                      <a:alpha val="43137"/>
                    </a:srgbClr>
                  </a:outerShdw>
                </a:effectLst>
                <a:latin typeface="Arial Black" pitchFamily="34" charset="0"/>
                <a:cs typeface="Arial" pitchFamily="34" charset="0"/>
              </a:rPr>
              <a:t>+</a:t>
            </a:r>
          </a:p>
        </p:txBody>
      </p:sp>
      <p:sp>
        <p:nvSpPr>
          <p:cNvPr id="17" name="AutoShape 8"/>
          <p:cNvSpPr>
            <a:spLocks/>
          </p:cNvSpPr>
          <p:nvPr/>
        </p:nvSpPr>
        <p:spPr bwMode="auto">
          <a:xfrm>
            <a:off x="5790844" y="1438467"/>
            <a:ext cx="333375" cy="1446212"/>
          </a:xfrm>
          <a:prstGeom prst="rightBrace">
            <a:avLst>
              <a:gd name="adj1" fmla="val 36151"/>
              <a:gd name="adj2" fmla="val 50000"/>
            </a:avLst>
          </a:prstGeom>
          <a:noFill/>
          <a:ln w="254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l-GR" sz="2400">
              <a:solidFill>
                <a:prstClr val="black"/>
              </a:solidFill>
              <a:latin typeface="Arial" pitchFamily="34" charset="0"/>
              <a:cs typeface="Arial" pitchFamily="34" charset="0"/>
            </a:endParaRPr>
          </a:p>
        </p:txBody>
      </p:sp>
      <p:sp>
        <p:nvSpPr>
          <p:cNvPr id="18" name="Text Box 9"/>
          <p:cNvSpPr txBox="1">
            <a:spLocks noChangeArrowheads="1"/>
          </p:cNvSpPr>
          <p:nvPr/>
        </p:nvSpPr>
        <p:spPr bwMode="auto">
          <a:xfrm>
            <a:off x="6241148" y="1935354"/>
            <a:ext cx="2133918" cy="461665"/>
          </a:xfrm>
          <a:prstGeom prst="rect">
            <a:avLst/>
          </a:prstGeom>
          <a:solidFill>
            <a:srgbClr val="66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eaLnBrk="1" fontAlgn="base" hangingPunct="1">
              <a:spcBef>
                <a:spcPct val="0"/>
              </a:spcBef>
              <a:spcAft>
                <a:spcPct val="0"/>
              </a:spcAft>
            </a:pPr>
            <a:r>
              <a:rPr lang="en-US" b="1" dirty="0" smtClean="0">
                <a:solidFill>
                  <a:srgbClr val="FF3300"/>
                </a:solidFill>
                <a:latin typeface="Arial" pitchFamily="34" charset="0"/>
                <a:cs typeface="Arial" pitchFamily="34" charset="0"/>
              </a:rPr>
              <a:t>COMBI</a:t>
            </a:r>
            <a:r>
              <a:rPr lang="en-US" b="1" dirty="0">
                <a:solidFill>
                  <a:srgbClr val="008000"/>
                </a:solidFill>
                <a:latin typeface="Arial" pitchFamily="34" charset="0"/>
                <a:cs typeface="Arial" pitchFamily="34" charset="0"/>
              </a:rPr>
              <a:t>-</a:t>
            </a:r>
            <a:r>
              <a:rPr lang="en-US" b="1" dirty="0" smtClean="0">
                <a:solidFill>
                  <a:srgbClr val="008000"/>
                </a:solidFill>
                <a:latin typeface="Arial" pitchFamily="34" charset="0"/>
                <a:cs typeface="Arial" pitchFamily="34" charset="0"/>
              </a:rPr>
              <a:t>PLUS</a:t>
            </a:r>
            <a:endParaRPr lang="en-US" b="1" dirty="0">
              <a:solidFill>
                <a:srgbClr val="008000"/>
              </a:solidFill>
              <a:latin typeface="Arial" pitchFamily="34" charset="0"/>
              <a:cs typeface="Arial" pitchFamily="34" charset="0"/>
            </a:endParaRPr>
          </a:p>
        </p:txBody>
      </p:sp>
      <p:sp>
        <p:nvSpPr>
          <p:cNvPr id="19" name="Text Box 5"/>
          <p:cNvSpPr txBox="1">
            <a:spLocks noChangeArrowheads="1"/>
          </p:cNvSpPr>
          <p:nvPr/>
        </p:nvSpPr>
        <p:spPr bwMode="auto">
          <a:xfrm>
            <a:off x="3413229" y="2443901"/>
            <a:ext cx="23891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4963" indent="-334963" eaLnBrk="0" hangingPunct="0">
              <a:defRPr sz="2400">
                <a:solidFill>
                  <a:schemeClr val="tx1"/>
                </a:solidFill>
                <a:latin typeface="Times New Roman" pitchFamily="18" charset="0"/>
              </a:defRPr>
            </a:lvl1pPr>
            <a:lvl2pPr marL="801688" indent="-285750" eaLnBrk="0" hangingPunct="0">
              <a:defRPr sz="2400">
                <a:solidFill>
                  <a:schemeClr val="tx1"/>
                </a:solidFill>
                <a:latin typeface="Times New Roman" pitchFamily="18" charset="0"/>
              </a:defRPr>
            </a:lvl2pPr>
            <a:lvl3pPr marL="1144588"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eaLnBrk="1" fontAlgn="base" hangingPunct="1">
              <a:spcBef>
                <a:spcPct val="0"/>
              </a:spcBef>
              <a:spcAft>
                <a:spcPct val="0"/>
              </a:spcAft>
              <a:buFontTx/>
              <a:buChar char="•"/>
            </a:pPr>
            <a:r>
              <a:rPr lang="el-GR" b="1" dirty="0" smtClean="0">
                <a:solidFill>
                  <a:srgbClr val="00FF00"/>
                </a:solidFill>
                <a:effectLst>
                  <a:outerShdw blurRad="38100" dist="38100" dir="2700000" algn="tl">
                    <a:srgbClr val="000000">
                      <a:alpha val="43137"/>
                    </a:srgbClr>
                  </a:outerShdw>
                </a:effectLst>
                <a:latin typeface="Arial" pitchFamily="34" charset="0"/>
                <a:cs typeface="Arial" pitchFamily="34" charset="0"/>
              </a:rPr>
              <a:t>Ηλιακή Ψύξη</a:t>
            </a:r>
            <a:endParaRPr lang="el-GR" b="1" dirty="0">
              <a:solidFill>
                <a:srgbClr val="00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0354" y="2471500"/>
            <a:ext cx="540000" cy="56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5"/>
          <p:cNvSpPr txBox="1">
            <a:spLocks noChangeArrowheads="1"/>
          </p:cNvSpPr>
          <p:nvPr/>
        </p:nvSpPr>
        <p:spPr bwMode="auto">
          <a:xfrm>
            <a:off x="533400" y="1348914"/>
            <a:ext cx="32058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4963" indent="-334963" eaLnBrk="0" hangingPunct="0">
              <a:defRPr sz="2400">
                <a:solidFill>
                  <a:schemeClr val="tx1"/>
                </a:solidFill>
                <a:latin typeface="Times New Roman" pitchFamily="18" charset="0"/>
              </a:defRPr>
            </a:lvl1pPr>
            <a:lvl2pPr marL="801688" indent="-285750" eaLnBrk="0" hangingPunct="0">
              <a:defRPr sz="2400">
                <a:solidFill>
                  <a:schemeClr val="tx1"/>
                </a:solidFill>
                <a:latin typeface="Times New Roman" pitchFamily="18" charset="0"/>
              </a:defRPr>
            </a:lvl2pPr>
            <a:lvl3pPr marL="1144588"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eaLnBrk="1" fontAlgn="base" hangingPunct="1">
              <a:spcBef>
                <a:spcPct val="0"/>
              </a:spcBef>
              <a:spcAft>
                <a:spcPct val="0"/>
              </a:spcAft>
              <a:buFontTx/>
              <a:buChar char="•"/>
            </a:pPr>
            <a:r>
              <a:rPr lang="el-GR"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ΖΝΧ</a:t>
            </a:r>
            <a:endParaRPr lang="el-GR"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defTabSz="457200" eaLnBrk="1" fontAlgn="base" hangingPunct="1">
              <a:spcBef>
                <a:spcPct val="0"/>
              </a:spcBef>
              <a:spcAft>
                <a:spcPct val="0"/>
              </a:spcAft>
              <a:buFontTx/>
              <a:buChar char="•"/>
            </a:pPr>
            <a:r>
              <a:rPr lang="el-GR"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Θέρμανση Χώρων</a:t>
            </a:r>
            <a:endParaRPr lang="el-GR"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9" name="AutoShape 4"/>
          <p:cNvSpPr>
            <a:spLocks/>
          </p:cNvSpPr>
          <p:nvPr/>
        </p:nvSpPr>
        <p:spPr bwMode="auto">
          <a:xfrm>
            <a:off x="3614021" y="1298502"/>
            <a:ext cx="244475" cy="1000125"/>
          </a:xfrm>
          <a:prstGeom prst="rightBrace">
            <a:avLst>
              <a:gd name="adj1" fmla="val 34091"/>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l-GR" sz="240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30" name="Text Box 5"/>
          <p:cNvSpPr txBox="1">
            <a:spLocks noChangeArrowheads="1"/>
          </p:cNvSpPr>
          <p:nvPr/>
        </p:nvSpPr>
        <p:spPr bwMode="auto">
          <a:xfrm>
            <a:off x="3952925" y="1543982"/>
            <a:ext cx="1380506" cy="46166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eaLnBrk="1" fontAlgn="base" hangingPunct="1">
              <a:spcBef>
                <a:spcPct val="0"/>
              </a:spcBef>
              <a:spcAft>
                <a:spcPct val="0"/>
              </a:spcAft>
            </a:pPr>
            <a:r>
              <a:rPr lang="el-GR" b="1" dirty="0" smtClean="0">
                <a:solidFill>
                  <a:srgbClr val="FF0000"/>
                </a:solidFill>
                <a:latin typeface="Arial" pitchFamily="34" charset="0"/>
                <a:cs typeface="Arial" pitchFamily="34" charset="0"/>
              </a:rPr>
              <a:t> </a:t>
            </a:r>
            <a:r>
              <a:rPr lang="en-US" b="1" dirty="0" smtClean="0">
                <a:solidFill>
                  <a:srgbClr val="FF0000"/>
                </a:solidFill>
                <a:latin typeface="Arial" pitchFamily="34" charset="0"/>
                <a:cs typeface="Arial" pitchFamily="34" charset="0"/>
              </a:rPr>
              <a:t>COMBI</a:t>
            </a:r>
            <a:r>
              <a:rPr lang="el-GR" b="1" dirty="0" smtClean="0">
                <a:solidFill>
                  <a:srgbClr val="FF0000"/>
                </a:solidFill>
                <a:latin typeface="Arial" pitchFamily="34" charset="0"/>
                <a:cs typeface="Arial" pitchFamily="34" charset="0"/>
              </a:rPr>
              <a:t> </a:t>
            </a:r>
            <a:endParaRPr lang="el-GR" b="1" dirty="0">
              <a:solidFill>
                <a:srgbClr val="FF0000"/>
              </a:solidFill>
              <a:latin typeface="Arial" pitchFamily="34" charset="0"/>
              <a:cs typeface="Arial" pitchFamily="34" charset="0"/>
            </a:endParaRPr>
          </a:p>
        </p:txBody>
      </p:sp>
      <p:pic>
        <p:nvPicPr>
          <p:cNvPr id="3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638" y="1368984"/>
            <a:ext cx="540000" cy="56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638" y="1719799"/>
            <a:ext cx="540000" cy="56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 Box 2"/>
          <p:cNvSpPr txBox="1">
            <a:spLocks noChangeArrowheads="1"/>
          </p:cNvSpPr>
          <p:nvPr/>
        </p:nvSpPr>
        <p:spPr bwMode="auto">
          <a:xfrm>
            <a:off x="125985" y="2684183"/>
            <a:ext cx="4261970" cy="303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5425" indent="-2254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15000"/>
              </a:spcBef>
              <a:spcAft>
                <a:spcPct val="0"/>
              </a:spcAft>
              <a:buFontTx/>
              <a:buChar char="•"/>
            </a:pPr>
            <a:r>
              <a:rPr lang="el-GR" sz="2000" b="1" dirty="0">
                <a:latin typeface="Arial" pitchFamily="34" charset="0"/>
                <a:cs typeface="Arial" pitchFamily="34" charset="0"/>
              </a:rPr>
              <a:t>Ηλιακοί Συλλέκτες</a:t>
            </a:r>
            <a:endParaRPr lang="en-US" sz="2000" b="1" dirty="0">
              <a:latin typeface="Arial" pitchFamily="34" charset="0"/>
              <a:cs typeface="Arial" pitchFamily="34" charset="0"/>
            </a:endParaRPr>
          </a:p>
          <a:p>
            <a:pPr eaLnBrk="1" fontAlgn="base" hangingPunct="1">
              <a:spcBef>
                <a:spcPct val="15000"/>
              </a:spcBef>
              <a:spcAft>
                <a:spcPct val="0"/>
              </a:spcAft>
              <a:buFontTx/>
              <a:buChar char="•"/>
            </a:pPr>
            <a:r>
              <a:rPr lang="el-GR" sz="2000" b="1" dirty="0">
                <a:latin typeface="Arial" pitchFamily="34" charset="0"/>
                <a:cs typeface="Arial" pitchFamily="34" charset="0"/>
              </a:rPr>
              <a:t>Αποθήκη Ζ.Ν.</a:t>
            </a:r>
            <a:endParaRPr lang="en-US" sz="2000" b="1" dirty="0">
              <a:latin typeface="Arial" pitchFamily="34" charset="0"/>
              <a:cs typeface="Arial" pitchFamily="34" charset="0"/>
            </a:endParaRPr>
          </a:p>
          <a:p>
            <a:pPr eaLnBrk="1" fontAlgn="base" hangingPunct="1">
              <a:spcBef>
                <a:spcPct val="15000"/>
              </a:spcBef>
              <a:spcAft>
                <a:spcPct val="0"/>
              </a:spcAft>
              <a:buFontTx/>
              <a:buChar char="•"/>
            </a:pPr>
            <a:r>
              <a:rPr lang="el-GR" sz="2000" b="1" dirty="0">
                <a:latin typeface="Arial" pitchFamily="34" charset="0"/>
                <a:cs typeface="Arial" pitchFamily="34" charset="0"/>
              </a:rPr>
              <a:t>Δίκτυο Διανομής Ζ.Ν.</a:t>
            </a:r>
            <a:endParaRPr lang="en-US" sz="2000" b="1" dirty="0">
              <a:latin typeface="Arial" pitchFamily="34" charset="0"/>
              <a:cs typeface="Arial" pitchFamily="34" charset="0"/>
            </a:endParaRPr>
          </a:p>
          <a:p>
            <a:pPr eaLnBrk="1" fontAlgn="base" hangingPunct="1">
              <a:spcBef>
                <a:spcPct val="15000"/>
              </a:spcBef>
              <a:spcAft>
                <a:spcPct val="0"/>
              </a:spcAft>
              <a:buFontTx/>
              <a:buChar char="•"/>
            </a:pPr>
            <a:r>
              <a:rPr lang="el-GR" sz="2000" b="1" dirty="0">
                <a:latin typeface="Arial" pitchFamily="34" charset="0"/>
                <a:cs typeface="Arial" pitchFamily="34" charset="0"/>
              </a:rPr>
              <a:t>Μονάδα Ψύξης</a:t>
            </a:r>
            <a:endParaRPr lang="en-US" sz="2000" b="1" dirty="0">
              <a:latin typeface="Arial" pitchFamily="34" charset="0"/>
              <a:cs typeface="Arial" pitchFamily="34" charset="0"/>
            </a:endParaRPr>
          </a:p>
          <a:p>
            <a:pPr eaLnBrk="1" fontAlgn="base" hangingPunct="1">
              <a:spcBef>
                <a:spcPct val="15000"/>
              </a:spcBef>
              <a:spcAft>
                <a:spcPct val="0"/>
              </a:spcAft>
              <a:buFontTx/>
              <a:buChar char="•"/>
            </a:pPr>
            <a:r>
              <a:rPr lang="el-GR" sz="2000" b="1" dirty="0">
                <a:latin typeface="Arial" pitchFamily="34" charset="0"/>
                <a:cs typeface="Arial" pitchFamily="34" charset="0"/>
              </a:rPr>
              <a:t>Αποθήκη Ψ.Ν.</a:t>
            </a:r>
            <a:r>
              <a:rPr lang="en-US" sz="2000" b="1" dirty="0">
                <a:latin typeface="Arial" pitchFamily="34" charset="0"/>
                <a:cs typeface="Arial" pitchFamily="34" charset="0"/>
              </a:rPr>
              <a:t> </a:t>
            </a:r>
            <a:r>
              <a:rPr lang="en-US" sz="2000" dirty="0">
                <a:latin typeface="Arial" panose="020B0604020202020204" pitchFamily="34" charset="0"/>
                <a:cs typeface="Arial" panose="020B0604020202020204" pitchFamily="34" charset="0"/>
              </a:rPr>
              <a:t>(</a:t>
            </a:r>
            <a:r>
              <a:rPr lang="el-GR" sz="2000" dirty="0">
                <a:latin typeface="Arial" panose="020B0604020202020204" pitchFamily="34" charset="0"/>
                <a:cs typeface="Arial" panose="020B0604020202020204" pitchFamily="34" charset="0"/>
              </a:rPr>
              <a:t>προαιρετικό</a:t>
            </a:r>
            <a:r>
              <a:rPr lang="en-US" sz="2000" dirty="0">
                <a:latin typeface="Arial" panose="020B0604020202020204" pitchFamily="34" charset="0"/>
                <a:cs typeface="Arial" panose="020B0604020202020204" pitchFamily="34" charset="0"/>
              </a:rPr>
              <a:t>)</a:t>
            </a:r>
          </a:p>
          <a:p>
            <a:pPr eaLnBrk="1" fontAlgn="base" hangingPunct="1">
              <a:spcBef>
                <a:spcPct val="15000"/>
              </a:spcBef>
              <a:spcAft>
                <a:spcPct val="0"/>
              </a:spcAft>
              <a:buFontTx/>
              <a:buChar char="•"/>
            </a:pPr>
            <a:r>
              <a:rPr lang="el-GR" sz="2000" b="1" dirty="0">
                <a:latin typeface="Arial" pitchFamily="34" charset="0"/>
                <a:cs typeface="Arial" pitchFamily="34" charset="0"/>
              </a:rPr>
              <a:t>Σύστημα Κλιματισμού</a:t>
            </a:r>
            <a:r>
              <a:rPr lang="en-US" sz="2000" b="1" dirty="0">
                <a:latin typeface="Arial" pitchFamily="34" charset="0"/>
                <a:cs typeface="Arial" pitchFamily="34" charset="0"/>
              </a:rPr>
              <a:t> </a:t>
            </a:r>
          </a:p>
          <a:p>
            <a:pPr eaLnBrk="1" fontAlgn="base" hangingPunct="1">
              <a:spcBef>
                <a:spcPct val="15000"/>
              </a:spcBef>
              <a:spcAft>
                <a:spcPct val="0"/>
              </a:spcAft>
              <a:buFontTx/>
              <a:buChar char="•"/>
            </a:pPr>
            <a:r>
              <a:rPr lang="el-GR" sz="2000" b="1" dirty="0">
                <a:latin typeface="Arial" pitchFamily="34" charset="0"/>
                <a:cs typeface="Arial" pitchFamily="34" charset="0"/>
              </a:rPr>
              <a:t>Δίκτυο Διανομής Ψ.Ν.</a:t>
            </a:r>
            <a:endParaRPr lang="en-US" sz="2000" b="1" dirty="0">
              <a:latin typeface="Arial" pitchFamily="34" charset="0"/>
              <a:cs typeface="Arial" pitchFamily="34" charset="0"/>
            </a:endParaRPr>
          </a:p>
          <a:p>
            <a:pPr eaLnBrk="1" fontAlgn="base" hangingPunct="1">
              <a:spcBef>
                <a:spcPct val="15000"/>
              </a:spcBef>
              <a:spcAft>
                <a:spcPct val="0"/>
              </a:spcAft>
              <a:buFontTx/>
              <a:buChar char="•"/>
            </a:pPr>
            <a:r>
              <a:rPr lang="el-GR" sz="2000" b="1" dirty="0" smtClean="0">
                <a:latin typeface="Arial" pitchFamily="34" charset="0"/>
                <a:cs typeface="Arial" pitchFamily="34" charset="0"/>
              </a:rPr>
              <a:t>Εφεδρική </a:t>
            </a:r>
            <a:r>
              <a:rPr lang="el-GR" sz="2000" b="1" dirty="0" err="1" smtClean="0">
                <a:latin typeface="Arial" pitchFamily="34" charset="0"/>
                <a:cs typeface="Arial" pitchFamily="34" charset="0"/>
              </a:rPr>
              <a:t>Θέρμανση–Ψύξη</a:t>
            </a:r>
            <a:r>
              <a:rPr lang="en-US" sz="2000" b="1" dirty="0" smtClean="0">
                <a:latin typeface="Arial" pitchFamily="34" charset="0"/>
                <a:cs typeface="Arial" pitchFamily="34" charset="0"/>
              </a:rPr>
              <a:t> </a:t>
            </a:r>
            <a:endParaRPr lang="en-US" sz="2000" b="1" dirty="0">
              <a:latin typeface="Arial" pitchFamily="34" charset="0"/>
              <a:cs typeface="Arial" pitchFamily="34" charset="0"/>
            </a:endParaRPr>
          </a:p>
          <a:p>
            <a:pPr eaLnBrk="1" fontAlgn="base" hangingPunct="1">
              <a:spcBef>
                <a:spcPct val="0"/>
              </a:spcBef>
              <a:spcAft>
                <a:spcPct val="0"/>
              </a:spcAft>
            </a:pPr>
            <a:r>
              <a:rPr lang="el-GR" sz="1000" dirty="0">
                <a:latin typeface="Arial" pitchFamily="34" charset="0"/>
                <a:cs typeface="Arial" pitchFamily="34" charset="0"/>
              </a:rPr>
              <a:t>	</a:t>
            </a:r>
            <a:r>
              <a:rPr lang="el-GR" sz="1000" dirty="0" smtClean="0">
                <a:latin typeface="Arial" panose="020B0604020202020204" pitchFamily="34" charset="0"/>
                <a:cs typeface="Arial" panose="020B0604020202020204" pitchFamily="34" charset="0"/>
              </a:rPr>
              <a:t>(ως εφεδρικός λέβητας, </a:t>
            </a:r>
            <a:r>
              <a:rPr lang="el-GR" sz="1000" dirty="0">
                <a:latin typeface="Arial" panose="020B0604020202020204" pitchFamily="34" charset="0"/>
                <a:cs typeface="Arial" panose="020B0604020202020204" pitchFamily="34" charset="0"/>
              </a:rPr>
              <a:t>είτε ως εφεδρικός </a:t>
            </a:r>
            <a:r>
              <a:rPr lang="el-GR" sz="1000" dirty="0" err="1">
                <a:latin typeface="Arial" panose="020B0604020202020204" pitchFamily="34" charset="0"/>
                <a:cs typeface="Arial" panose="020B0604020202020204" pitchFamily="34" charset="0"/>
              </a:rPr>
              <a:t>ψύκτης</a:t>
            </a:r>
            <a:r>
              <a:rPr lang="el-GR" sz="1000" dirty="0">
                <a:latin typeface="Arial" panose="020B0604020202020204" pitchFamily="34" charset="0"/>
                <a:cs typeface="Arial" panose="020B0604020202020204" pitchFamily="34" charset="0"/>
              </a:rPr>
              <a:t> ή και τα </a:t>
            </a:r>
            <a:r>
              <a:rPr lang="el-GR" sz="1000" dirty="0" smtClean="0">
                <a:latin typeface="Arial" panose="020B0604020202020204" pitchFamily="34" charset="0"/>
                <a:cs typeface="Arial" panose="020B0604020202020204" pitchFamily="34" charset="0"/>
              </a:rPr>
              <a:t>δύο) </a:t>
            </a:r>
            <a:endParaRPr lang="en-US" sz="1000" dirty="0">
              <a:latin typeface="Arial" panose="020B0604020202020204" pitchFamily="34" charset="0"/>
              <a:cs typeface="Arial" panose="020B0604020202020204" pitchFamily="34" charset="0"/>
            </a:endParaRP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8176" y="2953413"/>
            <a:ext cx="3865585" cy="248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4136899" y="5500630"/>
            <a:ext cx="3501032" cy="846386"/>
          </a:xfrm>
          <a:prstGeom prst="rect">
            <a:avLst/>
          </a:prstGeom>
          <a:noFill/>
        </p:spPr>
        <p:txBody>
          <a:bodyPr wrap="square" rtlCol="0">
            <a:spAutoFit/>
          </a:bodyPr>
          <a:lstStyle/>
          <a:p>
            <a:pPr>
              <a:spcAft>
                <a:spcPts val="600"/>
              </a:spcAft>
            </a:pPr>
            <a:r>
              <a:rPr lang="el-GR" sz="1600" b="1" dirty="0" smtClean="0">
                <a:cs typeface="Arial" pitchFamily="34" charset="0"/>
              </a:rPr>
              <a:t>Συνήθης πρακτική</a:t>
            </a:r>
            <a:endParaRPr lang="en-US" sz="1600" b="1" dirty="0" smtClean="0">
              <a:cs typeface="Arial" pitchFamily="34" charset="0"/>
            </a:endParaRPr>
          </a:p>
          <a:p>
            <a:r>
              <a:rPr lang="el-GR" sz="1400" b="1" dirty="0" smtClean="0">
                <a:cs typeface="Arial" pitchFamily="34" charset="0"/>
              </a:rPr>
              <a:t>Ηλιακοί συλλέκτες</a:t>
            </a:r>
            <a:r>
              <a:rPr lang="en-US" sz="1400" b="1" dirty="0" smtClean="0">
                <a:cs typeface="Arial" pitchFamily="34" charset="0"/>
              </a:rPr>
              <a:t>: 3</a:t>
            </a:r>
            <a:r>
              <a:rPr lang="el-GR" sz="1400" b="1" dirty="0" smtClean="0">
                <a:cs typeface="Arial" pitchFamily="34" charset="0"/>
              </a:rPr>
              <a:t>,</a:t>
            </a:r>
            <a:r>
              <a:rPr lang="en-US" sz="1400" b="1" dirty="0" smtClean="0">
                <a:cs typeface="Arial" pitchFamily="34" charset="0"/>
              </a:rPr>
              <a:t>6 </a:t>
            </a:r>
            <a:r>
              <a:rPr lang="en-US" sz="1400" b="1" dirty="0">
                <a:cs typeface="Arial" pitchFamily="34" charset="0"/>
              </a:rPr>
              <a:t>m</a:t>
            </a:r>
            <a:r>
              <a:rPr lang="en-US" sz="1400" b="1" baseline="30000" dirty="0">
                <a:cs typeface="Arial" pitchFamily="34" charset="0"/>
              </a:rPr>
              <a:t>2</a:t>
            </a:r>
            <a:r>
              <a:rPr lang="en-US" sz="1400" b="1" dirty="0">
                <a:cs typeface="Arial" pitchFamily="34" charset="0"/>
              </a:rPr>
              <a:t>/</a:t>
            </a:r>
            <a:r>
              <a:rPr lang="en-US" sz="1400" b="1" dirty="0" err="1">
                <a:cs typeface="Arial" pitchFamily="34" charset="0"/>
              </a:rPr>
              <a:t>kW</a:t>
            </a:r>
            <a:r>
              <a:rPr lang="en-US" sz="1400" b="1" baseline="-25000" dirty="0" err="1">
                <a:cs typeface="Arial" pitchFamily="34" charset="0"/>
              </a:rPr>
              <a:t>c</a:t>
            </a:r>
            <a:r>
              <a:rPr lang="en-US" sz="1400" b="1" dirty="0">
                <a:cs typeface="Arial" pitchFamily="34" charset="0"/>
              </a:rPr>
              <a:t>    </a:t>
            </a:r>
          </a:p>
          <a:p>
            <a:r>
              <a:rPr lang="el-GR" sz="1400" b="1" dirty="0" smtClean="0">
                <a:cs typeface="Arial" pitchFamily="34" charset="0"/>
              </a:rPr>
              <a:t>Βοηθητικά συστήματα</a:t>
            </a:r>
            <a:r>
              <a:rPr lang="en-US" sz="1400" b="1" dirty="0" smtClean="0">
                <a:cs typeface="Arial" pitchFamily="34" charset="0"/>
              </a:rPr>
              <a:t>: 0</a:t>
            </a:r>
            <a:r>
              <a:rPr lang="el-GR" sz="1400" b="1" dirty="0" smtClean="0">
                <a:cs typeface="Arial" pitchFamily="34" charset="0"/>
              </a:rPr>
              <a:t>,</a:t>
            </a:r>
            <a:r>
              <a:rPr lang="en-US" sz="1400" b="1" dirty="0" smtClean="0">
                <a:cs typeface="Arial" pitchFamily="34" charset="0"/>
              </a:rPr>
              <a:t>255 kWh</a:t>
            </a:r>
            <a:r>
              <a:rPr lang="el-GR" sz="1400" b="1" baseline="-25000" dirty="0" err="1" smtClean="0">
                <a:cs typeface="Arial" pitchFamily="34" charset="0"/>
              </a:rPr>
              <a:t>ηλ</a:t>
            </a:r>
            <a:r>
              <a:rPr lang="en-US" sz="1400" b="1" dirty="0" smtClean="0">
                <a:cs typeface="Arial" pitchFamily="34" charset="0"/>
              </a:rPr>
              <a:t>/</a:t>
            </a:r>
            <a:r>
              <a:rPr lang="en-US" sz="1400" b="1" dirty="0" err="1" smtClean="0">
                <a:cs typeface="Arial" pitchFamily="34" charset="0"/>
              </a:rPr>
              <a:t>kWh</a:t>
            </a:r>
            <a:r>
              <a:rPr lang="en-US" sz="1400" b="1" baseline="-25000" dirty="0" err="1" smtClean="0">
                <a:cs typeface="Arial" pitchFamily="34" charset="0"/>
              </a:rPr>
              <a:t>c</a:t>
            </a:r>
            <a:endParaRPr lang="en-US" sz="1400" b="1" baseline="-25000" dirty="0">
              <a:cs typeface="Arial" pitchFamily="34" charset="0"/>
            </a:endParaRPr>
          </a:p>
        </p:txBody>
      </p:sp>
      <p:pic>
        <p:nvPicPr>
          <p:cNvPr id="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0967" y="5750659"/>
            <a:ext cx="575931" cy="58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8446568" cy="724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ΓΕΝΙΚΑ </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 </a:t>
            </a:r>
            <a:r>
              <a:rPr lang="el-GR" b="1" u="sng" dirty="0" err="1" smtClean="0">
                <a:latin typeface="Calibri" panose="020F0502020204030204" pitchFamily="34" charset="0"/>
                <a:cs typeface="Calibri" panose="020F0502020204030204" pitchFamily="34" charset="0"/>
              </a:rPr>
              <a:t>Ηλιοθερμικά</a:t>
            </a:r>
            <a:r>
              <a:rPr lang="el-GR" b="1" u="sng" dirty="0" smtClean="0">
                <a:latin typeface="Calibri" panose="020F0502020204030204" pitchFamily="34" charset="0"/>
                <a:cs typeface="Calibri" panose="020F0502020204030204" pitchFamily="34" charset="0"/>
              </a:rPr>
              <a:t> Συστήματα</a:t>
            </a:r>
            <a:endParaRPr lang="en-US"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2476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14</a:t>
            </a:fld>
            <a:endParaRPr lang="en-US"/>
          </a:p>
        </p:txBody>
      </p:sp>
      <p:sp>
        <p:nvSpPr>
          <p:cNvPr id="22"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
        <p:nvSpPr>
          <p:cNvPr id="23" name="Text Box 7"/>
          <p:cNvSpPr txBox="1">
            <a:spLocks noChangeArrowheads="1"/>
          </p:cNvSpPr>
          <p:nvPr/>
        </p:nvSpPr>
        <p:spPr bwMode="auto">
          <a:xfrm>
            <a:off x="4387954" y="2050201"/>
            <a:ext cx="38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eaLnBrk="1" fontAlgn="base" hangingPunct="1">
              <a:spcBef>
                <a:spcPct val="0"/>
              </a:spcBef>
              <a:spcAft>
                <a:spcPct val="0"/>
              </a:spcAft>
            </a:pPr>
            <a:r>
              <a:rPr lang="en-US" b="1" dirty="0">
                <a:solidFill>
                  <a:srgbClr val="00FF00"/>
                </a:solidFill>
                <a:effectLst>
                  <a:outerShdw blurRad="38100" dist="38100" dir="2700000" algn="tl">
                    <a:srgbClr val="000000">
                      <a:alpha val="43137"/>
                    </a:srgbClr>
                  </a:outerShdw>
                </a:effectLst>
                <a:latin typeface="Arial Black" pitchFamily="34" charset="0"/>
                <a:cs typeface="Arial" pitchFamily="34" charset="0"/>
              </a:rPr>
              <a:t>+</a:t>
            </a:r>
          </a:p>
        </p:txBody>
      </p:sp>
      <p:sp>
        <p:nvSpPr>
          <p:cNvPr id="24" name="AutoShape 8"/>
          <p:cNvSpPr>
            <a:spLocks/>
          </p:cNvSpPr>
          <p:nvPr/>
        </p:nvSpPr>
        <p:spPr bwMode="auto">
          <a:xfrm>
            <a:off x="5790844" y="1438467"/>
            <a:ext cx="333375" cy="1446212"/>
          </a:xfrm>
          <a:prstGeom prst="rightBrace">
            <a:avLst>
              <a:gd name="adj1" fmla="val 36151"/>
              <a:gd name="adj2" fmla="val 50000"/>
            </a:avLst>
          </a:prstGeom>
          <a:noFill/>
          <a:ln w="254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l-GR" sz="2400">
              <a:solidFill>
                <a:prstClr val="black"/>
              </a:solidFill>
              <a:latin typeface="Arial" pitchFamily="34" charset="0"/>
              <a:cs typeface="Arial" pitchFamily="34" charset="0"/>
            </a:endParaRPr>
          </a:p>
        </p:txBody>
      </p:sp>
      <p:sp>
        <p:nvSpPr>
          <p:cNvPr id="25" name="Text Box 9"/>
          <p:cNvSpPr txBox="1">
            <a:spLocks noChangeArrowheads="1"/>
          </p:cNvSpPr>
          <p:nvPr/>
        </p:nvSpPr>
        <p:spPr bwMode="auto">
          <a:xfrm>
            <a:off x="6241148" y="1935354"/>
            <a:ext cx="2133918" cy="461665"/>
          </a:xfrm>
          <a:prstGeom prst="rect">
            <a:avLst/>
          </a:prstGeom>
          <a:solidFill>
            <a:srgbClr val="66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eaLnBrk="1" fontAlgn="base" hangingPunct="1">
              <a:spcBef>
                <a:spcPct val="0"/>
              </a:spcBef>
              <a:spcAft>
                <a:spcPct val="0"/>
              </a:spcAft>
            </a:pPr>
            <a:r>
              <a:rPr lang="en-US" b="1" dirty="0" smtClean="0">
                <a:solidFill>
                  <a:srgbClr val="FF3300"/>
                </a:solidFill>
                <a:latin typeface="Arial" pitchFamily="34" charset="0"/>
                <a:cs typeface="Arial" pitchFamily="34" charset="0"/>
              </a:rPr>
              <a:t>COMBI</a:t>
            </a:r>
            <a:r>
              <a:rPr lang="en-US" b="1" dirty="0">
                <a:solidFill>
                  <a:srgbClr val="008000"/>
                </a:solidFill>
                <a:latin typeface="Arial" pitchFamily="34" charset="0"/>
                <a:cs typeface="Arial" pitchFamily="34" charset="0"/>
              </a:rPr>
              <a:t>-</a:t>
            </a:r>
            <a:r>
              <a:rPr lang="en-US" b="1" dirty="0" smtClean="0">
                <a:solidFill>
                  <a:srgbClr val="008000"/>
                </a:solidFill>
                <a:latin typeface="Arial" pitchFamily="34" charset="0"/>
                <a:cs typeface="Arial" pitchFamily="34" charset="0"/>
              </a:rPr>
              <a:t>PLUS</a:t>
            </a:r>
            <a:endParaRPr lang="en-US" b="1" dirty="0">
              <a:solidFill>
                <a:srgbClr val="008000"/>
              </a:solidFill>
              <a:latin typeface="Arial" pitchFamily="34" charset="0"/>
              <a:cs typeface="Arial" pitchFamily="34" charset="0"/>
            </a:endParaRPr>
          </a:p>
        </p:txBody>
      </p:sp>
      <p:sp>
        <p:nvSpPr>
          <p:cNvPr id="26" name="Text Box 5"/>
          <p:cNvSpPr txBox="1">
            <a:spLocks noChangeArrowheads="1"/>
          </p:cNvSpPr>
          <p:nvPr/>
        </p:nvSpPr>
        <p:spPr bwMode="auto">
          <a:xfrm>
            <a:off x="3413229" y="2443901"/>
            <a:ext cx="23891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4963" indent="-334963" eaLnBrk="0" hangingPunct="0">
              <a:defRPr sz="2400">
                <a:solidFill>
                  <a:schemeClr val="tx1"/>
                </a:solidFill>
                <a:latin typeface="Times New Roman" pitchFamily="18" charset="0"/>
              </a:defRPr>
            </a:lvl1pPr>
            <a:lvl2pPr marL="801688" indent="-285750" eaLnBrk="0" hangingPunct="0">
              <a:defRPr sz="2400">
                <a:solidFill>
                  <a:schemeClr val="tx1"/>
                </a:solidFill>
                <a:latin typeface="Times New Roman" pitchFamily="18" charset="0"/>
              </a:defRPr>
            </a:lvl2pPr>
            <a:lvl3pPr marL="1144588"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eaLnBrk="1" fontAlgn="base" hangingPunct="1">
              <a:spcBef>
                <a:spcPct val="0"/>
              </a:spcBef>
              <a:spcAft>
                <a:spcPct val="0"/>
              </a:spcAft>
              <a:buFontTx/>
              <a:buChar char="•"/>
            </a:pPr>
            <a:r>
              <a:rPr lang="el-GR" b="1" dirty="0" smtClean="0">
                <a:solidFill>
                  <a:srgbClr val="00FF00"/>
                </a:solidFill>
                <a:effectLst>
                  <a:outerShdw blurRad="38100" dist="38100" dir="2700000" algn="tl">
                    <a:srgbClr val="000000">
                      <a:alpha val="43137"/>
                    </a:srgbClr>
                  </a:outerShdw>
                </a:effectLst>
                <a:latin typeface="Arial" pitchFamily="34" charset="0"/>
                <a:cs typeface="Arial" pitchFamily="34" charset="0"/>
              </a:rPr>
              <a:t>Ηλιακή Ψύξη</a:t>
            </a:r>
            <a:endParaRPr lang="el-GR" b="1" dirty="0">
              <a:solidFill>
                <a:srgbClr val="00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0354" y="2471500"/>
            <a:ext cx="540000" cy="56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5"/>
          <p:cNvSpPr txBox="1">
            <a:spLocks noChangeArrowheads="1"/>
          </p:cNvSpPr>
          <p:nvPr/>
        </p:nvSpPr>
        <p:spPr bwMode="auto">
          <a:xfrm>
            <a:off x="533400" y="1348914"/>
            <a:ext cx="32058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34963" indent="-334963" eaLnBrk="0" hangingPunct="0">
              <a:defRPr sz="2400">
                <a:solidFill>
                  <a:schemeClr val="tx1"/>
                </a:solidFill>
                <a:latin typeface="Times New Roman" pitchFamily="18" charset="0"/>
              </a:defRPr>
            </a:lvl1pPr>
            <a:lvl2pPr marL="801688" indent="-285750" eaLnBrk="0" hangingPunct="0">
              <a:defRPr sz="2400">
                <a:solidFill>
                  <a:schemeClr val="tx1"/>
                </a:solidFill>
                <a:latin typeface="Times New Roman" pitchFamily="18" charset="0"/>
              </a:defRPr>
            </a:lvl2pPr>
            <a:lvl3pPr marL="1144588"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eaLnBrk="1" fontAlgn="base" hangingPunct="1">
              <a:spcBef>
                <a:spcPct val="0"/>
              </a:spcBef>
              <a:spcAft>
                <a:spcPct val="0"/>
              </a:spcAft>
              <a:buFontTx/>
              <a:buChar char="•"/>
            </a:pPr>
            <a:r>
              <a:rPr lang="el-GR"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ΖΝΧ</a:t>
            </a:r>
            <a:endParaRPr lang="el-GR"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defTabSz="457200" eaLnBrk="1" fontAlgn="base" hangingPunct="1">
              <a:spcBef>
                <a:spcPct val="0"/>
              </a:spcBef>
              <a:spcAft>
                <a:spcPct val="0"/>
              </a:spcAft>
              <a:buFontTx/>
              <a:buChar char="•"/>
            </a:pPr>
            <a:r>
              <a:rPr lang="el-GR"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Θέρμανση Χώρων</a:t>
            </a:r>
            <a:endParaRPr lang="el-GR"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3" name="AutoShape 4"/>
          <p:cNvSpPr>
            <a:spLocks/>
          </p:cNvSpPr>
          <p:nvPr/>
        </p:nvSpPr>
        <p:spPr bwMode="auto">
          <a:xfrm>
            <a:off x="3614021" y="1298502"/>
            <a:ext cx="244475" cy="1000125"/>
          </a:xfrm>
          <a:prstGeom prst="rightBrace">
            <a:avLst>
              <a:gd name="adj1" fmla="val 34091"/>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l-GR" sz="240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34" name="Text Box 5"/>
          <p:cNvSpPr txBox="1">
            <a:spLocks noChangeArrowheads="1"/>
          </p:cNvSpPr>
          <p:nvPr/>
        </p:nvSpPr>
        <p:spPr bwMode="auto">
          <a:xfrm>
            <a:off x="3952925" y="1543982"/>
            <a:ext cx="1380506" cy="46166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eaLnBrk="1" fontAlgn="base" hangingPunct="1">
              <a:spcBef>
                <a:spcPct val="0"/>
              </a:spcBef>
              <a:spcAft>
                <a:spcPct val="0"/>
              </a:spcAft>
            </a:pPr>
            <a:r>
              <a:rPr lang="el-GR" b="1" dirty="0" smtClean="0">
                <a:solidFill>
                  <a:srgbClr val="FF0000"/>
                </a:solidFill>
                <a:latin typeface="Arial" pitchFamily="34" charset="0"/>
                <a:cs typeface="Arial" pitchFamily="34" charset="0"/>
              </a:rPr>
              <a:t> </a:t>
            </a:r>
            <a:r>
              <a:rPr lang="en-US" b="1" dirty="0" smtClean="0">
                <a:solidFill>
                  <a:srgbClr val="FF0000"/>
                </a:solidFill>
                <a:latin typeface="Arial" pitchFamily="34" charset="0"/>
                <a:cs typeface="Arial" pitchFamily="34" charset="0"/>
              </a:rPr>
              <a:t>COMBI</a:t>
            </a:r>
            <a:r>
              <a:rPr lang="el-GR" b="1" dirty="0" smtClean="0">
                <a:solidFill>
                  <a:srgbClr val="FF0000"/>
                </a:solidFill>
                <a:latin typeface="Arial" pitchFamily="34" charset="0"/>
                <a:cs typeface="Arial" pitchFamily="34" charset="0"/>
              </a:rPr>
              <a:t> </a:t>
            </a:r>
            <a:endParaRPr lang="el-GR" b="1" dirty="0">
              <a:solidFill>
                <a:srgbClr val="FF0000"/>
              </a:solidFill>
              <a:latin typeface="Arial" pitchFamily="34" charset="0"/>
              <a:cs typeface="Arial" pitchFamily="34" charset="0"/>
            </a:endParaRP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638" y="1368984"/>
            <a:ext cx="540000" cy="56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638" y="1719799"/>
            <a:ext cx="540000" cy="56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2016" y="2958098"/>
            <a:ext cx="3441817" cy="176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18" y="3102579"/>
            <a:ext cx="2306225" cy="146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 Box 16"/>
          <p:cNvSpPr txBox="1">
            <a:spLocks noChangeArrowheads="1"/>
          </p:cNvSpPr>
          <p:nvPr/>
        </p:nvSpPr>
        <p:spPr bwMode="auto">
          <a:xfrm>
            <a:off x="371264" y="4631255"/>
            <a:ext cx="27555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GB" sz="1400" b="1" kern="0" dirty="0" smtClean="0">
                <a:latin typeface="Arial Narrow"/>
                <a:hlinkClick r:id="rId5"/>
              </a:rPr>
              <a:t>www.energycon.org/sace/sace.htm</a:t>
            </a:r>
            <a:r>
              <a:rPr lang="el-GR" sz="1400" b="1" kern="0" dirty="0" smtClean="0">
                <a:latin typeface="Arial Narrow"/>
              </a:rPr>
              <a:t>  </a:t>
            </a:r>
          </a:p>
        </p:txBody>
      </p:sp>
      <p:pic>
        <p:nvPicPr>
          <p:cNvPr id="45"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16" y="4828966"/>
            <a:ext cx="1104239" cy="10972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46" name="Rectangle 8"/>
          <p:cNvSpPr>
            <a:spLocks noChangeArrowheads="1"/>
          </p:cNvSpPr>
          <p:nvPr/>
        </p:nvSpPr>
        <p:spPr bwMode="auto">
          <a:xfrm>
            <a:off x="1208130" y="5446029"/>
            <a:ext cx="16168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de-DE" sz="1000" b="1" dirty="0" smtClean="0">
                <a:latin typeface="Arial Narrow"/>
                <a:cs typeface="Arial" pitchFamily="34" charset="0"/>
                <a:hlinkClick r:id="rId7"/>
              </a:rPr>
              <a:t>www.highcombi.eu</a:t>
            </a:r>
            <a:r>
              <a:rPr lang="el-GR" sz="1000" b="1" dirty="0" smtClean="0">
                <a:latin typeface="Arial Narrow"/>
                <a:cs typeface="Arial" pitchFamily="34" charset="0"/>
              </a:rPr>
              <a:t> </a:t>
            </a:r>
            <a:endParaRPr lang="de-DE" sz="1000" b="1" dirty="0">
              <a:latin typeface="Arial Narrow"/>
              <a:cs typeface="Arial" pitchFamily="34" charset="0"/>
            </a:endParaRPr>
          </a:p>
        </p:txBody>
      </p:sp>
      <p:sp>
        <p:nvSpPr>
          <p:cNvPr id="47" name="Rectangle 8"/>
          <p:cNvSpPr>
            <a:spLocks noChangeArrowheads="1"/>
          </p:cNvSpPr>
          <p:nvPr/>
        </p:nvSpPr>
        <p:spPr bwMode="auto">
          <a:xfrm>
            <a:off x="1208130" y="5099707"/>
            <a:ext cx="13847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de-DE" sz="1000" b="1" dirty="0" smtClean="0">
                <a:latin typeface="Arial Narrow"/>
                <a:cs typeface="Arial" pitchFamily="34" charset="0"/>
                <a:hlinkClick r:id="rId8"/>
              </a:rPr>
              <a:t>www.iea-shc-task25.org</a:t>
            </a:r>
            <a:r>
              <a:rPr lang="el-GR" sz="1000" b="1" dirty="0" smtClean="0">
                <a:latin typeface="Arial Narrow"/>
                <a:cs typeface="Arial" pitchFamily="34" charset="0"/>
              </a:rPr>
              <a:t> </a:t>
            </a:r>
            <a:endParaRPr lang="de-DE" sz="1000" b="1" dirty="0" smtClean="0">
              <a:latin typeface="Arial Narrow"/>
              <a:cs typeface="Arial" pitchFamily="34" charset="0"/>
            </a:endParaRPr>
          </a:p>
          <a:p>
            <a:pPr fontAlgn="base">
              <a:spcBef>
                <a:spcPct val="0"/>
              </a:spcBef>
              <a:spcAft>
                <a:spcPct val="0"/>
              </a:spcAft>
            </a:pPr>
            <a:r>
              <a:rPr lang="de-DE" sz="1000" b="1" dirty="0" smtClean="0">
                <a:latin typeface="Arial Narrow"/>
                <a:cs typeface="Arial" pitchFamily="34" charset="0"/>
                <a:hlinkClick r:id="rId9"/>
              </a:rPr>
              <a:t>www.iea-shc.org/task38</a:t>
            </a:r>
            <a:r>
              <a:rPr lang="el-GR" sz="1000" b="1" dirty="0" smtClean="0">
                <a:latin typeface="Arial Narrow"/>
                <a:cs typeface="Arial" pitchFamily="34" charset="0"/>
              </a:rPr>
              <a:t> </a:t>
            </a:r>
            <a:endParaRPr lang="de-DE" sz="1000" b="1" dirty="0">
              <a:latin typeface="Arial Narrow"/>
              <a:cs typeface="Arial" pitchFamily="34" charset="0"/>
            </a:endParaRPr>
          </a:p>
        </p:txBody>
      </p:sp>
      <p:pic>
        <p:nvPicPr>
          <p:cNvPr id="4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5794" y="2958098"/>
            <a:ext cx="2704221" cy="176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37191" y="5075831"/>
            <a:ext cx="643099" cy="650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 Box 4"/>
          <p:cNvSpPr txBox="1">
            <a:spLocks noChangeArrowheads="1"/>
          </p:cNvSpPr>
          <p:nvPr/>
        </p:nvSpPr>
        <p:spPr bwMode="auto">
          <a:xfrm>
            <a:off x="6745129" y="4939848"/>
            <a:ext cx="235853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l-GR" sz="1400" b="1" dirty="0" smtClean="0">
                <a:latin typeface="Arial" pitchFamily="34" charset="0"/>
                <a:cs typeface="Arial" pitchFamily="34" charset="0"/>
              </a:rPr>
              <a:t>Το κόστος εξαρτάται </a:t>
            </a:r>
            <a:r>
              <a:rPr lang="el-GR" sz="1400" b="1" dirty="0">
                <a:latin typeface="Arial" pitchFamily="34" charset="0"/>
                <a:cs typeface="Arial" pitchFamily="34" charset="0"/>
              </a:rPr>
              <a:t>από</a:t>
            </a:r>
            <a:r>
              <a:rPr lang="en-US" sz="1400" b="1" dirty="0">
                <a:latin typeface="Arial" pitchFamily="34" charset="0"/>
                <a:cs typeface="Arial" pitchFamily="34" charset="0"/>
              </a:rPr>
              <a:t>:</a:t>
            </a:r>
          </a:p>
          <a:p>
            <a:pPr marL="228600" indent="-228600" eaLnBrk="1" fontAlgn="base" hangingPunct="1">
              <a:spcBef>
                <a:spcPct val="0"/>
              </a:spcBef>
              <a:spcAft>
                <a:spcPct val="0"/>
              </a:spcAft>
              <a:buFont typeface="Courier New" panose="02070309020205020404" pitchFamily="49" charset="0"/>
              <a:buChar char="o"/>
            </a:pPr>
            <a:r>
              <a:rPr lang="en-US" sz="1400" b="1" dirty="0">
                <a:latin typeface="Arial" pitchFamily="34" charset="0"/>
                <a:cs typeface="Arial" pitchFamily="34" charset="0"/>
              </a:rPr>
              <a:t> </a:t>
            </a:r>
            <a:r>
              <a:rPr lang="el-GR" sz="1400" b="1" dirty="0">
                <a:latin typeface="Arial" pitchFamily="34" charset="0"/>
                <a:cs typeface="Arial" pitchFamily="34" charset="0"/>
              </a:rPr>
              <a:t>Ψυκτική ισχύ</a:t>
            </a:r>
            <a:endParaRPr lang="en-US" sz="1400" b="1" dirty="0">
              <a:latin typeface="Arial" pitchFamily="34" charset="0"/>
              <a:cs typeface="Arial" pitchFamily="34" charset="0"/>
            </a:endParaRPr>
          </a:p>
          <a:p>
            <a:pPr marL="228600" indent="-228600" eaLnBrk="1" fontAlgn="base" hangingPunct="1">
              <a:spcBef>
                <a:spcPct val="0"/>
              </a:spcBef>
              <a:spcAft>
                <a:spcPct val="0"/>
              </a:spcAft>
              <a:buFont typeface="Courier New" panose="02070309020205020404" pitchFamily="49" charset="0"/>
              <a:buChar char="o"/>
            </a:pPr>
            <a:r>
              <a:rPr lang="en-US" sz="1400" b="1" dirty="0">
                <a:latin typeface="Arial" pitchFamily="34" charset="0"/>
                <a:cs typeface="Arial" pitchFamily="34" charset="0"/>
              </a:rPr>
              <a:t> </a:t>
            </a:r>
            <a:r>
              <a:rPr lang="el-GR" sz="1400" b="1" dirty="0">
                <a:latin typeface="Arial" pitchFamily="34" charset="0"/>
                <a:cs typeface="Arial" pitchFamily="34" charset="0"/>
              </a:rPr>
              <a:t>Τύπο συλλεκτών</a:t>
            </a:r>
            <a:endParaRPr lang="en-US" sz="1400" b="1" dirty="0">
              <a:latin typeface="Arial" pitchFamily="34" charset="0"/>
              <a:cs typeface="Arial" pitchFamily="34" charset="0"/>
            </a:endParaRPr>
          </a:p>
          <a:p>
            <a:pPr marL="228600" indent="-228600" eaLnBrk="1" fontAlgn="base" hangingPunct="1">
              <a:spcBef>
                <a:spcPct val="0"/>
              </a:spcBef>
              <a:spcAft>
                <a:spcPct val="0"/>
              </a:spcAft>
              <a:buFont typeface="Courier New" panose="02070309020205020404" pitchFamily="49" charset="0"/>
              <a:buChar char="o"/>
            </a:pPr>
            <a:r>
              <a:rPr lang="en-US" sz="1400" b="1" dirty="0">
                <a:latin typeface="Arial" pitchFamily="34" charset="0"/>
                <a:cs typeface="Arial" pitchFamily="34" charset="0"/>
              </a:rPr>
              <a:t> </a:t>
            </a:r>
            <a:r>
              <a:rPr lang="el-GR" sz="1400" b="1" dirty="0">
                <a:latin typeface="Arial" pitchFamily="34" charset="0"/>
                <a:cs typeface="Arial" pitchFamily="34" charset="0"/>
              </a:rPr>
              <a:t>Στάδιο ανάπτυξης</a:t>
            </a:r>
            <a:endParaRPr lang="en-US" sz="1400" b="1" dirty="0">
              <a:latin typeface="Arial" pitchFamily="34" charset="0"/>
              <a:cs typeface="Arial" pitchFamily="34" charset="0"/>
            </a:endParaRPr>
          </a:p>
          <a:p>
            <a:pPr marL="228600" indent="-228600" eaLnBrk="1" fontAlgn="base" hangingPunct="1">
              <a:spcBef>
                <a:spcPct val="0"/>
              </a:spcBef>
              <a:spcAft>
                <a:spcPct val="0"/>
              </a:spcAft>
              <a:buFont typeface="Courier New" panose="02070309020205020404" pitchFamily="49" charset="0"/>
              <a:buChar char="o"/>
            </a:pPr>
            <a:r>
              <a:rPr lang="en-US" sz="1400" b="1" dirty="0">
                <a:latin typeface="Arial" pitchFamily="34" charset="0"/>
                <a:cs typeface="Arial" pitchFamily="34" charset="0"/>
              </a:rPr>
              <a:t> </a:t>
            </a:r>
            <a:r>
              <a:rPr lang="el-GR" sz="1400" b="1" dirty="0">
                <a:latin typeface="Arial" pitchFamily="34" charset="0"/>
                <a:cs typeface="Arial" pitchFamily="34" charset="0"/>
              </a:rPr>
              <a:t>Αρχή λειτουργίας</a:t>
            </a:r>
            <a:endParaRPr lang="en-GB" sz="1400" b="1" dirty="0">
              <a:latin typeface="Arial" pitchFamily="34" charset="0"/>
              <a:cs typeface="Arial" pitchFamily="34" charset="0"/>
            </a:endParaRPr>
          </a:p>
        </p:txBody>
      </p:sp>
      <p:sp>
        <p:nvSpPr>
          <p:cNvPr id="51" name="Text Box 8"/>
          <p:cNvSpPr txBox="1">
            <a:spLocks noChangeArrowheads="1"/>
          </p:cNvSpPr>
          <p:nvPr/>
        </p:nvSpPr>
        <p:spPr bwMode="auto">
          <a:xfrm>
            <a:off x="2695150" y="4954770"/>
            <a:ext cx="2771624" cy="1261884"/>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12700" cap="sq">
                <a:solidFill>
                  <a:srgbClr val="008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l-GR" sz="1200" dirty="0" smtClean="0">
                <a:latin typeface="Arial" pitchFamily="34" charset="0"/>
                <a:cs typeface="Arial" pitchFamily="34" charset="0"/>
              </a:rPr>
              <a:t>Μέσο </a:t>
            </a:r>
            <a:r>
              <a:rPr lang="el-GR" sz="1200" dirty="0">
                <a:latin typeface="Arial" pitchFamily="34" charset="0"/>
                <a:cs typeface="Arial" pitchFamily="34" charset="0"/>
              </a:rPr>
              <a:t>αρχικό </a:t>
            </a:r>
            <a:r>
              <a:rPr lang="el-GR" sz="1200" dirty="0" smtClean="0">
                <a:latin typeface="Arial" pitchFamily="34" charset="0"/>
                <a:cs typeface="Arial" pitchFamily="34" charset="0"/>
              </a:rPr>
              <a:t>κόστος</a:t>
            </a:r>
            <a:endParaRPr lang="en-US" sz="1200" dirty="0" smtClean="0">
              <a:latin typeface="Arial" pitchFamily="34" charset="0"/>
              <a:cs typeface="Arial" pitchFamily="34" charset="0"/>
            </a:endParaRPr>
          </a:p>
          <a:p>
            <a:pPr algn="ctr" eaLnBrk="1" fontAlgn="base" hangingPunct="1">
              <a:spcBef>
                <a:spcPct val="0"/>
              </a:spcBef>
              <a:spcAft>
                <a:spcPct val="0"/>
              </a:spcAft>
            </a:pPr>
            <a:r>
              <a:rPr lang="el-GR" sz="1200" dirty="0">
                <a:latin typeface="Arial" pitchFamily="34" charset="0"/>
                <a:cs typeface="Arial" pitchFamily="34" charset="0"/>
              </a:rPr>
              <a:t>σ</a:t>
            </a:r>
            <a:r>
              <a:rPr lang="el-GR" sz="1200" dirty="0" smtClean="0">
                <a:latin typeface="Arial" pitchFamily="34" charset="0"/>
                <a:cs typeface="Arial" pitchFamily="34" charset="0"/>
              </a:rPr>
              <a:t>υνολικής εγκατάστασης</a:t>
            </a:r>
            <a:r>
              <a:rPr lang="en-US" sz="1200" dirty="0" smtClean="0">
                <a:latin typeface="Arial" pitchFamily="34" charset="0"/>
                <a:cs typeface="Arial" pitchFamily="34" charset="0"/>
              </a:rPr>
              <a:t> </a:t>
            </a:r>
            <a:endParaRPr lang="en-US" sz="1200" dirty="0">
              <a:latin typeface="Arial" pitchFamily="34" charset="0"/>
              <a:cs typeface="Arial" pitchFamily="34" charset="0"/>
            </a:endParaRPr>
          </a:p>
          <a:p>
            <a:pPr algn="ctr" eaLnBrk="1" fontAlgn="base" hangingPunct="1">
              <a:spcBef>
                <a:spcPct val="0"/>
              </a:spcBef>
              <a:spcAft>
                <a:spcPct val="0"/>
              </a:spcAft>
            </a:pPr>
            <a:r>
              <a:rPr lang="en-US" sz="1200" b="1" dirty="0">
                <a:latin typeface="Arial Black" pitchFamily="34" charset="0"/>
                <a:cs typeface="Arial" pitchFamily="34" charset="0"/>
              </a:rPr>
              <a:t>4000 </a:t>
            </a:r>
            <a:r>
              <a:rPr lang="el-GR" sz="1200" b="1" dirty="0">
                <a:latin typeface="Arial Black" pitchFamily="34" charset="0"/>
                <a:cs typeface="Arial" pitchFamily="34" charset="0"/>
              </a:rPr>
              <a:t>Ευρώ</a:t>
            </a:r>
            <a:r>
              <a:rPr lang="en-US" sz="1200" b="1" dirty="0">
                <a:latin typeface="Arial Black" pitchFamily="34" charset="0"/>
                <a:cs typeface="Arial" pitchFamily="34" charset="0"/>
              </a:rPr>
              <a:t>/kW</a:t>
            </a:r>
            <a:endParaRPr lang="el-GR" sz="1200" b="1" dirty="0">
              <a:latin typeface="Arial Black" pitchFamily="34" charset="0"/>
              <a:cs typeface="Arial" pitchFamily="34" charset="0"/>
            </a:endParaRPr>
          </a:p>
          <a:p>
            <a:pPr algn="ctr" eaLnBrk="1" fontAlgn="base" hangingPunct="1">
              <a:spcBef>
                <a:spcPct val="0"/>
              </a:spcBef>
              <a:spcAft>
                <a:spcPct val="0"/>
              </a:spcAft>
            </a:pPr>
            <a:r>
              <a:rPr lang="el-GR" sz="1000" i="1" dirty="0" smtClean="0">
                <a:latin typeface="Arial Narrow" pitchFamily="34" charset="0"/>
                <a:cs typeface="Arial" pitchFamily="34" charset="0"/>
              </a:rPr>
              <a:t>Με </a:t>
            </a:r>
            <a:r>
              <a:rPr lang="el-GR" sz="1000" i="1" dirty="0">
                <a:latin typeface="Arial Narrow" pitchFamily="34" charset="0"/>
                <a:cs typeface="Arial" pitchFamily="34" charset="0"/>
              </a:rPr>
              <a:t>πτωτικές </a:t>
            </a:r>
            <a:r>
              <a:rPr lang="el-GR" sz="1000" i="1" dirty="0" smtClean="0">
                <a:latin typeface="Arial Narrow" pitchFamily="34" charset="0"/>
                <a:cs typeface="Arial" pitchFamily="34" charset="0"/>
              </a:rPr>
              <a:t>τάσεις … </a:t>
            </a:r>
          </a:p>
          <a:p>
            <a:pPr algn="ctr" eaLnBrk="1" fontAlgn="base" hangingPunct="1">
              <a:spcBef>
                <a:spcPct val="0"/>
              </a:spcBef>
              <a:spcAft>
                <a:spcPct val="0"/>
              </a:spcAft>
            </a:pPr>
            <a:r>
              <a:rPr lang="el-GR" sz="1000" b="1" i="1" dirty="0" err="1" smtClean="0">
                <a:latin typeface="Arial Narrow" pitchFamily="34" charset="0"/>
                <a:cs typeface="Arial" pitchFamily="34" charset="0"/>
              </a:rPr>
              <a:t>Ψύκτης</a:t>
            </a:r>
            <a:r>
              <a:rPr lang="en-US" sz="1000" i="1" dirty="0" smtClean="0">
                <a:latin typeface="Arial Narrow" pitchFamily="34" charset="0"/>
                <a:cs typeface="Arial" pitchFamily="34" charset="0"/>
              </a:rPr>
              <a:t>: 400-700 </a:t>
            </a:r>
            <a:r>
              <a:rPr lang="el-GR" sz="1000" i="1" dirty="0" smtClean="0">
                <a:latin typeface="Arial Narrow" pitchFamily="34" charset="0"/>
                <a:cs typeface="Arial" pitchFamily="34" charset="0"/>
              </a:rPr>
              <a:t>Ευρώ/</a:t>
            </a:r>
            <a:r>
              <a:rPr lang="en-US" sz="1000" i="1" dirty="0" err="1" smtClean="0">
                <a:latin typeface="Arial Narrow" pitchFamily="34" charset="0"/>
                <a:cs typeface="Arial" pitchFamily="34" charset="0"/>
              </a:rPr>
              <a:t>kWc</a:t>
            </a:r>
            <a:endParaRPr lang="en-US" sz="1000" i="1" dirty="0" smtClean="0">
              <a:latin typeface="Arial Narrow" pitchFamily="34" charset="0"/>
              <a:cs typeface="Arial" pitchFamily="34" charset="0"/>
            </a:endParaRPr>
          </a:p>
          <a:p>
            <a:pPr algn="ctr" eaLnBrk="1" fontAlgn="base" hangingPunct="1">
              <a:spcBef>
                <a:spcPct val="0"/>
              </a:spcBef>
              <a:spcAft>
                <a:spcPct val="0"/>
              </a:spcAft>
            </a:pPr>
            <a:r>
              <a:rPr lang="el-GR" sz="1000" b="1" i="1" dirty="0" smtClean="0">
                <a:latin typeface="Arial Narrow" pitchFamily="34" charset="0"/>
                <a:cs typeface="Arial" pitchFamily="34" charset="0"/>
              </a:rPr>
              <a:t>Μεγάλες εγκαταστάσεις</a:t>
            </a:r>
            <a:r>
              <a:rPr lang="en-US" sz="1000" i="1" dirty="0" smtClean="0">
                <a:latin typeface="Arial Narrow" pitchFamily="34" charset="0"/>
                <a:cs typeface="Arial" pitchFamily="34" charset="0"/>
              </a:rPr>
              <a:t>(&gt;150kWc): 13</a:t>
            </a:r>
            <a:r>
              <a:rPr lang="el-GR" sz="1000" i="1" dirty="0" smtClean="0">
                <a:latin typeface="Arial Narrow" pitchFamily="34" charset="0"/>
                <a:cs typeface="Arial" pitchFamily="34" charset="0"/>
              </a:rPr>
              <a:t>00 Ευρώ/</a:t>
            </a:r>
            <a:r>
              <a:rPr lang="en-US" sz="1000" i="1" dirty="0" err="1" smtClean="0">
                <a:latin typeface="Arial Narrow" pitchFamily="34" charset="0"/>
                <a:cs typeface="Arial" pitchFamily="34" charset="0"/>
              </a:rPr>
              <a:t>kWc</a:t>
            </a:r>
            <a:endParaRPr lang="en-US" sz="1000" i="1" dirty="0" smtClean="0">
              <a:latin typeface="Arial Narrow" pitchFamily="34" charset="0"/>
              <a:cs typeface="Arial" pitchFamily="34" charset="0"/>
            </a:endParaRPr>
          </a:p>
          <a:p>
            <a:pPr algn="ctr" eaLnBrk="1" fontAlgn="base" hangingPunct="1">
              <a:spcBef>
                <a:spcPct val="0"/>
              </a:spcBef>
              <a:spcAft>
                <a:spcPct val="0"/>
              </a:spcAft>
            </a:pPr>
            <a:r>
              <a:rPr lang="el-GR" sz="1000" b="1" i="1" dirty="0" smtClean="0">
                <a:latin typeface="Arial Narrow" pitchFamily="34" charset="0"/>
                <a:cs typeface="Arial" pitchFamily="34" charset="0"/>
              </a:rPr>
              <a:t>Μικρές εγκαταστάσεις</a:t>
            </a:r>
            <a:r>
              <a:rPr lang="en-US" sz="1000" i="1" dirty="0" smtClean="0">
                <a:latin typeface="Arial Narrow" pitchFamily="34" charset="0"/>
                <a:cs typeface="Arial" pitchFamily="34" charset="0"/>
              </a:rPr>
              <a:t>: </a:t>
            </a:r>
            <a:r>
              <a:rPr lang="el-GR" sz="1000" i="1" dirty="0" smtClean="0">
                <a:latin typeface="Arial Narrow" pitchFamily="34" charset="0"/>
                <a:cs typeface="Arial" pitchFamily="34" charset="0"/>
              </a:rPr>
              <a:t>2000 Ευρώ/</a:t>
            </a:r>
            <a:r>
              <a:rPr lang="en-US" sz="1000" i="1" dirty="0" err="1" smtClean="0">
                <a:latin typeface="Arial Narrow" pitchFamily="34" charset="0"/>
                <a:cs typeface="Arial" pitchFamily="34" charset="0"/>
              </a:rPr>
              <a:t>kWc</a:t>
            </a:r>
            <a:endParaRPr lang="en-US" sz="1000" i="1" dirty="0" smtClean="0">
              <a:latin typeface="Arial Narrow" pitchFamily="34" charset="0"/>
              <a:cs typeface="Arial" pitchFamily="34" charset="0"/>
            </a:endParaRPr>
          </a:p>
        </p:txBody>
      </p:sp>
      <p:pic>
        <p:nvPicPr>
          <p:cNvPr id="52"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02713" y="4785142"/>
            <a:ext cx="2425733" cy="157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8446568" cy="724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ΓΕΝΙΚΑ </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 </a:t>
            </a:r>
            <a:r>
              <a:rPr lang="el-GR" b="1" u="sng" dirty="0" err="1" smtClean="0">
                <a:latin typeface="Calibri" panose="020F0502020204030204" pitchFamily="34" charset="0"/>
                <a:cs typeface="Calibri" panose="020F0502020204030204" pitchFamily="34" charset="0"/>
              </a:rPr>
              <a:t>Ηλιοθερμικά</a:t>
            </a:r>
            <a:r>
              <a:rPr lang="el-GR" b="1" u="sng" dirty="0" smtClean="0">
                <a:latin typeface="Calibri" panose="020F0502020204030204" pitchFamily="34" charset="0"/>
                <a:cs typeface="Calibri" panose="020F0502020204030204" pitchFamily="34" charset="0"/>
              </a:rPr>
              <a:t> Συστήματα</a:t>
            </a:r>
            <a:endParaRPr lang="en-US"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792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15</a:t>
            </a:fld>
            <a:endParaRPr lang="en-US"/>
          </a:p>
        </p:txBody>
      </p:sp>
      <p:sp>
        <p:nvSpPr>
          <p:cNvPr id="22"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
        <p:nvSpPr>
          <p:cNvPr id="29" name="Segnaposto contenuto 2">
            <a:extLst>
              <a:ext uri="{FF2B5EF4-FFF2-40B4-BE49-F238E27FC236}">
                <a16:creationId xmlns:a16="http://schemas.microsoft.com/office/drawing/2014/main" xmlns="" id="{86F2EB93-A63A-4210-B86A-E5FCAD7D8D7F}"/>
              </a:ext>
            </a:extLst>
          </p:cNvPr>
          <p:cNvSpPr txBox="1">
            <a:spLocks/>
          </p:cNvSpPr>
          <p:nvPr/>
        </p:nvSpPr>
        <p:spPr>
          <a:xfrm>
            <a:off x="246743" y="1282433"/>
            <a:ext cx="8752439" cy="1253027"/>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2000" dirty="0" smtClean="0"/>
              <a:t>Η </a:t>
            </a:r>
            <a:r>
              <a:rPr lang="el-GR" sz="2000" b="1" dirty="0" smtClean="0"/>
              <a:t>πραγματική θερμική ενέργεια </a:t>
            </a:r>
            <a:r>
              <a:rPr lang="el-GR" sz="2000" dirty="0" smtClean="0"/>
              <a:t>που παράγεται &amp; χρησιμοποιείται στα κτίρια </a:t>
            </a:r>
            <a:r>
              <a:rPr lang="el-GR" sz="2000" b="1" dirty="0" smtClean="0"/>
              <a:t>από ανανεώσιμες πηγές ενέργειας (ΑΠΕ)</a:t>
            </a:r>
            <a:r>
              <a:rPr lang="el-GR" sz="2000" dirty="0" smtClean="0"/>
              <a:t>  ή που αποδίδεται στα κτίρια, μπορεί να </a:t>
            </a:r>
            <a:r>
              <a:rPr lang="el-GR" sz="2000" b="1" dirty="0" smtClean="0"/>
              <a:t>καταγραφεί</a:t>
            </a:r>
            <a:r>
              <a:rPr lang="el-GR" sz="2000" dirty="0" smtClean="0"/>
              <a:t>. Εάν τα κτίρια διαθέτουν </a:t>
            </a:r>
            <a:r>
              <a:rPr lang="el-GR" sz="2000" dirty="0"/>
              <a:t>BEMS ή BMS τότε είναι εύκολη η ανάκτηση των δεδομένων για τις επιμέρους τελικές χρήσεις.</a:t>
            </a:r>
            <a:r>
              <a:rPr lang="en-US" sz="2000" dirty="0" smtClean="0"/>
              <a:t> </a:t>
            </a:r>
          </a:p>
        </p:txBody>
      </p:sp>
      <p:sp>
        <p:nvSpPr>
          <p:cNvPr id="30" name="Segnaposto contenuto 2">
            <a:extLst>
              <a:ext uri="{FF2B5EF4-FFF2-40B4-BE49-F238E27FC236}">
                <a16:creationId xmlns:a16="http://schemas.microsoft.com/office/drawing/2014/main" xmlns="" id="{86F2EB93-A63A-4210-B86A-E5FCAD7D8D7F}"/>
              </a:ext>
            </a:extLst>
          </p:cNvPr>
          <p:cNvSpPr txBox="1">
            <a:spLocks/>
          </p:cNvSpPr>
          <p:nvPr/>
        </p:nvSpPr>
        <p:spPr>
          <a:xfrm>
            <a:off x="268224" y="842248"/>
            <a:ext cx="8875776" cy="5297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smtClean="0">
                <a:latin typeface="Calibri" panose="020F0502020204030204" pitchFamily="34" charset="0"/>
                <a:cs typeface="Calibri" panose="020F0502020204030204" pitchFamily="34" charset="0"/>
              </a:rPr>
              <a:t>ΜΕΤΡΗΣΗ-ΠΑΡΑΚΟΛΟΥΘΗΣΗ </a:t>
            </a:r>
            <a:r>
              <a:rPr lang="en-US" b="1" dirty="0" smtClean="0">
                <a:latin typeface="Calibri" panose="020F0502020204030204" pitchFamily="34" charset="0"/>
                <a:cs typeface="Calibri" panose="020F0502020204030204" pitchFamily="34" charset="0"/>
              </a:rPr>
              <a:t>- </a:t>
            </a:r>
            <a:r>
              <a:rPr lang="en-US" b="1" u="sng" dirty="0" smtClean="0">
                <a:latin typeface="Calibri" panose="020F0502020204030204" pitchFamily="34" charset="0"/>
                <a:cs typeface="Calibri" panose="020F0502020204030204" pitchFamily="34" charset="0"/>
              </a:rPr>
              <a:t>BEMS/BMS</a:t>
            </a:r>
            <a:endParaRPr lang="it-IT" dirty="0"/>
          </a:p>
        </p:txBody>
      </p:sp>
      <p:sp>
        <p:nvSpPr>
          <p:cNvPr id="31" name="Segnaposto contenuto 2">
            <a:extLst>
              <a:ext uri="{FF2B5EF4-FFF2-40B4-BE49-F238E27FC236}">
                <a16:creationId xmlns="" xmlns:a16="http://schemas.microsoft.com/office/drawing/2014/main" id="{86F2EB93-A63A-4210-B86A-E5FCAD7D8D7F}"/>
              </a:ext>
            </a:extLst>
          </p:cNvPr>
          <p:cNvSpPr txBox="1">
            <a:spLocks/>
          </p:cNvSpPr>
          <p:nvPr/>
        </p:nvSpPr>
        <p:spPr>
          <a:xfrm>
            <a:off x="246743" y="2535460"/>
            <a:ext cx="8752439" cy="14215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r>
              <a:rPr lang="el-GR" sz="1600" b="1" dirty="0" smtClean="0"/>
              <a:t>BEMS</a:t>
            </a:r>
            <a:r>
              <a:rPr lang="el-GR" sz="1600" dirty="0" smtClean="0"/>
              <a:t> </a:t>
            </a:r>
            <a:r>
              <a:rPr lang="el-GR" sz="1600" dirty="0"/>
              <a:t>- Κεντρικά συστήματα ενεργειακής διαχείρισης </a:t>
            </a:r>
            <a:r>
              <a:rPr lang="el-GR" sz="1600" dirty="0" smtClean="0"/>
              <a:t>κτιρίων που </a:t>
            </a:r>
            <a:r>
              <a:rPr lang="el-GR" sz="1600" dirty="0"/>
              <a:t>ελέγχουν &amp; καταγράφουν τις ενεργειακές τελικές χρήσεις για την λειτουργία των τεχνικών εγκαταστάσεων (π.χ. θέρμανση, ψύξη, αερισμό, ΖΝΧ, φωτισμό, συσκευές) και τον έλεγχο των εσωτερικών </a:t>
            </a:r>
            <a:r>
              <a:rPr lang="el-GR" sz="1600" dirty="0" smtClean="0"/>
              <a:t>συνθηκών.</a:t>
            </a:r>
            <a:r>
              <a:rPr lang="en-US" sz="1600" dirty="0" smtClean="0"/>
              <a:t>  </a:t>
            </a:r>
          </a:p>
          <a:p>
            <a:pPr>
              <a:buFont typeface="Courier New" panose="02070309020205020404" pitchFamily="49" charset="0"/>
              <a:buChar char="o"/>
            </a:pPr>
            <a:r>
              <a:rPr lang="en-US" sz="1600" b="1" dirty="0" smtClean="0"/>
              <a:t>BMS</a:t>
            </a:r>
            <a:r>
              <a:rPr lang="el-GR" sz="1600" dirty="0"/>
              <a:t> </a:t>
            </a:r>
            <a:r>
              <a:rPr lang="el-GR" sz="1600" dirty="0" smtClean="0"/>
              <a:t>- Κεντρικά </a:t>
            </a:r>
            <a:r>
              <a:rPr lang="el-GR" sz="1600" dirty="0"/>
              <a:t>συστήματα </a:t>
            </a:r>
            <a:r>
              <a:rPr lang="el-GR" sz="1600" dirty="0" smtClean="0"/>
              <a:t>διαχείρισης κτιρίων που επιπλέον ελέγχουν και άλλες λειτουργίες του κτιρίου </a:t>
            </a:r>
            <a:r>
              <a:rPr lang="en-US" sz="1600" dirty="0" smtClean="0"/>
              <a:t>(</a:t>
            </a:r>
            <a:r>
              <a:rPr lang="el-GR" sz="1600" dirty="0" smtClean="0"/>
              <a:t>π.χ. ανελκυστήρες, ασφάλεια, προσβασιμότητα, πυροπροστασία</a:t>
            </a:r>
            <a:r>
              <a:rPr lang="en-US" sz="1600" dirty="0" smtClean="0"/>
              <a:t>). </a:t>
            </a:r>
          </a:p>
        </p:txBody>
      </p:sp>
      <p:sp>
        <p:nvSpPr>
          <p:cNvPr id="32" name="Rectangle 31"/>
          <p:cNvSpPr/>
          <p:nvPr/>
        </p:nvSpPr>
        <p:spPr>
          <a:xfrm>
            <a:off x="625255" y="4013468"/>
            <a:ext cx="8518745" cy="1785104"/>
          </a:xfrm>
          <a:prstGeom prst="rect">
            <a:avLst/>
          </a:prstGeom>
        </p:spPr>
        <p:txBody>
          <a:bodyPr wrap="square">
            <a:spAutoFit/>
          </a:bodyPr>
          <a:lstStyle/>
          <a:p>
            <a:pPr>
              <a:spcBef>
                <a:spcPts val="1200"/>
              </a:spcBef>
            </a:pPr>
            <a:r>
              <a:rPr lang="el-GR" sz="2000" dirty="0" smtClean="0"/>
              <a:t>Χρησιμοποιήστε </a:t>
            </a:r>
            <a:r>
              <a:rPr lang="el-GR" sz="2000" b="1" dirty="0" smtClean="0"/>
              <a:t>δεδομένα από τουλάχιστον 12 διαδοχικούς μήνες</a:t>
            </a:r>
            <a:r>
              <a:rPr lang="el-GR" sz="2000" dirty="0" smtClean="0"/>
              <a:t>.</a:t>
            </a:r>
          </a:p>
          <a:p>
            <a:pPr>
              <a:spcBef>
                <a:spcPts val="1200"/>
              </a:spcBef>
            </a:pPr>
            <a:r>
              <a:rPr lang="el-GR" sz="2000" dirty="0" smtClean="0"/>
              <a:t>Για πιο αντιπροσωπευτικά αποτελέσματα, χρησιμοποιήστε ιστορικά δεδομένα </a:t>
            </a:r>
            <a:r>
              <a:rPr lang="el-GR" sz="2000" b="1" dirty="0" smtClean="0"/>
              <a:t>3ετίας</a:t>
            </a:r>
            <a:r>
              <a:rPr lang="el-GR" sz="2000" dirty="0" smtClean="0"/>
              <a:t> ή μεγαλύτερης χρονικής διάρκειας, εάν υπάρχουν. Έτσι εξομαλύνονται οι </a:t>
            </a:r>
            <a:r>
              <a:rPr lang="el-GR" sz="2000" dirty="0"/>
              <a:t>επιδράσεις από την διακύμανση των καιρικών συνθηκών και </a:t>
            </a:r>
            <a:r>
              <a:rPr lang="el-GR" sz="2000" dirty="0" smtClean="0"/>
              <a:t>συνυπολογίζονται άλλες </a:t>
            </a:r>
            <a:r>
              <a:rPr lang="el-GR" sz="2000" dirty="0"/>
              <a:t>εγγενείς διακυμάνσεις σε σχέση με την λειτουργία </a:t>
            </a:r>
            <a:r>
              <a:rPr lang="el-GR" sz="2000" dirty="0" smtClean="0"/>
              <a:t>των κτιρίων.</a:t>
            </a:r>
            <a:endParaRPr lang="en-US" sz="2000" dirty="0"/>
          </a:p>
        </p:txBody>
      </p:sp>
      <p:pic>
        <p:nvPicPr>
          <p:cNvPr id="3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743" y="4008358"/>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743" y="4472804"/>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155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16</a:t>
            </a:fld>
            <a:endParaRPr lang="en-US"/>
          </a:p>
        </p:txBody>
      </p:sp>
      <p:sp>
        <p:nvSpPr>
          <p:cNvPr id="19"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0514" y="3087645"/>
            <a:ext cx="4032353" cy="217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Segnaposto contenuto 2">
            <a:extLst>
              <a:ext uri="{FF2B5EF4-FFF2-40B4-BE49-F238E27FC236}">
                <a16:creationId xmlns:a16="http://schemas.microsoft.com/office/drawing/2014/main" xmlns="" id="{86F2EB93-A63A-4210-B86A-E5FCAD7D8D7F}"/>
              </a:ext>
            </a:extLst>
          </p:cNvPr>
          <p:cNvSpPr txBox="1">
            <a:spLocks/>
          </p:cNvSpPr>
          <p:nvPr/>
        </p:nvSpPr>
        <p:spPr>
          <a:xfrm>
            <a:off x="268224" y="842248"/>
            <a:ext cx="8875776" cy="5297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smtClean="0">
                <a:latin typeface="Calibri" panose="020F0502020204030204" pitchFamily="34" charset="0"/>
                <a:cs typeface="Calibri" panose="020F0502020204030204" pitchFamily="34" charset="0"/>
              </a:rPr>
              <a:t>ΜΕΤΡΗΣΗ-ΠΑΡΑΚΟΛΟΥΘΗΣΗ</a:t>
            </a:r>
            <a:r>
              <a:rPr lang="en-US" b="1" dirty="0" smtClean="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 </a:t>
            </a:r>
            <a:r>
              <a:rPr lang="el-GR" b="1" u="sng" dirty="0" err="1" smtClean="0">
                <a:latin typeface="Calibri" panose="020F0502020204030204" pitchFamily="34" charset="0"/>
                <a:cs typeface="Calibri" panose="020F0502020204030204" pitchFamily="34" charset="0"/>
              </a:rPr>
              <a:t>Θερμιδομέτρηση</a:t>
            </a:r>
            <a:endParaRPr lang="it-IT" dirty="0"/>
          </a:p>
        </p:txBody>
      </p:sp>
      <p:sp>
        <p:nvSpPr>
          <p:cNvPr id="22" name="Rectangle 21"/>
          <p:cNvSpPr/>
          <p:nvPr/>
        </p:nvSpPr>
        <p:spPr>
          <a:xfrm>
            <a:off x="268225" y="1262466"/>
            <a:ext cx="8875776" cy="1815882"/>
          </a:xfrm>
          <a:prstGeom prst="rect">
            <a:avLst/>
          </a:prstGeom>
          <a:noFill/>
        </p:spPr>
        <p:txBody>
          <a:bodyPr wrap="square">
            <a:spAutoFit/>
          </a:bodyPr>
          <a:lstStyle/>
          <a:p>
            <a:pPr>
              <a:spcBef>
                <a:spcPts val="1200"/>
              </a:spcBef>
            </a:pPr>
            <a:r>
              <a:rPr lang="el-GR" sz="2000" dirty="0"/>
              <a:t>Η </a:t>
            </a:r>
            <a:r>
              <a:rPr lang="el-GR" sz="2000" b="1" dirty="0"/>
              <a:t>πραγματική θερμική ενέργεια </a:t>
            </a:r>
            <a:r>
              <a:rPr lang="el-GR" sz="2000" dirty="0"/>
              <a:t>από τους </a:t>
            </a:r>
            <a:r>
              <a:rPr lang="el-GR" sz="2000" b="1" dirty="0"/>
              <a:t>ηλιακούς συλλέκτες </a:t>
            </a:r>
            <a:r>
              <a:rPr lang="el-GR" sz="2000" dirty="0"/>
              <a:t>μπορεί να μετρηθεί</a:t>
            </a:r>
            <a:endParaRPr lang="en-US" sz="2000" b="1" dirty="0"/>
          </a:p>
          <a:p>
            <a:pPr marL="465138">
              <a:spcBef>
                <a:spcPts val="1200"/>
              </a:spcBef>
            </a:pPr>
            <a:r>
              <a:rPr lang="el-GR" b="1" dirty="0" smtClean="0"/>
              <a:t>Δεδομένα</a:t>
            </a:r>
            <a:r>
              <a:rPr lang="el-GR" dirty="0" smtClean="0"/>
              <a:t> για την πραγματική χρήση ενέργειας για </a:t>
            </a:r>
            <a:r>
              <a:rPr lang="el-GR" b="1" dirty="0" smtClean="0"/>
              <a:t>τουλάχιστον 12μηνο</a:t>
            </a:r>
            <a:endParaRPr lang="en-US" b="1" dirty="0" smtClean="0"/>
          </a:p>
          <a:p>
            <a:pPr marL="465138">
              <a:spcBef>
                <a:spcPts val="1200"/>
              </a:spcBef>
            </a:pPr>
            <a:r>
              <a:rPr lang="el-GR" b="1" dirty="0"/>
              <a:t>Προτιμάται</a:t>
            </a:r>
            <a:r>
              <a:rPr lang="el-GR" dirty="0"/>
              <a:t> ο </a:t>
            </a:r>
            <a:r>
              <a:rPr lang="el-GR" b="1" dirty="0"/>
              <a:t>μέσος όρος </a:t>
            </a:r>
            <a:r>
              <a:rPr lang="el-GR" dirty="0" smtClean="0"/>
              <a:t>δεδομένων μεγαλύτερης </a:t>
            </a:r>
            <a:r>
              <a:rPr lang="el-GR" dirty="0"/>
              <a:t>διάρκειας </a:t>
            </a:r>
            <a:r>
              <a:rPr lang="el-GR" dirty="0" smtClean="0"/>
              <a:t>(</a:t>
            </a:r>
            <a:r>
              <a:rPr lang="el-GR" b="1" dirty="0" smtClean="0"/>
              <a:t>3ετίας</a:t>
            </a:r>
            <a:r>
              <a:rPr lang="el-GR" dirty="0" smtClean="0"/>
              <a:t>) </a:t>
            </a:r>
            <a:r>
              <a:rPr lang="el-GR" dirty="0"/>
              <a:t>προκειμένου να </a:t>
            </a:r>
            <a:r>
              <a:rPr lang="el-GR" dirty="0" smtClean="0"/>
              <a:t>εξομαλυνθούν οι </a:t>
            </a:r>
            <a:r>
              <a:rPr lang="el-GR" dirty="0"/>
              <a:t>επιδράσεις από </a:t>
            </a:r>
            <a:r>
              <a:rPr lang="el-GR" dirty="0" smtClean="0"/>
              <a:t>την διακύμανση των καιρικών συνθηκών και </a:t>
            </a:r>
            <a:r>
              <a:rPr lang="el-GR" dirty="0"/>
              <a:t>να </a:t>
            </a:r>
            <a:r>
              <a:rPr lang="el-GR" dirty="0" smtClean="0"/>
              <a:t>συνυπολογιστούν άλλες </a:t>
            </a:r>
            <a:r>
              <a:rPr lang="el-GR" dirty="0"/>
              <a:t>εγγενείς διακυμάνσεις </a:t>
            </a:r>
            <a:r>
              <a:rPr lang="el-GR" dirty="0" smtClean="0"/>
              <a:t>σε σχέση με την λειτουργία των κτιρίων</a:t>
            </a:r>
            <a:endParaRPr lang="en-US" dirty="0"/>
          </a:p>
        </p:txBody>
      </p:sp>
      <p:pic>
        <p:nvPicPr>
          <p:cNvPr id="2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663" y="1664764"/>
            <a:ext cx="378512" cy="368806"/>
          </a:xfrm>
          <a:prstGeom prst="rect">
            <a:avLst/>
          </a:prstGeom>
          <a:solidFill>
            <a:srgbClr val="FFFF00"/>
          </a:solidFill>
          <a:ln>
            <a:noFill/>
          </a:ln>
          <a:extLst/>
        </p:spPr>
      </p:pic>
      <p:pic>
        <p:nvPicPr>
          <p:cNvPr id="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663" y="2149541"/>
            <a:ext cx="378512" cy="368806"/>
          </a:xfrm>
          <a:prstGeom prst="rect">
            <a:avLst/>
          </a:prstGeom>
          <a:solidFill>
            <a:srgbClr val="FFFF00"/>
          </a:solidFill>
          <a:ln>
            <a:noFill/>
          </a:ln>
          <a:extLst/>
        </p:spPr>
      </p:pic>
      <p:pic>
        <p:nvPicPr>
          <p:cNvPr id="25" name="Picture 9" descr="Thermi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8515" y="4591152"/>
            <a:ext cx="855672" cy="7978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926" y="3566223"/>
            <a:ext cx="4503283" cy="1607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194870" y="3227669"/>
            <a:ext cx="3167855" cy="338554"/>
          </a:xfrm>
          <a:prstGeom prst="rect">
            <a:avLst/>
          </a:prstGeom>
          <a:noFill/>
        </p:spPr>
        <p:txBody>
          <a:bodyPr wrap="none" rtlCol="0">
            <a:spAutoFit/>
          </a:bodyPr>
          <a:lstStyle/>
          <a:p>
            <a:pPr fontAlgn="base">
              <a:spcBef>
                <a:spcPct val="0"/>
              </a:spcBef>
              <a:spcAft>
                <a:spcPct val="0"/>
              </a:spcAft>
            </a:pPr>
            <a:r>
              <a:rPr lang="en-US" sz="1600" b="1" i="1" dirty="0" smtClean="0">
                <a:solidFill>
                  <a:srgbClr val="000099"/>
                </a:solidFill>
                <a:latin typeface="Arial Narrow" pitchFamily="34" charset="0"/>
              </a:rPr>
              <a:t>N.4342 /2015 (</a:t>
            </a:r>
            <a:r>
              <a:rPr lang="el-GR" sz="1600" b="1" i="1" dirty="0" err="1" smtClean="0">
                <a:solidFill>
                  <a:srgbClr val="000099"/>
                </a:solidFill>
                <a:latin typeface="Arial Narrow" pitchFamily="34" charset="0"/>
              </a:rPr>
              <a:t>Εξοικ</a:t>
            </a:r>
            <a:r>
              <a:rPr lang="el-GR" sz="1600" b="1" i="1" dirty="0" smtClean="0">
                <a:solidFill>
                  <a:srgbClr val="000099"/>
                </a:solidFill>
                <a:latin typeface="Arial Narrow" pitchFamily="34" charset="0"/>
              </a:rPr>
              <a:t>. Εν. </a:t>
            </a:r>
            <a:r>
              <a:rPr lang="en-US" sz="1600" b="1" i="1" dirty="0" smtClean="0">
                <a:solidFill>
                  <a:srgbClr val="000099"/>
                </a:solidFill>
                <a:latin typeface="Arial Narrow" pitchFamily="34" charset="0"/>
              </a:rPr>
              <a:t>EED 27/2012)</a:t>
            </a:r>
            <a:endParaRPr lang="el-GR" sz="1600" b="1" i="1" dirty="0">
              <a:solidFill>
                <a:srgbClr val="000099"/>
              </a:solidFill>
              <a:latin typeface="Arial Narrow" pitchFamily="34" charset="0"/>
            </a:endParaRPr>
          </a:p>
        </p:txBody>
      </p:sp>
      <p:pic>
        <p:nvPicPr>
          <p:cNvPr id="2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926" y="2939669"/>
            <a:ext cx="426831" cy="28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3996267" y="5548450"/>
            <a:ext cx="5147732" cy="584775"/>
          </a:xfrm>
          <a:prstGeom prst="rect">
            <a:avLst/>
          </a:prstGeom>
        </p:spPr>
        <p:txBody>
          <a:bodyPr wrap="square">
            <a:spAutoFit/>
          </a:bodyPr>
          <a:lstStyle/>
          <a:p>
            <a:pPr marL="225425" lvl="0" indent="-225425">
              <a:buFont typeface="Courier New" panose="02070309020205020404" pitchFamily="49" charset="0"/>
              <a:buChar char="o"/>
            </a:pPr>
            <a:r>
              <a:rPr lang="el-GR" sz="1600" dirty="0" smtClean="0">
                <a:solidFill>
                  <a:prstClr val="black"/>
                </a:solidFill>
              </a:rPr>
              <a:t>Μέτρηση της θερμοκρασίας προσαγωγής &amp; επιστροφής </a:t>
            </a:r>
          </a:p>
          <a:p>
            <a:pPr marL="225425" lvl="0" indent="-225425">
              <a:buFont typeface="Courier New" panose="02070309020205020404" pitchFamily="49" charset="0"/>
              <a:buChar char="o"/>
            </a:pPr>
            <a:r>
              <a:rPr lang="el-GR" sz="1600" dirty="0" smtClean="0">
                <a:solidFill>
                  <a:prstClr val="black"/>
                </a:solidFill>
              </a:rPr>
              <a:t>Μέτρηση της ροής</a:t>
            </a:r>
            <a:endParaRPr lang="en-US" sz="1600" dirty="0">
              <a:solidFill>
                <a:prstClr val="black"/>
              </a:solidFill>
            </a:endParaRPr>
          </a:p>
        </p:txBody>
      </p:sp>
      <p:pic>
        <p:nvPicPr>
          <p:cNvPr id="3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0632" y="5548450"/>
            <a:ext cx="585635" cy="681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724618" y="5237539"/>
            <a:ext cx="6062072" cy="338554"/>
          </a:xfrm>
          <a:prstGeom prst="rect">
            <a:avLst/>
          </a:prstGeom>
        </p:spPr>
        <p:txBody>
          <a:bodyPr wrap="square">
            <a:spAutoFit/>
          </a:bodyPr>
          <a:lstStyle/>
          <a:p>
            <a:pPr marL="285750" lvl="0" indent="-285750">
              <a:buFont typeface="Wingdings" panose="05000000000000000000" pitchFamily="2" charset="2"/>
              <a:buChar char="Ø"/>
            </a:pPr>
            <a:r>
              <a:rPr lang="el-GR" sz="1600" b="1" dirty="0" smtClean="0">
                <a:solidFill>
                  <a:prstClr val="black"/>
                </a:solidFill>
              </a:rPr>
              <a:t>Δυνατότητα μέτρηση και σε υφιστάμενες εγκαταστάσεις</a:t>
            </a:r>
            <a:endParaRPr lang="en-US" sz="1600" b="1" dirty="0">
              <a:solidFill>
                <a:prstClr val="black"/>
              </a:solidFill>
            </a:endParaRPr>
          </a:p>
        </p:txBody>
      </p:sp>
    </p:spTree>
    <p:extLst>
      <p:ext uri="{BB962C8B-B14F-4D97-AF65-F5344CB8AC3E}">
        <p14:creationId xmlns:p14="http://schemas.microsoft.com/office/powerpoint/2010/main" val="2841414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17</a:t>
            </a:fld>
            <a:endParaRPr lang="en-US"/>
          </a:p>
        </p:txBody>
      </p:sp>
      <p:sp>
        <p:nvSpPr>
          <p:cNvPr id="12"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
        <p:nvSpPr>
          <p:cNvPr id="14" name="Rectangle 13"/>
          <p:cNvSpPr/>
          <p:nvPr/>
        </p:nvSpPr>
        <p:spPr>
          <a:xfrm>
            <a:off x="625255" y="4144125"/>
            <a:ext cx="8518746" cy="1354217"/>
          </a:xfrm>
          <a:prstGeom prst="rect">
            <a:avLst/>
          </a:prstGeom>
          <a:noFill/>
        </p:spPr>
        <p:txBody>
          <a:bodyPr wrap="square">
            <a:spAutoFit/>
          </a:bodyPr>
          <a:lstStyle/>
          <a:p>
            <a:pPr>
              <a:spcBef>
                <a:spcPts val="1200"/>
              </a:spcBef>
            </a:pPr>
            <a:r>
              <a:rPr lang="el-GR" b="1" dirty="0" smtClean="0"/>
              <a:t>Δεδομένα</a:t>
            </a:r>
            <a:r>
              <a:rPr lang="el-GR" dirty="0" smtClean="0"/>
              <a:t> για την πραγματική χρήση ενέργειας για </a:t>
            </a:r>
            <a:r>
              <a:rPr lang="el-GR" b="1" dirty="0" smtClean="0"/>
              <a:t>τουλάχιστον 12μηνο</a:t>
            </a:r>
            <a:endParaRPr lang="en-US" b="1" dirty="0" smtClean="0"/>
          </a:p>
          <a:p>
            <a:pPr>
              <a:spcBef>
                <a:spcPts val="1200"/>
              </a:spcBef>
            </a:pPr>
            <a:r>
              <a:rPr lang="el-GR" b="1" dirty="0"/>
              <a:t>Προτιμάται</a:t>
            </a:r>
            <a:r>
              <a:rPr lang="el-GR" dirty="0"/>
              <a:t> ο </a:t>
            </a:r>
            <a:r>
              <a:rPr lang="el-GR" b="1" dirty="0"/>
              <a:t>μέσος όρος </a:t>
            </a:r>
            <a:r>
              <a:rPr lang="el-GR" dirty="0" smtClean="0"/>
              <a:t>δεδομένων μεγαλύτερης </a:t>
            </a:r>
            <a:r>
              <a:rPr lang="el-GR" dirty="0"/>
              <a:t>διάρκειας </a:t>
            </a:r>
            <a:r>
              <a:rPr lang="el-GR" dirty="0" smtClean="0"/>
              <a:t>(</a:t>
            </a:r>
            <a:r>
              <a:rPr lang="el-GR" b="1" dirty="0" smtClean="0"/>
              <a:t>3ετίας</a:t>
            </a:r>
            <a:r>
              <a:rPr lang="el-GR" dirty="0" smtClean="0"/>
              <a:t>) </a:t>
            </a:r>
            <a:r>
              <a:rPr lang="el-GR" dirty="0"/>
              <a:t>προκειμένου να </a:t>
            </a:r>
            <a:r>
              <a:rPr lang="el-GR" dirty="0" smtClean="0"/>
              <a:t>εξομαλυνθούν οι </a:t>
            </a:r>
            <a:r>
              <a:rPr lang="el-GR" dirty="0"/>
              <a:t>επιδράσεις από </a:t>
            </a:r>
            <a:r>
              <a:rPr lang="el-GR" dirty="0" smtClean="0"/>
              <a:t>την διακύμανση των καιρικών συνθηκών και </a:t>
            </a:r>
            <a:r>
              <a:rPr lang="el-GR" dirty="0"/>
              <a:t>να </a:t>
            </a:r>
            <a:r>
              <a:rPr lang="el-GR" dirty="0" smtClean="0"/>
              <a:t>συνυπολογιστούν άλλες </a:t>
            </a:r>
            <a:r>
              <a:rPr lang="el-GR" dirty="0"/>
              <a:t>εγγενείς διακυμάνσεις </a:t>
            </a:r>
            <a:r>
              <a:rPr lang="el-GR" dirty="0" smtClean="0"/>
              <a:t>σε σχέση με την λειτουργία του κτιρίου</a:t>
            </a:r>
            <a:endParaRPr lang="en-US" dirty="0"/>
          </a:p>
        </p:txBody>
      </p:sp>
      <p:pic>
        <p:nvPicPr>
          <p:cNvPr id="1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743" y="4154753"/>
            <a:ext cx="378512" cy="368806"/>
          </a:xfrm>
          <a:prstGeom prst="rect">
            <a:avLst/>
          </a:prstGeom>
          <a:solidFill>
            <a:srgbClr val="FFFF00"/>
          </a:solidFill>
          <a:ln>
            <a:noFill/>
          </a:ln>
          <a:extLst/>
        </p:spPr>
      </p:pic>
      <p:pic>
        <p:nvPicPr>
          <p:cNvPr id="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743" y="4760717"/>
            <a:ext cx="378512" cy="368806"/>
          </a:xfrm>
          <a:prstGeom prst="rect">
            <a:avLst/>
          </a:prstGeom>
          <a:solidFill>
            <a:srgbClr val="FFFF00"/>
          </a:solidFill>
          <a:ln>
            <a:noFill/>
          </a:ln>
          <a:extLst/>
        </p:spPr>
      </p:pic>
      <p:sp>
        <p:nvSpPr>
          <p:cNvPr id="17" name="Segnaposto contenuto 2">
            <a:extLst>
              <a:ext uri="{FF2B5EF4-FFF2-40B4-BE49-F238E27FC236}">
                <a16:creationId xmlns:a16="http://schemas.microsoft.com/office/drawing/2014/main" xmlns="" id="{86F2EB93-A63A-4210-B86A-E5FCAD7D8D7F}"/>
              </a:ext>
            </a:extLst>
          </p:cNvPr>
          <p:cNvSpPr txBox="1">
            <a:spLocks/>
          </p:cNvSpPr>
          <p:nvPr/>
        </p:nvSpPr>
        <p:spPr>
          <a:xfrm>
            <a:off x="268224" y="842248"/>
            <a:ext cx="8875776" cy="5297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ΜΕΤΡΗΣΗ-ΠΑΡΑΚΟΛΟΥΘΗΣΗ </a:t>
            </a:r>
            <a:r>
              <a:rPr lang="en-US" b="1" dirty="0">
                <a:latin typeface="Calibri" panose="020F0502020204030204" pitchFamily="34" charset="0"/>
                <a:cs typeface="Calibri" panose="020F0502020204030204" pitchFamily="34" charset="0"/>
              </a:rPr>
              <a:t>- </a:t>
            </a:r>
            <a:r>
              <a:rPr lang="el-GR" b="1" u="sng" dirty="0" smtClean="0">
                <a:latin typeface="Calibri" panose="020F0502020204030204" pitchFamily="34" charset="0"/>
                <a:cs typeface="Calibri" panose="020F0502020204030204" pitchFamily="34" charset="0"/>
              </a:rPr>
              <a:t>Ποσότητες Βιομάζας</a:t>
            </a:r>
            <a:endParaRPr lang="it-IT" dirty="0"/>
          </a:p>
        </p:txBody>
      </p:sp>
      <p:sp>
        <p:nvSpPr>
          <p:cNvPr id="20" name="Rectangle 19"/>
          <p:cNvSpPr/>
          <p:nvPr/>
        </p:nvSpPr>
        <p:spPr>
          <a:xfrm>
            <a:off x="268225" y="1262466"/>
            <a:ext cx="8875776" cy="707886"/>
          </a:xfrm>
          <a:prstGeom prst="rect">
            <a:avLst/>
          </a:prstGeom>
          <a:noFill/>
        </p:spPr>
        <p:txBody>
          <a:bodyPr wrap="square">
            <a:spAutoFit/>
          </a:bodyPr>
          <a:lstStyle/>
          <a:p>
            <a:pPr>
              <a:spcBef>
                <a:spcPts val="1200"/>
              </a:spcBef>
            </a:pPr>
            <a:r>
              <a:rPr lang="el-GR" sz="2000" dirty="0"/>
              <a:t>Η </a:t>
            </a:r>
            <a:r>
              <a:rPr lang="el-GR" sz="2000" b="1" dirty="0"/>
              <a:t>πραγματική θερμική ενέργεια </a:t>
            </a:r>
            <a:r>
              <a:rPr lang="el-GR" sz="2000" dirty="0"/>
              <a:t>από </a:t>
            </a:r>
            <a:r>
              <a:rPr lang="el-GR" sz="2000" dirty="0" smtClean="0"/>
              <a:t>την </a:t>
            </a:r>
            <a:r>
              <a:rPr lang="el-GR" sz="2000" b="1" dirty="0" smtClean="0"/>
              <a:t>βιομάζα </a:t>
            </a:r>
            <a:r>
              <a:rPr lang="el-GR" sz="2000" dirty="0"/>
              <a:t>μπορεί να </a:t>
            </a:r>
            <a:r>
              <a:rPr lang="el-GR" sz="2000" dirty="0" smtClean="0"/>
              <a:t>υπολογιστεί από την ποσότητα της βιομάζας που χρησιμοποιείται στο κτίριο  (π.χ. </a:t>
            </a:r>
            <a:r>
              <a:rPr lang="el-GR" sz="2000" dirty="0" err="1" smtClean="0"/>
              <a:t>πέλλετ</a:t>
            </a:r>
            <a:r>
              <a:rPr lang="el-GR" sz="2000" dirty="0" smtClean="0"/>
              <a:t> ξύλου)</a:t>
            </a:r>
            <a:endParaRPr lang="en-US" sz="2000" b="1" dirty="0"/>
          </a:p>
        </p:txBody>
      </p:sp>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083" y="2088208"/>
            <a:ext cx="5472113" cy="184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327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18</a:t>
            </a:fld>
            <a:endParaRPr lang="en-US"/>
          </a:p>
        </p:txBody>
      </p:sp>
      <p:sp>
        <p:nvSpPr>
          <p:cNvPr id="12"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
        <p:nvSpPr>
          <p:cNvPr id="10" name="Segnaposto contenuto 2">
            <a:extLst>
              <a:ext uri="{FF2B5EF4-FFF2-40B4-BE49-F238E27FC236}">
                <a16:creationId xmlns:a16="http://schemas.microsoft.com/office/drawing/2014/main" xmlns="" id="{86F2EB93-A63A-4210-B86A-E5FCAD7D8D7F}"/>
              </a:ext>
            </a:extLst>
          </p:cNvPr>
          <p:cNvSpPr txBox="1">
            <a:spLocks/>
          </p:cNvSpPr>
          <p:nvPr/>
        </p:nvSpPr>
        <p:spPr>
          <a:xfrm>
            <a:off x="243150" y="1535425"/>
            <a:ext cx="8900850" cy="31038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dirty="0"/>
              <a:t>Η </a:t>
            </a:r>
            <a:r>
              <a:rPr lang="el-GR" dirty="0" smtClean="0"/>
              <a:t>θερμική </a:t>
            </a:r>
            <a:r>
              <a:rPr lang="el-GR" dirty="0"/>
              <a:t>ενέργεια </a:t>
            </a:r>
            <a:r>
              <a:rPr lang="el-GR" dirty="0" smtClean="0"/>
              <a:t>από ΑΠΕ </a:t>
            </a:r>
            <a:r>
              <a:rPr lang="el-GR" b="1" dirty="0" smtClean="0"/>
              <a:t>αντικαθιστά ή περιορίζει </a:t>
            </a:r>
            <a:r>
              <a:rPr lang="el-GR" dirty="0" smtClean="0"/>
              <a:t>την χρήση </a:t>
            </a:r>
            <a:r>
              <a:rPr lang="el-GR" b="1" dirty="0" smtClean="0"/>
              <a:t>άλλων συμβατικών πηγών ενέργειας (καυσίμων)</a:t>
            </a:r>
            <a:endParaRPr lang="en-US" dirty="0" smtClean="0">
              <a:solidFill>
                <a:prstClr val="black"/>
              </a:solidFill>
            </a:endParaRPr>
          </a:p>
          <a:p>
            <a:pPr marL="0" indent="0">
              <a:spcBef>
                <a:spcPts val="1200"/>
              </a:spcBef>
              <a:buNone/>
            </a:pPr>
            <a:r>
              <a:rPr lang="el-GR" sz="2200" i="1" dirty="0" smtClean="0">
                <a:solidFill>
                  <a:prstClr val="black"/>
                </a:solidFill>
              </a:rPr>
              <a:t>Για παράδειγμα</a:t>
            </a:r>
            <a:r>
              <a:rPr lang="en-US" sz="2200" i="1" dirty="0" smtClean="0">
                <a:solidFill>
                  <a:prstClr val="black"/>
                </a:solidFill>
              </a:rPr>
              <a:t>, </a:t>
            </a:r>
          </a:p>
          <a:p>
            <a:pPr>
              <a:buFont typeface="Courier New" panose="02070309020205020404" pitchFamily="49" charset="0"/>
              <a:buChar char="o"/>
            </a:pPr>
            <a:r>
              <a:rPr lang="el-GR" sz="2200" i="1" dirty="0" smtClean="0">
                <a:solidFill>
                  <a:prstClr val="black"/>
                </a:solidFill>
              </a:rPr>
              <a:t>Χρήση ηλιακών συλλεκτών για παραγωγή ζεστού νερού για την κάλυψη των αναγκών σε ΖΝΧ και θέρμανση χώρων  για να αντικαταστήσει την χρήση καυσίμων από ένα λέβητα (πετρελαίου ή φυσικού αερίου)</a:t>
            </a:r>
            <a:endParaRPr lang="en-US" sz="2200" i="1" dirty="0" smtClean="0"/>
          </a:p>
        </p:txBody>
      </p:sp>
      <p:sp>
        <p:nvSpPr>
          <p:cNvPr id="11"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ΥΠΟΛΟΓΙΣΜΟΥ</a:t>
            </a:r>
            <a:r>
              <a:rPr lang="en-US" b="1" dirty="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 </a:t>
            </a:r>
            <a:r>
              <a:rPr lang="el-GR" b="1" u="sng" dirty="0" smtClean="0">
                <a:latin typeface="Calibri" panose="020F0502020204030204" pitchFamily="34" charset="0"/>
                <a:cs typeface="Calibri" panose="020F0502020204030204" pitchFamily="34" charset="0"/>
              </a:rPr>
              <a:t>Βασικές Πληροφορίες</a:t>
            </a:r>
            <a:endParaRPr lang="en-US" b="1" u="sng" dirty="0">
              <a:latin typeface="Calibri" panose="020F0502020204030204" pitchFamily="34" charset="0"/>
              <a:cs typeface="Calibri" panose="020F0502020204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75" y="3934119"/>
            <a:ext cx="53276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287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19</a:t>
            </a:fld>
            <a:endParaRPr lang="en-US"/>
          </a:p>
        </p:txBody>
      </p:sp>
      <p:sp>
        <p:nvSpPr>
          <p:cNvPr id="12"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
        <p:nvSpPr>
          <p:cNvPr id="11"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a:t>
            </a:r>
            <a:r>
              <a:rPr lang="el-GR" b="1" dirty="0" smtClean="0">
                <a:latin typeface="Calibri" panose="020F0502020204030204" pitchFamily="34" charset="0"/>
                <a:cs typeface="Calibri" panose="020F0502020204030204" pitchFamily="34" charset="0"/>
              </a:rPr>
              <a:t>ΥΠΟΛΟΓΙΣΜΟΥ</a:t>
            </a:r>
            <a:endParaRPr lang="en-US" b="1" u="sng" dirty="0">
              <a:latin typeface="Calibri" panose="020F0502020204030204" pitchFamily="34" charset="0"/>
              <a:cs typeface="Calibri" panose="020F0502020204030204" pitchFamily="34" charset="0"/>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530" y="3905480"/>
            <a:ext cx="4385062" cy="187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Segnaposto contenuto 2">
            <a:extLst>
              <a:ext uri="{FF2B5EF4-FFF2-40B4-BE49-F238E27FC236}">
                <a16:creationId xmlns:a16="http://schemas.microsoft.com/office/drawing/2014/main" xmlns="" id="{86F2EB93-A63A-4210-B86A-E5FCAD7D8D7F}"/>
              </a:ext>
            </a:extLst>
          </p:cNvPr>
          <p:cNvSpPr txBox="1">
            <a:spLocks/>
          </p:cNvSpPr>
          <p:nvPr/>
        </p:nvSpPr>
        <p:spPr>
          <a:xfrm>
            <a:off x="243151" y="1535425"/>
            <a:ext cx="8758345" cy="21081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2000" b="1" dirty="0">
                <a:solidFill>
                  <a:schemeClr val="tx1">
                    <a:lumMod val="50000"/>
                    <a:lumOff val="50000"/>
                  </a:schemeClr>
                </a:solidFill>
              </a:rPr>
              <a:t>Τα βήματα </a:t>
            </a:r>
            <a:r>
              <a:rPr lang="el-GR" sz="2000" b="1" dirty="0" smtClean="0">
                <a:solidFill>
                  <a:schemeClr val="tx1">
                    <a:lumMod val="50000"/>
                    <a:lumOff val="50000"/>
                  </a:schemeClr>
                </a:solidFill>
              </a:rPr>
              <a:t>υπολογισμού είναι </a:t>
            </a:r>
            <a:r>
              <a:rPr lang="el-GR" sz="2000" b="1" dirty="0">
                <a:solidFill>
                  <a:schemeClr val="tx1">
                    <a:lumMod val="50000"/>
                    <a:lumOff val="50000"/>
                  </a:schemeClr>
                </a:solidFill>
              </a:rPr>
              <a:t>τα ακόλουθα:</a:t>
            </a:r>
          </a:p>
          <a:p>
            <a:pPr marL="341313" lvl="0" indent="-341313" algn="just">
              <a:spcBef>
                <a:spcPts val="1200"/>
              </a:spcBef>
              <a:buNone/>
            </a:pPr>
            <a:r>
              <a:rPr lang="el-GR" sz="2000" dirty="0">
                <a:solidFill>
                  <a:prstClr val="black"/>
                </a:solidFill>
              </a:rPr>
              <a:t>α) Υπολογίστε την </a:t>
            </a:r>
            <a:r>
              <a:rPr lang="el-GR" sz="2000" b="1" dirty="0">
                <a:solidFill>
                  <a:prstClr val="black"/>
                </a:solidFill>
              </a:rPr>
              <a:t>ετήσια θερμική ενέργεια που παράγεται &amp; χρησιμοποιείται</a:t>
            </a:r>
            <a:r>
              <a:rPr lang="el-GR" sz="2000" dirty="0">
                <a:solidFill>
                  <a:prstClr val="black"/>
                </a:solidFill>
              </a:rPr>
              <a:t> </a:t>
            </a:r>
            <a:r>
              <a:rPr lang="el-GR" sz="2000" dirty="0" smtClean="0">
                <a:solidFill>
                  <a:prstClr val="black"/>
                </a:solidFill>
              </a:rPr>
              <a:t>σε </a:t>
            </a:r>
            <a:r>
              <a:rPr lang="el-GR" sz="2000" b="1" dirty="0" smtClean="0">
                <a:solidFill>
                  <a:prstClr val="black"/>
                </a:solidFill>
              </a:rPr>
              <a:t>όλα </a:t>
            </a:r>
            <a:r>
              <a:rPr lang="el-GR" sz="2000" b="1" dirty="0">
                <a:solidFill>
                  <a:prstClr val="black"/>
                </a:solidFill>
              </a:rPr>
              <a:t>τα κτίρια </a:t>
            </a:r>
            <a:r>
              <a:rPr lang="el-GR" sz="2000" dirty="0">
                <a:solidFill>
                  <a:prstClr val="black"/>
                </a:solidFill>
              </a:rPr>
              <a:t>(κατοικίες και κτίρια τριτογενή τομέα) </a:t>
            </a:r>
            <a:r>
              <a:rPr lang="el-GR" sz="2000" b="1" dirty="0" smtClean="0">
                <a:solidFill>
                  <a:prstClr val="black"/>
                </a:solidFill>
              </a:rPr>
              <a:t>από </a:t>
            </a:r>
            <a:r>
              <a:rPr lang="el-GR" sz="2000" b="1" dirty="0">
                <a:solidFill>
                  <a:prstClr val="black"/>
                </a:solidFill>
              </a:rPr>
              <a:t>ΑΠΕ</a:t>
            </a:r>
            <a:r>
              <a:rPr lang="el-GR" sz="2000" dirty="0">
                <a:solidFill>
                  <a:prstClr val="black"/>
                </a:solidFill>
              </a:rPr>
              <a:t> (π.χ. από ηλιακούς συλλέκτες, αντλία θερμότητας με </a:t>
            </a:r>
            <a:r>
              <a:rPr lang="el-GR" sz="2000" dirty="0" err="1">
                <a:solidFill>
                  <a:prstClr val="black"/>
                </a:solidFill>
              </a:rPr>
              <a:t>φωτοβολταϊκό</a:t>
            </a:r>
            <a:r>
              <a:rPr lang="el-GR" sz="2000" dirty="0">
                <a:solidFill>
                  <a:prstClr val="black"/>
                </a:solidFill>
              </a:rPr>
              <a:t>) για τις </a:t>
            </a:r>
            <a:r>
              <a:rPr lang="el-GR" sz="2000" b="1" dirty="0">
                <a:solidFill>
                  <a:prstClr val="black"/>
                </a:solidFill>
              </a:rPr>
              <a:t>τελικές χρήσεις εντός πεδίου εφαρμογής</a:t>
            </a:r>
            <a:r>
              <a:rPr lang="el-GR" sz="2000" dirty="0">
                <a:solidFill>
                  <a:prstClr val="black"/>
                </a:solidFill>
              </a:rPr>
              <a:t>, κατά τη διάρκεια ενός τυπικού έτους, σύμφωνα με τα Ευρωπαϊκά πρότυπα ή τον ΚΕΝΑΚ</a:t>
            </a:r>
            <a:endParaRPr lang="en-US" sz="2000" dirty="0">
              <a:solidFill>
                <a:prstClr val="black"/>
              </a:solidFill>
            </a:endParaRPr>
          </a:p>
        </p:txBody>
      </p:sp>
      <p:sp>
        <p:nvSpPr>
          <p:cNvPr id="50" name="Rounded Rectangle 49"/>
          <p:cNvSpPr/>
          <p:nvPr/>
        </p:nvSpPr>
        <p:spPr>
          <a:xfrm>
            <a:off x="2996530" y="3828622"/>
            <a:ext cx="1891936" cy="186324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89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02" y="3807523"/>
            <a:ext cx="384016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contenuto 2">
            <a:extLst>
              <a:ext uri="{FF2B5EF4-FFF2-40B4-BE49-F238E27FC236}">
                <a16:creationId xmlns:a16="http://schemas.microsoft.com/office/drawing/2014/main" xmlns="" id="{86F2EB93-A63A-4210-B86A-E5FCAD7D8D7F}"/>
              </a:ext>
            </a:extLst>
          </p:cNvPr>
          <p:cNvSpPr>
            <a:spLocks noGrp="1"/>
          </p:cNvSpPr>
          <p:nvPr>
            <p:ph idx="1"/>
          </p:nvPr>
        </p:nvSpPr>
        <p:spPr/>
        <p:txBody>
          <a:bodyPr>
            <a:normAutofit/>
          </a:bodyPr>
          <a:lstStyle/>
          <a:p>
            <a:pPr marL="0" indent="0" algn="ctr">
              <a:buNone/>
            </a:pPr>
            <a:endParaRPr lang="en-US" sz="3600" b="1" dirty="0">
              <a:solidFill>
                <a:schemeClr val="tx1">
                  <a:lumMod val="50000"/>
                  <a:lumOff val="50000"/>
                </a:schemeClr>
              </a:solidFill>
            </a:endParaRPr>
          </a:p>
          <a:p>
            <a:pPr marL="0" indent="0" algn="ctr">
              <a:buNone/>
            </a:pPr>
            <a:endParaRPr lang="en-US" sz="3600" b="1" dirty="0">
              <a:solidFill>
                <a:schemeClr val="tx1">
                  <a:lumMod val="50000"/>
                  <a:lumOff val="50000"/>
                </a:schemeClr>
              </a:solidFill>
            </a:endParaRPr>
          </a:p>
        </p:txBody>
      </p:sp>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2</a:t>
            </a:fld>
            <a:endParaRPr lang="en-US"/>
          </a:p>
        </p:txBody>
      </p:sp>
      <p:graphicFrame>
        <p:nvGraphicFramePr>
          <p:cNvPr id="9" name="Tabella 8">
            <a:extLst>
              <a:ext uri="{FF2B5EF4-FFF2-40B4-BE49-F238E27FC236}">
                <a16:creationId xmlns:a16="http://schemas.microsoft.com/office/drawing/2014/main" xmlns="" id="{23FE81EE-0185-4235-8C9C-35FFD5C7D471}"/>
              </a:ext>
            </a:extLst>
          </p:cNvPr>
          <p:cNvGraphicFramePr>
            <a:graphicFrameLocks noGrp="1"/>
          </p:cNvGraphicFramePr>
          <p:nvPr>
            <p:extLst>
              <p:ext uri="{D42A27DB-BD31-4B8C-83A1-F6EECF244321}">
                <p14:modId xmlns:p14="http://schemas.microsoft.com/office/powerpoint/2010/main" val="4067690620"/>
              </p:ext>
            </p:extLst>
          </p:nvPr>
        </p:nvGraphicFramePr>
        <p:xfrm>
          <a:off x="526143" y="1316854"/>
          <a:ext cx="8128000" cy="1352677"/>
        </p:xfrm>
        <a:graphic>
          <a:graphicData uri="http://schemas.openxmlformats.org/drawingml/2006/table">
            <a:tbl>
              <a:tblPr firstRow="1" bandRow="1">
                <a:tableStyleId>{7DF18680-E054-41AD-8BC1-D1AEF772440D}</a:tableStyleId>
              </a:tblPr>
              <a:tblGrid>
                <a:gridCol w="4052277">
                  <a:extLst>
                    <a:ext uri="{9D8B030D-6E8A-4147-A177-3AD203B41FA5}">
                      <a16:colId xmlns:a16="http://schemas.microsoft.com/office/drawing/2014/main" xmlns="" val="2485450507"/>
                    </a:ext>
                  </a:extLst>
                </a:gridCol>
                <a:gridCol w="4075723">
                  <a:extLst>
                    <a:ext uri="{9D8B030D-6E8A-4147-A177-3AD203B41FA5}">
                      <a16:colId xmlns:a16="http://schemas.microsoft.com/office/drawing/2014/main" xmlns="" val="4179020819"/>
                    </a:ext>
                  </a:extLst>
                </a:gridCol>
              </a:tblGrid>
              <a:tr h="555117">
                <a:tc gridSpan="2">
                  <a:txBody>
                    <a:bodyPr/>
                    <a:lstStyle/>
                    <a:p>
                      <a:pPr algn="ctr">
                        <a:lnSpc>
                          <a:spcPct val="100000"/>
                        </a:lnSpc>
                        <a:spcAft>
                          <a:spcPts val="0"/>
                        </a:spcAft>
                      </a:pP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C.</a:t>
                      </a:r>
                      <a:r>
                        <a:rPr lang="el-GR" sz="2400" b="1" dirty="0" smtClean="0">
                          <a:effectLst/>
                          <a:latin typeface="Calibri" panose="020F0502020204030204" pitchFamily="34" charset="0"/>
                          <a:ea typeface="Calibri" panose="020F0502020204030204" pitchFamily="34" charset="0"/>
                          <a:cs typeface="Times New Roman" panose="02020603050405020304" pitchFamily="18" charset="0"/>
                        </a:rPr>
                        <a:t>2</a:t>
                      </a: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el-GR" sz="2400" b="1" dirty="0" smtClean="0">
                          <a:effectLst/>
                          <a:latin typeface="Calibri" panose="020F0502020204030204" pitchFamily="34" charset="0"/>
                          <a:ea typeface="Calibri" panose="020F0502020204030204" pitchFamily="34" charset="0"/>
                          <a:cs typeface="Times New Roman" panose="02020603050405020304" pitchFamily="18" charset="0"/>
                        </a:rPr>
                        <a:t>1</a:t>
                      </a: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 - </a:t>
                      </a:r>
                      <a:r>
                        <a:rPr lang="el-GR" sz="2400" b="1" dirty="0" smtClean="0">
                          <a:effectLst/>
                          <a:latin typeface="Calibri" panose="020F0502020204030204" pitchFamily="34" charset="0"/>
                          <a:ea typeface="Calibri" panose="020F0502020204030204" pitchFamily="34" charset="0"/>
                          <a:cs typeface="Times New Roman" panose="02020603050405020304" pitchFamily="18" charset="0"/>
                        </a:rPr>
                        <a:t>ΤΟΠΙΚΑ ΠΑΡΑΓΟΜΕΝΗ </a:t>
                      </a:r>
                      <a:r>
                        <a:rPr lang="el-GR" sz="2400" b="1" i="0" dirty="0" smtClean="0"/>
                        <a:t>ΘΕΡΜΙΚΗ ΕΝΕΡΓΕΙΑ</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l-GR" sz="2400" b="1" dirty="0" smtClean="0">
                          <a:effectLst/>
                          <a:latin typeface="Calibri" panose="020F0502020204030204" pitchFamily="34" charset="0"/>
                          <a:ea typeface="Calibri" panose="020F0502020204030204" pitchFamily="34" charset="0"/>
                          <a:cs typeface="Times New Roman" panose="02020603050405020304" pitchFamily="18" charset="0"/>
                        </a:rPr>
                        <a:t>ΑΠΟ</a:t>
                      </a:r>
                      <a:r>
                        <a:rPr lang="el-GR" sz="2400" b="1" baseline="0" dirty="0" smtClean="0">
                          <a:effectLst/>
                          <a:latin typeface="Calibri" panose="020F0502020204030204" pitchFamily="34" charset="0"/>
                          <a:ea typeface="Calibri" panose="020F0502020204030204" pitchFamily="34" charset="0"/>
                          <a:cs typeface="Times New Roman" panose="02020603050405020304" pitchFamily="18" charset="0"/>
                        </a:rPr>
                        <a:t> ΑΠΕ</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15000"/>
                        </a:lnSpc>
                        <a:spcAft>
                          <a:spcPts val="0"/>
                        </a:spcAft>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7205820"/>
                  </a:ext>
                </a:extLst>
              </a:tr>
              <a:tr h="370840">
                <a:tc>
                  <a:txBody>
                    <a:bodyPr/>
                    <a:lstStyle/>
                    <a:p>
                      <a:pPr algn="ctr"/>
                      <a:r>
                        <a:rPr lang="el-GR" sz="2200" b="1" dirty="0" smtClean="0"/>
                        <a:t>ΘΕΜΑΤΙΚΗ ΕΝΟΤΗΤΑ</a:t>
                      </a:r>
                      <a:endParaRPr lang="en-US" sz="2200" b="1" dirty="0"/>
                    </a:p>
                  </a:txBody>
                  <a:tcPr/>
                </a:tc>
                <a:tc>
                  <a:txBody>
                    <a:bodyPr/>
                    <a:lstStyle/>
                    <a:p>
                      <a:pPr algn="ctr"/>
                      <a:r>
                        <a:rPr lang="el-GR" sz="2200" b="1" dirty="0" smtClean="0"/>
                        <a:t>ΚΑΤΗΓΟΡΙΑ</a:t>
                      </a:r>
                      <a:endParaRPr lang="en-US" sz="2200" b="1" dirty="0"/>
                    </a:p>
                  </a:txBody>
                  <a:tcPr/>
                </a:tc>
                <a:extLst>
                  <a:ext uri="{0D108BD9-81ED-4DB2-BD59-A6C34878D82A}">
                    <a16:rowId xmlns:a16="http://schemas.microsoft.com/office/drawing/2014/main" xmlns="" val="3392852143"/>
                  </a:ext>
                </a:extLst>
              </a:tr>
              <a:tr h="370840">
                <a:tc>
                  <a:txBody>
                    <a:bodyPr/>
                    <a:lstStyle/>
                    <a:p>
                      <a:pPr algn="ctr">
                        <a:lnSpc>
                          <a:spcPct val="115000"/>
                        </a:lnSpc>
                        <a:spcAft>
                          <a:spcPts val="0"/>
                        </a:spcAft>
                      </a:pPr>
                      <a:r>
                        <a:rPr lang="it-IT" sz="2000" i="0" dirty="0">
                          <a:effectLst/>
                          <a:latin typeface="Calibri" panose="020F0502020204030204" pitchFamily="34" charset="0"/>
                          <a:ea typeface="Calibri" panose="020F0502020204030204" pitchFamily="34" charset="0"/>
                          <a:cs typeface="Times New Roman" panose="02020603050405020304" pitchFamily="18" charset="0"/>
                        </a:rPr>
                        <a:t>C. </a:t>
                      </a:r>
                      <a:r>
                        <a:rPr lang="el-GR" sz="2000" i="0" dirty="0" smtClean="0">
                          <a:effectLst/>
                          <a:latin typeface="Calibri" panose="020F0502020204030204" pitchFamily="34" charset="0"/>
                          <a:ea typeface="Calibri" panose="020F0502020204030204" pitchFamily="34" charset="0"/>
                          <a:cs typeface="Times New Roman" panose="02020603050405020304" pitchFamily="18" charset="0"/>
                        </a:rPr>
                        <a:t>Ενέργεια</a:t>
                      </a:r>
                      <a:endParaRPr lang="it-IT"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AEFF7"/>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it-IT" sz="2000" i="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C.</a:t>
                      </a:r>
                      <a:r>
                        <a:rPr lang="el-GR" sz="2000" i="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a:t>
                      </a:r>
                      <a:r>
                        <a:rPr lang="it-IT" sz="2000" i="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l-GR" sz="2000" i="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Ανανεώσιμες Πηγές Ενέργειας</a:t>
                      </a:r>
                      <a:endParaRPr lang="it-IT" sz="2000" i="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AEFF7"/>
                    </a:solidFill>
                  </a:tcPr>
                </a:tc>
                <a:extLst>
                  <a:ext uri="{0D108BD9-81ED-4DB2-BD59-A6C34878D82A}">
                    <a16:rowId xmlns:a16="http://schemas.microsoft.com/office/drawing/2014/main" xmlns="" val="588392747"/>
                  </a:ext>
                </a:extLst>
              </a:tr>
            </a:tbl>
          </a:graphicData>
        </a:graphic>
      </p:graphicFrame>
      <p:sp>
        <p:nvSpPr>
          <p:cNvPr id="7"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
        <p:nvSpPr>
          <p:cNvPr id="8" name="TextBox 7"/>
          <p:cNvSpPr txBox="1"/>
          <p:nvPr/>
        </p:nvSpPr>
        <p:spPr>
          <a:xfrm>
            <a:off x="504497" y="3011135"/>
            <a:ext cx="3988912" cy="369332"/>
          </a:xfrm>
          <a:prstGeom prst="rect">
            <a:avLst/>
          </a:prstGeom>
          <a:noFill/>
        </p:spPr>
        <p:txBody>
          <a:bodyPr wrap="none" rtlCol="0">
            <a:spAutoFit/>
          </a:bodyPr>
          <a:lstStyle/>
          <a:p>
            <a:pPr marL="285750" indent="-285750">
              <a:buFont typeface="Wingdings" panose="05000000000000000000" pitchFamily="2" charset="2"/>
              <a:buChar char="Ø"/>
            </a:pPr>
            <a:r>
              <a:rPr lang="el-GR" dirty="0" smtClean="0"/>
              <a:t>Βλέπε Β.1.5 για την Κλίμακα Κτιρίου</a:t>
            </a:r>
            <a:endParaRPr lang="en-GB" dirty="0"/>
          </a:p>
        </p:txBody>
      </p:sp>
      <p:sp>
        <p:nvSpPr>
          <p:cNvPr id="14" name="Rounded Rectangle 13"/>
          <p:cNvSpPr/>
          <p:nvPr/>
        </p:nvSpPr>
        <p:spPr>
          <a:xfrm>
            <a:off x="508000" y="3943413"/>
            <a:ext cx="2381956" cy="153973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409" y="3175103"/>
            <a:ext cx="4322763"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465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20</a:t>
            </a:fld>
            <a:endParaRPr lang="en-US"/>
          </a:p>
        </p:txBody>
      </p:sp>
      <p:sp>
        <p:nvSpPr>
          <p:cNvPr id="12"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
        <p:nvSpPr>
          <p:cNvPr id="11"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a:t>
            </a:r>
            <a:r>
              <a:rPr lang="el-GR" b="1" dirty="0" smtClean="0">
                <a:latin typeface="Calibri" panose="020F0502020204030204" pitchFamily="34" charset="0"/>
                <a:cs typeface="Calibri" panose="020F0502020204030204" pitchFamily="34" charset="0"/>
              </a:rPr>
              <a:t>ΥΠΟΛΟΓΙΣΜΟΥ</a:t>
            </a:r>
            <a:endParaRPr lang="en-US" b="1" u="sng" dirty="0">
              <a:latin typeface="Calibri" panose="020F0502020204030204" pitchFamily="34" charset="0"/>
              <a:cs typeface="Calibri" panose="020F0502020204030204" pitchFamily="34" charset="0"/>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530" y="2904806"/>
            <a:ext cx="4385062" cy="187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ounded Rectangle 28"/>
          <p:cNvSpPr/>
          <p:nvPr/>
        </p:nvSpPr>
        <p:spPr>
          <a:xfrm>
            <a:off x="5570201" y="2827948"/>
            <a:ext cx="1891936" cy="186324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7735" y="5457605"/>
            <a:ext cx="2011680" cy="102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Segnaposto contenuto 2">
            <a:extLst>
              <a:ext uri="{FF2B5EF4-FFF2-40B4-BE49-F238E27FC236}">
                <a16:creationId xmlns="" xmlns:a16="http://schemas.microsoft.com/office/drawing/2014/main" id="{86F2EB93-A63A-4210-B86A-E5FCAD7D8D7F}"/>
              </a:ext>
            </a:extLst>
          </p:cNvPr>
          <p:cNvSpPr txBox="1">
            <a:spLocks/>
          </p:cNvSpPr>
          <p:nvPr/>
        </p:nvSpPr>
        <p:spPr>
          <a:xfrm>
            <a:off x="243150" y="4757039"/>
            <a:ext cx="8900850" cy="9854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0" indent="-285750">
              <a:spcBef>
                <a:spcPts val="1800"/>
              </a:spcBef>
              <a:buNone/>
            </a:pPr>
            <a:r>
              <a:rPr lang="el-GR" sz="2000" dirty="0" smtClean="0"/>
              <a:t>γ</a:t>
            </a:r>
            <a:r>
              <a:rPr lang="el-GR" sz="2000" dirty="0"/>
              <a:t>) Υπολογίστε το ποσοστό της θερμικής ενέργειας από ΑΠΕ επί της συνολικής τελικής χρήσης θερμικής ενέργειας </a:t>
            </a:r>
            <a:r>
              <a:rPr lang="el-GR" sz="2000" dirty="0" smtClean="0"/>
              <a:t>των κτιρίων, </a:t>
            </a:r>
            <a:r>
              <a:rPr lang="el-GR" sz="2000" dirty="0"/>
              <a:t>κατά τη διάρκεια ενός τυπικού </a:t>
            </a:r>
            <a:r>
              <a:rPr lang="el-GR" sz="2000" dirty="0" smtClean="0"/>
              <a:t>έτους</a:t>
            </a:r>
            <a:endParaRPr lang="en-US" sz="2000" dirty="0" smtClean="0"/>
          </a:p>
        </p:txBody>
      </p:sp>
      <p:sp>
        <p:nvSpPr>
          <p:cNvPr id="30" name="Segnaposto contenuto 2">
            <a:extLst>
              <a:ext uri="{FF2B5EF4-FFF2-40B4-BE49-F238E27FC236}">
                <a16:creationId xmlns:a16="http://schemas.microsoft.com/office/drawing/2014/main" xmlns="" id="{86F2EB93-A63A-4210-B86A-E5FCAD7D8D7F}"/>
              </a:ext>
            </a:extLst>
          </p:cNvPr>
          <p:cNvSpPr txBox="1">
            <a:spLocks/>
          </p:cNvSpPr>
          <p:nvPr/>
        </p:nvSpPr>
        <p:spPr>
          <a:xfrm>
            <a:off x="243150" y="1535424"/>
            <a:ext cx="8900850" cy="1290903"/>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0" indent="-285750">
              <a:buNone/>
            </a:pPr>
            <a:r>
              <a:rPr lang="el-GR" sz="2000" dirty="0" smtClean="0"/>
              <a:t>β) </a:t>
            </a:r>
            <a:r>
              <a:rPr lang="el-GR" sz="2000" dirty="0"/>
              <a:t>Υπολογίστε </a:t>
            </a:r>
            <a:r>
              <a:rPr lang="el-GR" sz="2000" dirty="0" smtClean="0"/>
              <a:t>την </a:t>
            </a:r>
            <a:r>
              <a:rPr lang="el-GR" sz="2000" b="1" dirty="0" smtClean="0"/>
              <a:t>ετήσια συνολική θερμική </a:t>
            </a:r>
            <a:r>
              <a:rPr lang="el-GR" sz="2000" b="1" dirty="0"/>
              <a:t>ενέργεια </a:t>
            </a:r>
            <a:r>
              <a:rPr lang="el-GR" sz="2000" dirty="0"/>
              <a:t>που </a:t>
            </a:r>
            <a:r>
              <a:rPr lang="el-GR" sz="2000" b="1" dirty="0"/>
              <a:t>αποδίδεται </a:t>
            </a:r>
            <a:r>
              <a:rPr lang="el-GR" sz="2000" b="1" dirty="0" smtClean="0"/>
              <a:t>σε όλα τα κτίρια </a:t>
            </a:r>
            <a:r>
              <a:rPr lang="el-GR" sz="2000" dirty="0" smtClean="0"/>
              <a:t>(π.χ</a:t>
            </a:r>
            <a:r>
              <a:rPr lang="el-GR" sz="2000" dirty="0"/>
              <a:t>. </a:t>
            </a:r>
            <a:r>
              <a:rPr lang="el-GR" sz="2000" dirty="0" smtClean="0"/>
              <a:t>από τα καύσιμα όπως το πετρέλαιο</a:t>
            </a:r>
            <a:r>
              <a:rPr lang="el-GR" sz="2000" dirty="0"/>
              <a:t>, </a:t>
            </a:r>
            <a:r>
              <a:rPr lang="el-GR" sz="2000" dirty="0" smtClean="0"/>
              <a:t>αέριο ή αποκεντρωμένα δίκτυα) </a:t>
            </a:r>
            <a:r>
              <a:rPr lang="el-GR" sz="2000" dirty="0"/>
              <a:t>για τις </a:t>
            </a:r>
            <a:r>
              <a:rPr lang="el-GR" sz="2000" b="1" dirty="0"/>
              <a:t>τελικές χρήσεις εντός πεδίου εφαρμογής</a:t>
            </a:r>
            <a:r>
              <a:rPr lang="el-GR" sz="2000" dirty="0"/>
              <a:t>, κατά τη διάρκεια ενός τυπικού έτους, σύμφωνα με τα Ευρωπαϊκά πρότυπα ή τον </a:t>
            </a:r>
            <a:r>
              <a:rPr lang="el-GR" sz="2000" dirty="0" smtClean="0"/>
              <a:t>ΚΕΝΑΚ </a:t>
            </a:r>
            <a:r>
              <a:rPr lang="en-US" sz="2000" dirty="0"/>
              <a:t>(</a:t>
            </a:r>
            <a:r>
              <a:rPr lang="el-GR" sz="2000" dirty="0"/>
              <a:t>βλέπε </a:t>
            </a:r>
            <a:r>
              <a:rPr lang="el-GR" sz="2000" b="1" dirty="0"/>
              <a:t>Γ</a:t>
            </a:r>
            <a:r>
              <a:rPr lang="en-US" sz="2000" b="1" dirty="0" smtClean="0"/>
              <a:t>.1.</a:t>
            </a:r>
            <a:r>
              <a:rPr lang="el-GR" sz="2000" b="1" dirty="0" smtClean="0"/>
              <a:t>1</a:t>
            </a:r>
            <a:r>
              <a:rPr lang="en-US" sz="2000" dirty="0" smtClean="0"/>
              <a:t>)</a:t>
            </a:r>
            <a:endParaRPr lang="en-US" sz="2200" dirty="0" smtClean="0">
              <a:solidFill>
                <a:srgbClr val="FF0000"/>
              </a:solidFill>
            </a:endParaRPr>
          </a:p>
        </p:txBody>
      </p:sp>
    </p:spTree>
    <p:extLst>
      <p:ext uri="{BB962C8B-B14F-4D97-AF65-F5344CB8AC3E}">
        <p14:creationId xmlns:p14="http://schemas.microsoft.com/office/powerpoint/2010/main" val="2342467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21</a:t>
            </a:fld>
            <a:endParaRPr lang="en-US"/>
          </a:p>
        </p:txBody>
      </p:sp>
      <p:sp>
        <p:nvSpPr>
          <p:cNvPr id="12"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
        <p:nvSpPr>
          <p:cNvPr id="11"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a:t>
            </a:r>
            <a:r>
              <a:rPr lang="el-GR" b="1" dirty="0" smtClean="0">
                <a:latin typeface="Calibri" panose="020F0502020204030204" pitchFamily="34" charset="0"/>
                <a:cs typeface="Calibri" panose="020F0502020204030204" pitchFamily="34" charset="0"/>
              </a:rPr>
              <a:t>ΥΠΟΛΟΓΙΣΜΟΥ - Μετρήσεις</a:t>
            </a:r>
            <a:endParaRPr lang="en-US" b="1" u="sng" dirty="0">
              <a:latin typeface="Calibri" panose="020F0502020204030204" pitchFamily="34" charset="0"/>
              <a:cs typeface="Calibri" panose="020F0502020204030204" pitchFamily="34" charset="0"/>
            </a:endParaRPr>
          </a:p>
        </p:txBody>
      </p:sp>
      <p:sp>
        <p:nvSpPr>
          <p:cNvPr id="13" name="Segnaposto contenuto 2">
            <a:extLst>
              <a:ext uri="{FF2B5EF4-FFF2-40B4-BE49-F238E27FC236}">
                <a16:creationId xmlns:a16="http://schemas.microsoft.com/office/drawing/2014/main" xmlns="" id="{86F2EB93-A63A-4210-B86A-E5FCAD7D8D7F}"/>
              </a:ext>
            </a:extLst>
          </p:cNvPr>
          <p:cNvSpPr txBox="1">
            <a:spLocks/>
          </p:cNvSpPr>
          <p:nvPr/>
        </p:nvSpPr>
        <p:spPr>
          <a:xfrm>
            <a:off x="243151" y="1535425"/>
            <a:ext cx="8758345" cy="27432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buNone/>
            </a:pPr>
            <a:r>
              <a:rPr lang="el-GR" sz="2000" b="1" dirty="0">
                <a:solidFill>
                  <a:prstClr val="black">
                    <a:lumMod val="50000"/>
                    <a:lumOff val="50000"/>
                  </a:prstClr>
                </a:solidFill>
              </a:rPr>
              <a:t>Τα βήματα υπολογισμού </a:t>
            </a:r>
            <a:r>
              <a:rPr lang="el-GR" sz="2000" b="1" dirty="0" smtClean="0">
                <a:solidFill>
                  <a:prstClr val="black">
                    <a:lumMod val="50000"/>
                    <a:lumOff val="50000"/>
                  </a:prstClr>
                </a:solidFill>
              </a:rPr>
              <a:t>είναι </a:t>
            </a:r>
            <a:r>
              <a:rPr lang="el-GR" sz="2000" b="1" dirty="0">
                <a:solidFill>
                  <a:prstClr val="black">
                    <a:lumMod val="50000"/>
                    <a:lumOff val="50000"/>
                  </a:prstClr>
                </a:solidFill>
              </a:rPr>
              <a:t>τα ακόλουθα:</a:t>
            </a:r>
            <a:endParaRPr lang="it-IT" sz="2000" dirty="0">
              <a:solidFill>
                <a:prstClr val="black"/>
              </a:solidFill>
            </a:endParaRPr>
          </a:p>
          <a:p>
            <a:pPr marL="341313" indent="-341313" algn="just">
              <a:spcBef>
                <a:spcPts val="1200"/>
              </a:spcBef>
              <a:buNone/>
            </a:pPr>
            <a:r>
              <a:rPr lang="el-GR" sz="2000" dirty="0" smtClean="0">
                <a:solidFill>
                  <a:prstClr val="black"/>
                </a:solidFill>
              </a:rPr>
              <a:t>α</a:t>
            </a:r>
            <a:r>
              <a:rPr lang="el-GR" sz="2000" dirty="0">
                <a:solidFill>
                  <a:prstClr val="black"/>
                </a:solidFill>
              </a:rPr>
              <a:t>) Υπολογίστε την </a:t>
            </a:r>
            <a:r>
              <a:rPr lang="el-GR" sz="2000" b="1" dirty="0">
                <a:solidFill>
                  <a:prstClr val="black"/>
                </a:solidFill>
              </a:rPr>
              <a:t>ετήσια </a:t>
            </a:r>
            <a:r>
              <a:rPr lang="el-GR" sz="2000" b="1" dirty="0" smtClean="0">
                <a:solidFill>
                  <a:prstClr val="black"/>
                </a:solidFill>
              </a:rPr>
              <a:t>συνολική θερμική </a:t>
            </a:r>
            <a:r>
              <a:rPr lang="el-GR" sz="2000" b="1" dirty="0">
                <a:solidFill>
                  <a:prstClr val="black"/>
                </a:solidFill>
              </a:rPr>
              <a:t>ενέργεια που παράγεται &amp; χρησιμοποιείται</a:t>
            </a:r>
            <a:r>
              <a:rPr lang="el-GR" sz="2000" dirty="0">
                <a:solidFill>
                  <a:prstClr val="black"/>
                </a:solidFill>
              </a:rPr>
              <a:t> </a:t>
            </a:r>
            <a:r>
              <a:rPr lang="el-GR" sz="2000" dirty="0" smtClean="0">
                <a:solidFill>
                  <a:prstClr val="black"/>
                </a:solidFill>
              </a:rPr>
              <a:t>σε </a:t>
            </a:r>
            <a:r>
              <a:rPr lang="el-GR" sz="2000" b="1" dirty="0" smtClean="0">
                <a:solidFill>
                  <a:prstClr val="black"/>
                </a:solidFill>
              </a:rPr>
              <a:t>όλα τα κτίρια</a:t>
            </a:r>
            <a:r>
              <a:rPr lang="el-GR" sz="2000" dirty="0">
                <a:solidFill>
                  <a:prstClr val="black"/>
                </a:solidFill>
              </a:rPr>
              <a:t> (κατοικίες και κτίρια τριτογενή τομέα) </a:t>
            </a:r>
            <a:r>
              <a:rPr lang="el-GR" sz="2000" b="1" dirty="0" smtClean="0">
                <a:solidFill>
                  <a:prstClr val="black"/>
                </a:solidFill>
              </a:rPr>
              <a:t>από </a:t>
            </a:r>
            <a:r>
              <a:rPr lang="el-GR" sz="2000" b="1" dirty="0">
                <a:solidFill>
                  <a:prstClr val="black"/>
                </a:solidFill>
              </a:rPr>
              <a:t>ΑΠΕ</a:t>
            </a:r>
            <a:r>
              <a:rPr lang="el-GR" sz="2000" dirty="0">
                <a:solidFill>
                  <a:prstClr val="black"/>
                </a:solidFill>
              </a:rPr>
              <a:t> (π.χ. από ηλιακούς συλλέκτες, αντλία θερμότητας με </a:t>
            </a:r>
            <a:r>
              <a:rPr lang="el-GR" sz="2000" dirty="0" err="1">
                <a:solidFill>
                  <a:prstClr val="black"/>
                </a:solidFill>
              </a:rPr>
              <a:t>φωτοβολταϊκό</a:t>
            </a:r>
            <a:r>
              <a:rPr lang="el-GR" sz="2000" dirty="0">
                <a:solidFill>
                  <a:prstClr val="black"/>
                </a:solidFill>
              </a:rPr>
              <a:t>) για τις </a:t>
            </a:r>
            <a:r>
              <a:rPr lang="el-GR" sz="2000" b="1" dirty="0">
                <a:solidFill>
                  <a:prstClr val="black"/>
                </a:solidFill>
              </a:rPr>
              <a:t>τελικές χρήσεις εντός πεδίου εφαρμογής</a:t>
            </a:r>
            <a:r>
              <a:rPr lang="el-GR" sz="2000" dirty="0">
                <a:solidFill>
                  <a:prstClr val="black"/>
                </a:solidFill>
              </a:rPr>
              <a:t>, </a:t>
            </a:r>
            <a:r>
              <a:rPr lang="el-GR" sz="2000" dirty="0" smtClean="0"/>
              <a:t>χρησιμοποιώντας ιστορικά </a:t>
            </a:r>
            <a:r>
              <a:rPr lang="el-GR" sz="2000" b="1" dirty="0">
                <a:solidFill>
                  <a:prstClr val="black"/>
                </a:solidFill>
              </a:rPr>
              <a:t>δεδομένα </a:t>
            </a:r>
            <a:r>
              <a:rPr lang="el-GR" sz="2000" dirty="0">
                <a:solidFill>
                  <a:prstClr val="black"/>
                </a:solidFill>
              </a:rPr>
              <a:t>μεγάλης χρονικής διάρκειας (π.χ. </a:t>
            </a:r>
            <a:r>
              <a:rPr lang="el-GR" sz="2000" b="1" dirty="0">
                <a:solidFill>
                  <a:prstClr val="black"/>
                </a:solidFill>
              </a:rPr>
              <a:t>3ετίας</a:t>
            </a:r>
            <a:r>
              <a:rPr lang="el-GR" sz="2000" dirty="0">
                <a:solidFill>
                  <a:prstClr val="black"/>
                </a:solidFill>
              </a:rPr>
              <a:t>) ή τουλάχιστον 12 διαδοχικών </a:t>
            </a:r>
            <a:r>
              <a:rPr lang="el-GR" sz="2000" dirty="0" smtClean="0">
                <a:solidFill>
                  <a:prstClr val="black"/>
                </a:solidFill>
              </a:rPr>
              <a:t>μηνών </a:t>
            </a:r>
            <a:endParaRPr lang="en-US" sz="2000" dirty="0">
              <a:solidFill>
                <a:prstClr val="black"/>
              </a:solidFill>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530" y="4095263"/>
            <a:ext cx="4385062" cy="187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p:cNvSpPr/>
          <p:nvPr/>
        </p:nvSpPr>
        <p:spPr>
          <a:xfrm>
            <a:off x="2996530" y="4018405"/>
            <a:ext cx="1891936" cy="186324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373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22</a:t>
            </a:fld>
            <a:endParaRPr lang="en-US"/>
          </a:p>
        </p:txBody>
      </p:sp>
      <p:sp>
        <p:nvSpPr>
          <p:cNvPr id="12"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
        <p:nvSpPr>
          <p:cNvPr id="11"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a:t>
            </a:r>
            <a:r>
              <a:rPr lang="el-GR" b="1" dirty="0" smtClean="0">
                <a:latin typeface="Calibri" panose="020F0502020204030204" pitchFamily="34" charset="0"/>
                <a:cs typeface="Calibri" panose="020F0502020204030204" pitchFamily="34" charset="0"/>
              </a:rPr>
              <a:t>ΥΠΟΛΟΓΙΣΜΟΥ - Μετρήσεις</a:t>
            </a:r>
            <a:endParaRPr lang="en-US" b="1" u="sng" dirty="0">
              <a:latin typeface="Calibri" panose="020F0502020204030204" pitchFamily="34" charset="0"/>
              <a:cs typeface="Calibri" panose="020F0502020204030204"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530" y="2904806"/>
            <a:ext cx="4385062" cy="187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5570201" y="2827948"/>
            <a:ext cx="1891936" cy="186324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7735" y="5457605"/>
            <a:ext cx="2011680" cy="102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egnaposto contenuto 2">
            <a:extLst>
              <a:ext uri="{FF2B5EF4-FFF2-40B4-BE49-F238E27FC236}">
                <a16:creationId xmlns:a16="http://schemas.microsoft.com/office/drawing/2014/main" xmlns="" id="{86F2EB93-A63A-4210-B86A-E5FCAD7D8D7F}"/>
              </a:ext>
            </a:extLst>
          </p:cNvPr>
          <p:cNvSpPr txBox="1">
            <a:spLocks/>
          </p:cNvSpPr>
          <p:nvPr/>
        </p:nvSpPr>
        <p:spPr>
          <a:xfrm>
            <a:off x="243150" y="1369175"/>
            <a:ext cx="8900850" cy="1290903"/>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0" indent="-285750">
              <a:buNone/>
            </a:pPr>
            <a:r>
              <a:rPr lang="el-GR" sz="2000" dirty="0" smtClean="0"/>
              <a:t>β) </a:t>
            </a:r>
            <a:r>
              <a:rPr lang="el-GR" sz="2000" dirty="0"/>
              <a:t>Υπολογίστε </a:t>
            </a:r>
            <a:r>
              <a:rPr lang="el-GR" sz="2000" dirty="0" smtClean="0"/>
              <a:t>την </a:t>
            </a:r>
            <a:r>
              <a:rPr lang="el-GR" sz="2000" b="1" dirty="0" smtClean="0"/>
              <a:t>ετήσια </a:t>
            </a:r>
            <a:r>
              <a:rPr lang="el-GR" sz="2000" b="1" dirty="0">
                <a:solidFill>
                  <a:prstClr val="black"/>
                </a:solidFill>
              </a:rPr>
              <a:t>συνολική </a:t>
            </a:r>
            <a:r>
              <a:rPr lang="el-GR" sz="2000" b="1" dirty="0" smtClean="0"/>
              <a:t>θερμική </a:t>
            </a:r>
            <a:r>
              <a:rPr lang="el-GR" sz="2000" b="1" dirty="0"/>
              <a:t>ενέργεια </a:t>
            </a:r>
            <a:r>
              <a:rPr lang="el-GR" sz="2000" dirty="0"/>
              <a:t>που </a:t>
            </a:r>
            <a:r>
              <a:rPr lang="el-GR" sz="2000" b="1" dirty="0">
                <a:solidFill>
                  <a:prstClr val="black"/>
                </a:solidFill>
              </a:rPr>
              <a:t>αποδίδεται σε όλα τα κτίρια </a:t>
            </a:r>
            <a:r>
              <a:rPr lang="el-GR" sz="2000" dirty="0">
                <a:solidFill>
                  <a:prstClr val="black"/>
                </a:solidFill>
              </a:rPr>
              <a:t>(π.χ. από τα καύσιμα όπως το πετρέλαιο, αέριο ή αποκεντρωμένα δίκτυα) για τις </a:t>
            </a:r>
            <a:r>
              <a:rPr lang="el-GR" sz="2000" b="1" dirty="0" smtClean="0"/>
              <a:t>τελικές </a:t>
            </a:r>
            <a:r>
              <a:rPr lang="el-GR" sz="2000" b="1" dirty="0"/>
              <a:t>χρήσεις εντός πεδίου εφαρμογή</a:t>
            </a:r>
            <a:r>
              <a:rPr lang="el-GR" sz="2000" dirty="0"/>
              <a:t>ς, </a:t>
            </a:r>
            <a:r>
              <a:rPr lang="el-GR" sz="2000" dirty="0" smtClean="0">
                <a:solidFill>
                  <a:prstClr val="black"/>
                </a:solidFill>
              </a:rPr>
              <a:t>χρησιμοποιώντας ιστορικά </a:t>
            </a:r>
            <a:r>
              <a:rPr lang="el-GR" sz="2000" b="1" dirty="0">
                <a:solidFill>
                  <a:prstClr val="black"/>
                </a:solidFill>
              </a:rPr>
              <a:t>δεδομένα </a:t>
            </a:r>
            <a:r>
              <a:rPr lang="el-GR" sz="2000" dirty="0">
                <a:solidFill>
                  <a:prstClr val="black"/>
                </a:solidFill>
              </a:rPr>
              <a:t>μεγάλης χρονικής διάρκειας (π.χ. </a:t>
            </a:r>
            <a:r>
              <a:rPr lang="el-GR" sz="2000" b="1" dirty="0">
                <a:solidFill>
                  <a:prstClr val="black"/>
                </a:solidFill>
              </a:rPr>
              <a:t>3ετίας</a:t>
            </a:r>
            <a:r>
              <a:rPr lang="el-GR" sz="2000" dirty="0">
                <a:solidFill>
                  <a:prstClr val="black"/>
                </a:solidFill>
              </a:rPr>
              <a:t>) ή τουλάχιστον 12 διαδοχικών </a:t>
            </a:r>
            <a:r>
              <a:rPr lang="el-GR" sz="2000" dirty="0" smtClean="0">
                <a:solidFill>
                  <a:prstClr val="black"/>
                </a:solidFill>
              </a:rPr>
              <a:t>μηνών </a:t>
            </a:r>
            <a:r>
              <a:rPr lang="en-US" sz="2000" dirty="0" smtClean="0"/>
              <a:t>(</a:t>
            </a:r>
            <a:r>
              <a:rPr lang="el-GR" sz="2000" dirty="0" smtClean="0"/>
              <a:t>βλέπε </a:t>
            </a:r>
            <a:r>
              <a:rPr lang="el-GR" sz="2000" b="1" dirty="0"/>
              <a:t>Γ</a:t>
            </a:r>
            <a:r>
              <a:rPr lang="en-US" sz="2000" b="1" dirty="0" smtClean="0"/>
              <a:t>.1.</a:t>
            </a:r>
            <a:r>
              <a:rPr lang="el-GR" sz="2000" b="1" dirty="0" smtClean="0"/>
              <a:t>1</a:t>
            </a:r>
            <a:r>
              <a:rPr lang="en-US" sz="2000" dirty="0" smtClean="0"/>
              <a:t>)</a:t>
            </a:r>
            <a:endParaRPr lang="en-US" sz="2200" dirty="0" smtClean="0">
              <a:solidFill>
                <a:srgbClr val="FF0000"/>
              </a:solidFill>
            </a:endParaRPr>
          </a:p>
        </p:txBody>
      </p:sp>
      <p:sp>
        <p:nvSpPr>
          <p:cNvPr id="17" name="Segnaposto contenuto 2">
            <a:extLst>
              <a:ext uri="{FF2B5EF4-FFF2-40B4-BE49-F238E27FC236}">
                <a16:creationId xmlns="" xmlns:a16="http://schemas.microsoft.com/office/drawing/2014/main" id="{86F2EB93-A63A-4210-B86A-E5FCAD7D8D7F}"/>
              </a:ext>
            </a:extLst>
          </p:cNvPr>
          <p:cNvSpPr txBox="1">
            <a:spLocks/>
          </p:cNvSpPr>
          <p:nvPr/>
        </p:nvSpPr>
        <p:spPr>
          <a:xfrm>
            <a:off x="243150" y="4757039"/>
            <a:ext cx="8900850" cy="9854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0" indent="-285750">
              <a:spcBef>
                <a:spcPts val="1800"/>
              </a:spcBef>
              <a:buNone/>
            </a:pPr>
            <a:r>
              <a:rPr lang="el-GR" sz="2000" dirty="0" smtClean="0"/>
              <a:t>γ</a:t>
            </a:r>
            <a:r>
              <a:rPr lang="el-GR" sz="2000" dirty="0"/>
              <a:t>) Υπολογίστε το ποσοστό της </a:t>
            </a:r>
            <a:r>
              <a:rPr lang="el-GR" sz="2000" dirty="0" smtClean="0"/>
              <a:t>ετήσιας θερμικής </a:t>
            </a:r>
            <a:r>
              <a:rPr lang="el-GR" sz="2000" dirty="0"/>
              <a:t>ενέργειας από ΑΠΕ επί της συνολικής </a:t>
            </a:r>
            <a:r>
              <a:rPr lang="el-GR" sz="2000" dirty="0" smtClean="0"/>
              <a:t>ετήσιας τελικής </a:t>
            </a:r>
            <a:r>
              <a:rPr lang="el-GR" sz="2000" dirty="0"/>
              <a:t>χρήσης θερμικής ενέργειας του </a:t>
            </a:r>
            <a:r>
              <a:rPr lang="el-GR" sz="2000" dirty="0" smtClean="0"/>
              <a:t>κτιρίου</a:t>
            </a:r>
            <a:endParaRPr lang="en-US" sz="2000" dirty="0" smtClean="0"/>
          </a:p>
        </p:txBody>
      </p:sp>
    </p:spTree>
    <p:extLst>
      <p:ext uri="{BB962C8B-B14F-4D97-AF65-F5344CB8AC3E}">
        <p14:creationId xmlns:p14="http://schemas.microsoft.com/office/powerpoint/2010/main" val="2872914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23</a:t>
            </a:fld>
            <a:endParaRPr lang="en-US"/>
          </a:p>
        </p:txBody>
      </p:sp>
      <p:sp>
        <p:nvSpPr>
          <p:cNvPr id="27" name="Segnaposto contenuto 2">
            <a:extLst>
              <a:ext uri="{FF2B5EF4-FFF2-40B4-BE49-F238E27FC236}">
                <a16:creationId xmlns:a16="http://schemas.microsoft.com/office/drawing/2014/main" xmlns="" id="{86F2EB93-A63A-4210-B86A-E5FCAD7D8D7F}"/>
              </a:ext>
            </a:extLst>
          </p:cNvPr>
          <p:cNvSpPr txBox="1">
            <a:spLocks/>
          </p:cNvSpPr>
          <p:nvPr/>
        </p:nvSpPr>
        <p:spPr>
          <a:xfrm>
            <a:off x="243150" y="1560858"/>
            <a:ext cx="8900850" cy="38986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95288" lvl="0" indent="-395288">
              <a:spcBef>
                <a:spcPts val="0"/>
              </a:spcBef>
              <a:spcAft>
                <a:spcPts val="1200"/>
              </a:spcAft>
              <a:buNone/>
            </a:pPr>
            <a:r>
              <a:rPr lang="en-US" sz="1800" dirty="0"/>
              <a:t>[1] </a:t>
            </a:r>
            <a:r>
              <a:rPr lang="en-US" sz="1800" b="1" dirty="0"/>
              <a:t>EPBD</a:t>
            </a:r>
            <a:r>
              <a:rPr lang="en-US" sz="1800" dirty="0"/>
              <a:t>:2018 - Energy Performance of Buildings Directive, 2018/844/EU. Brussels: European Parliament and the Council of the European Union</a:t>
            </a:r>
            <a:r>
              <a:rPr lang="en-US" sz="1800" dirty="0" smtClean="0"/>
              <a:t>.</a:t>
            </a:r>
            <a:r>
              <a:rPr lang="el-GR" sz="1800" dirty="0" smtClean="0"/>
              <a:t> </a:t>
            </a:r>
            <a:r>
              <a:rPr lang="en-US" sz="1800" dirty="0">
                <a:hlinkClick r:id="rId2"/>
              </a:rPr>
              <a:t>https://eur-lex.europa.eu/legal-content/EL/TXT/PDF/?</a:t>
            </a:r>
            <a:r>
              <a:rPr lang="en-US" sz="1800" dirty="0" smtClean="0">
                <a:hlinkClick r:id="rId2"/>
              </a:rPr>
              <a:t>uri=CELEX:32018L0844&amp;from=EL</a:t>
            </a:r>
            <a:r>
              <a:rPr lang="el-GR" sz="1800" dirty="0" smtClean="0"/>
              <a:t> </a:t>
            </a:r>
          </a:p>
          <a:p>
            <a:pPr marL="395288" lvl="0" indent="-395288">
              <a:spcBef>
                <a:spcPts val="0"/>
              </a:spcBef>
              <a:buNone/>
            </a:pPr>
            <a:r>
              <a:rPr lang="el-GR" sz="1800" dirty="0" smtClean="0"/>
              <a:t>[2] </a:t>
            </a:r>
            <a:r>
              <a:rPr lang="el-GR" sz="1800" b="1" dirty="0" smtClean="0"/>
              <a:t>Ν.4122</a:t>
            </a:r>
            <a:r>
              <a:rPr lang="en-US" sz="1800" dirty="0" smtClean="0"/>
              <a:t>:2013 - </a:t>
            </a:r>
            <a:r>
              <a:rPr lang="el-GR" sz="1800" dirty="0" smtClean="0"/>
              <a:t>Ενεργειακή </a:t>
            </a:r>
            <a:r>
              <a:rPr lang="el-GR" sz="1800" dirty="0"/>
              <a:t>Απόδοση Κτιρίων – Εναρμόνιση με την </a:t>
            </a:r>
            <a:r>
              <a:rPr lang="el-GR" sz="1800" dirty="0" smtClean="0"/>
              <a:t>Οδηγία </a:t>
            </a:r>
            <a:r>
              <a:rPr lang="el-GR" sz="1800" dirty="0"/>
              <a:t>2010/31/ΕΕ του Ευρωπαϊκού Κοινοβουλίου και </a:t>
            </a:r>
            <a:r>
              <a:rPr lang="el-GR" sz="1800" dirty="0" smtClean="0"/>
              <a:t>του</a:t>
            </a:r>
            <a:r>
              <a:rPr lang="en-US" sz="1800" dirty="0" smtClean="0"/>
              <a:t> </a:t>
            </a:r>
            <a:r>
              <a:rPr lang="el-GR" sz="1800" dirty="0" smtClean="0"/>
              <a:t>Συμβουλίου </a:t>
            </a:r>
            <a:r>
              <a:rPr lang="el-GR" sz="1800" dirty="0"/>
              <a:t>και λοιπές </a:t>
            </a:r>
            <a:r>
              <a:rPr lang="el-GR" sz="1800" dirty="0" smtClean="0"/>
              <a:t>διατάξεις</a:t>
            </a:r>
            <a:r>
              <a:rPr lang="en-US" sz="1800" dirty="0" smtClean="0"/>
              <a:t>. </a:t>
            </a:r>
            <a:r>
              <a:rPr lang="el-GR" sz="1800" dirty="0"/>
              <a:t>ΦΕΚ </a:t>
            </a:r>
            <a:r>
              <a:rPr lang="el-GR" sz="1800" dirty="0" smtClean="0"/>
              <a:t>42/19.2.2013.</a:t>
            </a:r>
          </a:p>
          <a:p>
            <a:pPr marL="395288" lvl="0" indent="4763">
              <a:spcBef>
                <a:spcPts val="0"/>
              </a:spcBef>
              <a:spcAft>
                <a:spcPts val="1200"/>
              </a:spcAft>
              <a:buNone/>
            </a:pPr>
            <a:r>
              <a:rPr lang="el-GR" sz="1800" dirty="0" smtClean="0"/>
              <a:t>Σχετική κωδικοποίηση </a:t>
            </a:r>
            <a:r>
              <a:rPr lang="el-GR" sz="1800" dirty="0"/>
              <a:t>με το </a:t>
            </a:r>
            <a:r>
              <a:rPr lang="el-GR" sz="1800" dirty="0" smtClean="0"/>
              <a:t>Ν.4409</a:t>
            </a:r>
            <a:r>
              <a:rPr lang="en-US" sz="1800" dirty="0" smtClean="0"/>
              <a:t>:</a:t>
            </a:r>
            <a:r>
              <a:rPr lang="el-GR" sz="1800" dirty="0" smtClean="0"/>
              <a:t>2016 </a:t>
            </a:r>
            <a:r>
              <a:rPr lang="en-US" sz="1800" dirty="0" smtClean="0"/>
              <a:t>(</a:t>
            </a:r>
            <a:r>
              <a:rPr lang="el-GR" sz="1800" dirty="0" smtClean="0"/>
              <a:t>ΦΕΚ 136/28.7.2016).</a:t>
            </a:r>
            <a:endParaRPr lang="en-US" sz="1800" dirty="0"/>
          </a:p>
          <a:p>
            <a:pPr marL="395288" lvl="0" indent="-395288">
              <a:spcBef>
                <a:spcPts val="0"/>
              </a:spcBef>
              <a:spcAft>
                <a:spcPts val="1200"/>
              </a:spcAft>
              <a:buNone/>
            </a:pPr>
            <a:r>
              <a:rPr lang="en-US" sz="1800" dirty="0" smtClean="0"/>
              <a:t>[</a:t>
            </a:r>
            <a:r>
              <a:rPr lang="el-GR" sz="1800" dirty="0"/>
              <a:t>3</a:t>
            </a:r>
            <a:r>
              <a:rPr lang="en-US" sz="1800" dirty="0" smtClean="0"/>
              <a:t>] </a:t>
            </a:r>
            <a:r>
              <a:rPr lang="en-US" sz="1800" b="1" dirty="0"/>
              <a:t>EN 15603</a:t>
            </a:r>
            <a:r>
              <a:rPr lang="en-US" sz="1800" dirty="0"/>
              <a:t>:2008 - Energy performance of buildings. Overall energy use and definition of energy ratings. Brussels: European Committee for Standardization.</a:t>
            </a:r>
          </a:p>
          <a:p>
            <a:pPr marL="395288" lvl="0" indent="-395288">
              <a:spcBef>
                <a:spcPts val="0"/>
              </a:spcBef>
              <a:spcAft>
                <a:spcPts val="1200"/>
              </a:spcAft>
              <a:buNone/>
            </a:pPr>
            <a:r>
              <a:rPr lang="en-US" sz="1800" dirty="0" smtClean="0"/>
              <a:t>[</a:t>
            </a:r>
            <a:r>
              <a:rPr lang="el-GR" sz="1800" dirty="0" smtClean="0"/>
              <a:t>4</a:t>
            </a:r>
            <a:r>
              <a:rPr lang="en-US" sz="1800" dirty="0" smtClean="0"/>
              <a:t>] </a:t>
            </a:r>
            <a:r>
              <a:rPr lang="en-US" sz="1800" b="1" dirty="0"/>
              <a:t>EN 13790</a:t>
            </a:r>
            <a:r>
              <a:rPr lang="en-US" sz="1800" dirty="0"/>
              <a:t>:2008 - Energy performance of buildings. Calculation of energy use for space heating and cooling. Brussels: European Committee for Standardization</a:t>
            </a:r>
            <a:r>
              <a:rPr lang="en-US" sz="1800" dirty="0" smtClean="0"/>
              <a:t>.</a:t>
            </a:r>
            <a:endParaRPr lang="en-US" sz="1800" dirty="0"/>
          </a:p>
        </p:txBody>
      </p:sp>
      <p:sp>
        <p:nvSpPr>
          <p:cNvPr id="28"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a:latin typeface="Calibri" panose="020F0502020204030204" pitchFamily="34" charset="0"/>
                <a:cs typeface="Calibri" panose="020F0502020204030204" pitchFamily="34" charset="0"/>
              </a:rPr>
              <a:t>ΑΝΑΦΟΡΕΣ και </a:t>
            </a:r>
            <a:r>
              <a:rPr lang="el-GR" b="1" u="sng" dirty="0" smtClean="0">
                <a:latin typeface="Calibri" panose="020F0502020204030204" pitchFamily="34" charset="0"/>
                <a:cs typeface="Calibri" panose="020F0502020204030204" pitchFamily="34" charset="0"/>
              </a:rPr>
              <a:t>ΚΑΝΟΝΙΣΜΟΙ/ΟΔΗΓΙΕΣ</a:t>
            </a:r>
            <a:endParaRPr lang="el-GR" b="1" u="sng" dirty="0">
              <a:latin typeface="Calibri" panose="020F0502020204030204" pitchFamily="34" charset="0"/>
              <a:cs typeface="Calibri" panose="020F0502020204030204" pitchFamily="34" charset="0"/>
            </a:endParaRPr>
          </a:p>
        </p:txBody>
      </p:sp>
      <p:sp>
        <p:nvSpPr>
          <p:cNvPr id="8"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Tree>
    <p:extLst>
      <p:ext uri="{BB962C8B-B14F-4D97-AF65-F5344CB8AC3E}">
        <p14:creationId xmlns:p14="http://schemas.microsoft.com/office/powerpoint/2010/main" val="1024784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24</a:t>
            </a:fld>
            <a:endParaRPr lang="en-US"/>
          </a:p>
        </p:txBody>
      </p:sp>
      <p:sp>
        <p:nvSpPr>
          <p:cNvPr id="28"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a:latin typeface="Calibri" panose="020F0502020204030204" pitchFamily="34" charset="0"/>
                <a:cs typeface="Calibri" panose="020F0502020204030204" pitchFamily="34" charset="0"/>
              </a:rPr>
              <a:t>ΑΝΑΦΟΡΕΣ και </a:t>
            </a:r>
            <a:r>
              <a:rPr lang="el-GR" b="1" u="sng" dirty="0" smtClean="0">
                <a:latin typeface="Calibri" panose="020F0502020204030204" pitchFamily="34" charset="0"/>
                <a:cs typeface="Calibri" panose="020F0502020204030204" pitchFamily="34" charset="0"/>
              </a:rPr>
              <a:t>ΚΑΝΟΝΙΣΜΟΙ/ΟΔΗΓΙΕΣ</a:t>
            </a:r>
            <a:endParaRPr lang="el-GR" b="1" u="sng" dirty="0">
              <a:latin typeface="Calibri" panose="020F0502020204030204" pitchFamily="34" charset="0"/>
              <a:cs typeface="Calibri" panose="020F0502020204030204" pitchFamily="34" charset="0"/>
            </a:endParaRPr>
          </a:p>
        </p:txBody>
      </p:sp>
      <p:sp>
        <p:nvSpPr>
          <p:cNvPr id="16"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
        <p:nvSpPr>
          <p:cNvPr id="17" name="Rectangle 16"/>
          <p:cNvSpPr/>
          <p:nvPr/>
        </p:nvSpPr>
        <p:spPr>
          <a:xfrm>
            <a:off x="352982" y="1431985"/>
            <a:ext cx="8791017" cy="584775"/>
          </a:xfrm>
          <a:prstGeom prst="rect">
            <a:avLst/>
          </a:prstGeom>
        </p:spPr>
        <p:txBody>
          <a:bodyPr wrap="square">
            <a:spAutoFit/>
          </a:bodyPr>
          <a:lstStyle/>
          <a:p>
            <a:r>
              <a:rPr lang="en-US" sz="1600" dirty="0">
                <a:hlinkClick r:id="rId2"/>
              </a:rPr>
              <a:t>https://</a:t>
            </a:r>
            <a:r>
              <a:rPr lang="en-US" sz="1600" dirty="0" smtClean="0">
                <a:hlinkClick r:id="rId2"/>
              </a:rPr>
              <a:t>ec.europa.eu/energy/en/topics/energy-strategy-and-energy-union/clean-energy-all-europeans</a:t>
            </a:r>
            <a:endParaRPr lang="en-US" sz="1600" dirty="0" smtClean="0"/>
          </a:p>
          <a:p>
            <a:endParaRPr lang="en-US" sz="1600" dirty="0"/>
          </a:p>
        </p:txBody>
      </p:sp>
      <p:sp>
        <p:nvSpPr>
          <p:cNvPr id="19" name="Rectangle 18"/>
          <p:cNvSpPr/>
          <p:nvPr/>
        </p:nvSpPr>
        <p:spPr>
          <a:xfrm>
            <a:off x="5697415" y="1777604"/>
            <a:ext cx="3446585" cy="76944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400" b="1" kern="0" dirty="0"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Νέο πακέτο</a:t>
            </a:r>
            <a:r>
              <a:rPr kumimoji="0" lang="en-US" sz="1400" b="1" i="0" u="none" strike="noStrike" kern="0" cap="none" spc="0" normalizeH="0" baseline="0" noProof="0" dirty="0"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rPr>
              <a:t> </a:t>
            </a:r>
            <a:r>
              <a:rPr kumimoji="0" lang="el-GR" sz="1400" b="1" i="0" u="none" strike="noStrike" kern="0" cap="none" spc="0" normalizeH="0" baseline="0" noProof="0" dirty="0"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rPr>
              <a:t>Ευρωπαϊκών</a:t>
            </a:r>
            <a:r>
              <a:rPr kumimoji="0" lang="el-GR" sz="1400" b="1" i="0" u="none" strike="noStrike" kern="0" cap="none" spc="0" normalizeH="0" noProof="0" dirty="0"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rPr>
              <a:t> Οδηγιών </a:t>
            </a:r>
            <a:r>
              <a:rPr kumimoji="0" lang="el-GR" sz="1400" b="1" i="0" u="none" strike="noStrike" kern="0" cap="none" spc="0" normalizeH="0" baseline="0" noProof="0" dirty="0"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rPr>
              <a:t>με οκτώ νομοθετικές ρυθμίσεις για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w="900" cmpd="sng">
                  <a:solidFill>
                    <a:srgbClr val="4F81BD">
                      <a:satMod val="190000"/>
                      <a:alpha val="55000"/>
                    </a:srgbClr>
                  </a:solidFill>
                  <a:prstDash val="solid"/>
                </a:ln>
                <a:solidFill>
                  <a:srgbClr val="006600"/>
                </a:solidFill>
                <a:effectLst>
                  <a:innerShdw blurRad="101600" dist="76200" dir="5400000">
                    <a:srgbClr val="4F81BD">
                      <a:satMod val="190000"/>
                      <a:tint val="100000"/>
                      <a:alpha val="74000"/>
                    </a:srgbClr>
                  </a:innerShdw>
                </a:effectLst>
                <a:uLnTx/>
                <a:uFillTx/>
                <a:latin typeface="Arimo"/>
              </a:rPr>
              <a:t>«</a:t>
            </a:r>
            <a:r>
              <a:rPr kumimoji="0" lang="el-GR" sz="1600" b="1" i="1" u="none" strike="noStrike" kern="0" cap="none" spc="0" normalizeH="0" baseline="0" noProof="0" dirty="0" smtClean="0">
                <a:ln w="900" cmpd="sng">
                  <a:solidFill>
                    <a:srgbClr val="4F81BD">
                      <a:satMod val="190000"/>
                      <a:alpha val="55000"/>
                    </a:srgbClr>
                  </a:solidFill>
                  <a:prstDash val="solid"/>
                </a:ln>
                <a:solidFill>
                  <a:srgbClr val="006600"/>
                </a:solidFill>
                <a:effectLst>
                  <a:innerShdw blurRad="101600" dist="76200" dir="5400000">
                    <a:srgbClr val="4F81BD">
                      <a:satMod val="190000"/>
                      <a:tint val="100000"/>
                      <a:alpha val="74000"/>
                    </a:srgbClr>
                  </a:innerShdw>
                </a:effectLst>
                <a:uLnTx/>
                <a:uFillTx/>
                <a:latin typeface="Arimo"/>
              </a:rPr>
              <a:t>Καθαρή Ενέργεια για Όλους</a:t>
            </a:r>
            <a:r>
              <a:rPr kumimoji="0" lang="el-GR" sz="1600" b="1" i="0" u="none" strike="noStrike" kern="0" cap="none" spc="0" normalizeH="0" baseline="0" noProof="0" dirty="0" smtClean="0">
                <a:ln w="900" cmpd="sng">
                  <a:solidFill>
                    <a:srgbClr val="4F81BD">
                      <a:satMod val="190000"/>
                      <a:alpha val="55000"/>
                    </a:srgbClr>
                  </a:solidFill>
                  <a:prstDash val="solid"/>
                </a:ln>
                <a:solidFill>
                  <a:srgbClr val="006600"/>
                </a:solidFill>
                <a:effectLst>
                  <a:innerShdw blurRad="101600" dist="76200" dir="5400000">
                    <a:srgbClr val="4F81BD">
                      <a:satMod val="190000"/>
                      <a:tint val="100000"/>
                      <a:alpha val="74000"/>
                    </a:srgbClr>
                  </a:innerShdw>
                </a:effectLst>
                <a:uLnTx/>
                <a:uFillTx/>
                <a:latin typeface="Arimo"/>
              </a:rPr>
              <a:t>»</a:t>
            </a:r>
            <a:endParaRPr kumimoji="0" lang="en-US" sz="1600" b="1" i="0" u="none" strike="noStrike" kern="0" cap="none" spc="0" normalizeH="0" baseline="0" noProof="0" dirty="0" smtClean="0">
              <a:ln w="900" cmpd="sng">
                <a:solidFill>
                  <a:srgbClr val="4F81BD">
                    <a:satMod val="190000"/>
                    <a:alpha val="55000"/>
                  </a:srgbClr>
                </a:solidFill>
                <a:prstDash val="solid"/>
              </a:ln>
              <a:solidFill>
                <a:srgbClr val="006600"/>
              </a:solidFill>
              <a:effectLst>
                <a:innerShdw blurRad="101600" dist="76200" dir="5400000">
                  <a:srgbClr val="4F81BD">
                    <a:satMod val="190000"/>
                    <a:tint val="100000"/>
                    <a:alpha val="74000"/>
                  </a:srgbClr>
                </a:innerShdw>
              </a:effectLst>
              <a:uLnTx/>
              <a:uFillTx/>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81" y="1724372"/>
            <a:ext cx="4635478" cy="4283967"/>
          </a:xfrm>
          <a:prstGeom prst="rect">
            <a:avLst/>
          </a:prstGeom>
        </p:spPr>
      </p:pic>
    </p:spTree>
    <p:extLst>
      <p:ext uri="{BB962C8B-B14F-4D97-AF65-F5344CB8AC3E}">
        <p14:creationId xmlns:p14="http://schemas.microsoft.com/office/powerpoint/2010/main" val="1034965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25</a:t>
            </a:fld>
            <a:endParaRPr lang="en-US"/>
          </a:p>
        </p:txBody>
      </p:sp>
      <p:sp>
        <p:nvSpPr>
          <p:cNvPr id="17" name="Segnaposto contenuto 2">
            <a:extLst>
              <a:ext uri="{FF2B5EF4-FFF2-40B4-BE49-F238E27FC236}">
                <a16:creationId xmlns="" xmlns:a16="http://schemas.microsoft.com/office/drawing/2014/main"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smtClean="0">
                <a:latin typeface="Calibri" panose="020F0502020204030204" pitchFamily="34" charset="0"/>
                <a:cs typeface="Calibri" panose="020F0502020204030204" pitchFamily="34" charset="0"/>
              </a:rPr>
              <a:t>ΒΙΒΛΙΟΓΡΑΦΙΑ</a:t>
            </a:r>
            <a:endParaRPr lang="el-GR" b="1" u="sng" dirty="0">
              <a:latin typeface="Calibri" panose="020F0502020204030204" pitchFamily="34" charset="0"/>
              <a:cs typeface="Calibri" panose="020F0502020204030204" pitchFamily="34" charset="0"/>
            </a:endParaRPr>
          </a:p>
          <a:p>
            <a:pPr marL="0" indent="0">
              <a:buNone/>
            </a:pPr>
            <a:endParaRPr lang="it-IT" dirty="0"/>
          </a:p>
        </p:txBody>
      </p:sp>
      <p:sp>
        <p:nvSpPr>
          <p:cNvPr id="8" name="Rectangle 7"/>
          <p:cNvSpPr/>
          <p:nvPr/>
        </p:nvSpPr>
        <p:spPr>
          <a:xfrm>
            <a:off x="268224" y="1445563"/>
            <a:ext cx="8774410" cy="4231928"/>
          </a:xfrm>
          <a:prstGeom prst="rect">
            <a:avLst/>
          </a:prstGeom>
        </p:spPr>
        <p:txBody>
          <a:bodyPr wrap="square">
            <a:spAutoFit/>
          </a:bodyPr>
          <a:lstStyle/>
          <a:p>
            <a:r>
              <a:rPr lang="en-US" sz="2000" b="1" dirty="0"/>
              <a:t>Solar Engineering of Thermal </a:t>
            </a:r>
            <a:r>
              <a:rPr lang="en-US" sz="2000" b="1" dirty="0" smtClean="0"/>
              <a:t>Processes </a:t>
            </a:r>
            <a:r>
              <a:rPr lang="en-US" sz="2000" dirty="0" smtClean="0">
                <a:solidFill>
                  <a:prstClr val="black"/>
                </a:solidFill>
                <a:ea typeface="SimSun"/>
                <a:cs typeface="Times New Roman"/>
              </a:rPr>
              <a:t>(4th </a:t>
            </a:r>
            <a:r>
              <a:rPr lang="en-US" sz="2000" dirty="0">
                <a:solidFill>
                  <a:prstClr val="black"/>
                </a:solidFill>
                <a:ea typeface="SimSun"/>
                <a:cs typeface="Times New Roman"/>
              </a:rPr>
              <a:t>ed.)</a:t>
            </a:r>
            <a:r>
              <a:rPr lang="en-US" sz="2000" dirty="0" smtClean="0"/>
              <a:t>, </a:t>
            </a:r>
            <a:r>
              <a:rPr lang="en-US" sz="2000" dirty="0"/>
              <a:t>John A. </a:t>
            </a:r>
            <a:r>
              <a:rPr lang="en-US" sz="2000" dirty="0" err="1"/>
              <a:t>Duffie</a:t>
            </a:r>
            <a:r>
              <a:rPr lang="en-US" sz="2000" dirty="0"/>
              <a:t>, William A. Beckman, </a:t>
            </a:r>
            <a:r>
              <a:rPr lang="en-US" sz="2000" dirty="0" smtClean="0"/>
              <a:t>944 p., ISBN</a:t>
            </a:r>
            <a:r>
              <a:rPr lang="en-US" sz="2000" dirty="0"/>
              <a:t>: </a:t>
            </a:r>
            <a:r>
              <a:rPr lang="en-US" sz="2000" dirty="0" smtClean="0"/>
              <a:t>978-0-470-87366-3</a:t>
            </a:r>
            <a:r>
              <a:rPr lang="en-US" sz="2000" dirty="0"/>
              <a:t>, </a:t>
            </a:r>
            <a:r>
              <a:rPr lang="en-US" sz="2000" dirty="0" smtClean="0"/>
              <a:t>Wiley, 2013</a:t>
            </a:r>
            <a:r>
              <a:rPr lang="en-US" sz="2000" dirty="0"/>
              <a:t>. </a:t>
            </a:r>
            <a:r>
              <a:rPr lang="en-US" sz="1100" dirty="0">
                <a:hlinkClick r:id="rId2"/>
              </a:rPr>
              <a:t>https://</a:t>
            </a:r>
            <a:r>
              <a:rPr lang="en-US" sz="1100" dirty="0" smtClean="0">
                <a:hlinkClick r:id="rId2"/>
              </a:rPr>
              <a:t>www.wiley.com/en-us/Solar+Engineering+of+Thermal+Processes%2C+4th+Edition-p-9780470873663</a:t>
            </a:r>
            <a:r>
              <a:rPr lang="en-US" sz="1100" dirty="0" smtClean="0"/>
              <a:t> </a:t>
            </a:r>
            <a:endParaRPr lang="en-US" sz="1100" dirty="0"/>
          </a:p>
          <a:p>
            <a:endParaRPr lang="en-US" b="1" dirty="0" smtClean="0"/>
          </a:p>
          <a:p>
            <a:r>
              <a:rPr lang="en-US" sz="2000" b="1" dirty="0" smtClean="0"/>
              <a:t>Solar </a:t>
            </a:r>
            <a:r>
              <a:rPr lang="en-US" sz="2000" b="1" dirty="0"/>
              <a:t>Cooling </a:t>
            </a:r>
            <a:r>
              <a:rPr lang="en-US" sz="2000" b="1" dirty="0" smtClean="0"/>
              <a:t>Handbook</a:t>
            </a:r>
            <a:r>
              <a:rPr lang="el-GR" sz="2000" dirty="0" smtClean="0"/>
              <a:t>, </a:t>
            </a:r>
            <a:r>
              <a:rPr lang="en-US" sz="2000" dirty="0" smtClean="0"/>
              <a:t>A </a:t>
            </a:r>
            <a:r>
              <a:rPr lang="en-US" sz="2000" dirty="0" err="1" smtClean="0"/>
              <a:t>Gudie</a:t>
            </a:r>
            <a:r>
              <a:rPr lang="en-US" sz="2000" dirty="0" smtClean="0"/>
              <a:t> to Solar Assisted Cooling and Dehumidification Processes, Hans-Martin Henning</a:t>
            </a:r>
            <a:r>
              <a:rPr lang="el-GR" sz="2000" dirty="0" smtClean="0"/>
              <a:t>, </a:t>
            </a:r>
            <a:r>
              <a:rPr lang="en-US" sz="2000" dirty="0" smtClean="0"/>
              <a:t> Mario Motta, Daniel </a:t>
            </a:r>
            <a:r>
              <a:rPr lang="en-US" sz="2000" dirty="0" err="1" smtClean="0"/>
              <a:t>Mugnier</a:t>
            </a:r>
            <a:r>
              <a:rPr lang="en-US" sz="2000" dirty="0"/>
              <a:t> </a:t>
            </a:r>
            <a:r>
              <a:rPr lang="en-US" sz="2000" dirty="0" smtClean="0"/>
              <a:t>(Editors</a:t>
            </a:r>
            <a:r>
              <a:rPr lang="en-US" sz="2000" dirty="0"/>
              <a:t>), 368 p., ISBN </a:t>
            </a:r>
            <a:r>
              <a:rPr lang="en-US" sz="2000" dirty="0" smtClean="0"/>
              <a:t>978-3990434383, </a:t>
            </a:r>
            <a:r>
              <a:rPr lang="en-US" sz="2000" dirty="0" err="1" smtClean="0"/>
              <a:t>Ambra</a:t>
            </a:r>
            <a:r>
              <a:rPr lang="en-US" sz="2000" dirty="0" smtClean="0"/>
              <a:t> </a:t>
            </a:r>
            <a:r>
              <a:rPr lang="en-US" sz="2000" dirty="0" err="1" smtClean="0"/>
              <a:t>Verlag</a:t>
            </a:r>
            <a:r>
              <a:rPr lang="en-US" sz="2000" dirty="0" smtClean="0"/>
              <a:t>, 2013</a:t>
            </a:r>
            <a:r>
              <a:rPr lang="en-US" sz="2000" dirty="0"/>
              <a:t>. </a:t>
            </a:r>
            <a:r>
              <a:rPr lang="en-US" sz="1100" dirty="0">
                <a:hlinkClick r:id="rId3"/>
              </a:rPr>
              <a:t>https://www.abebooks.co.uk/book-search/title/solar-cooling-handbook-guide-assisted/author/hans-martin-henning</a:t>
            </a:r>
            <a:r>
              <a:rPr lang="en-US" sz="1100" dirty="0" smtClean="0">
                <a:hlinkClick r:id="rId3"/>
              </a:rPr>
              <a:t>/</a:t>
            </a:r>
            <a:r>
              <a:rPr lang="en-US" sz="1100" dirty="0" smtClean="0"/>
              <a:t> </a:t>
            </a:r>
            <a:endParaRPr lang="el-GR" sz="1100" dirty="0" smtClean="0"/>
          </a:p>
          <a:p>
            <a:endParaRPr lang="el-GR" dirty="0"/>
          </a:p>
          <a:p>
            <a:pPr lvl="0" fontAlgn="base">
              <a:spcBef>
                <a:spcPct val="0"/>
              </a:spcBef>
              <a:spcAft>
                <a:spcPct val="0"/>
              </a:spcAft>
              <a:defRPr/>
            </a:pPr>
            <a:r>
              <a:rPr lang="en-US" b="1" kern="0" dirty="0">
                <a:solidFill>
                  <a:prstClr val="black"/>
                </a:solidFill>
              </a:rPr>
              <a:t>ASHRAE </a:t>
            </a:r>
            <a:r>
              <a:rPr lang="en-US" b="1" kern="0" dirty="0" err="1">
                <a:solidFill>
                  <a:prstClr val="black"/>
                </a:solidFill>
              </a:rPr>
              <a:t>GreenGuide</a:t>
            </a:r>
            <a:r>
              <a:rPr lang="en-US" b="1" kern="0" dirty="0">
                <a:solidFill>
                  <a:prstClr val="black"/>
                </a:solidFill>
              </a:rPr>
              <a:t> </a:t>
            </a:r>
            <a:r>
              <a:rPr lang="en-US" kern="0" dirty="0">
                <a:solidFill>
                  <a:prstClr val="black"/>
                </a:solidFill>
              </a:rPr>
              <a:t>(5th ed.), Design, Construction and Operation of Sustainable Buildings, T. Lawrence, A.K. </a:t>
            </a:r>
            <a:r>
              <a:rPr lang="en-US" kern="0" dirty="0" err="1">
                <a:solidFill>
                  <a:prstClr val="black"/>
                </a:solidFill>
              </a:rPr>
              <a:t>Darwich</a:t>
            </a:r>
            <a:r>
              <a:rPr lang="en-US" kern="0" dirty="0">
                <a:solidFill>
                  <a:prstClr val="black"/>
                </a:solidFill>
              </a:rPr>
              <a:t>, J.K. Means, D. </a:t>
            </a:r>
            <a:r>
              <a:rPr lang="en-US" kern="0" dirty="0" err="1">
                <a:solidFill>
                  <a:prstClr val="black"/>
                </a:solidFill>
              </a:rPr>
              <a:t>Macauley</a:t>
            </a:r>
            <a:r>
              <a:rPr lang="en-US" kern="0" dirty="0">
                <a:solidFill>
                  <a:prstClr val="black"/>
                </a:solidFill>
              </a:rPr>
              <a:t> (Editors), 504 p., Atlanta: ASHRAE, 2018. </a:t>
            </a:r>
            <a:r>
              <a:rPr lang="en-US" sz="1050" kern="0" dirty="0">
                <a:solidFill>
                  <a:prstClr val="black"/>
                </a:solidFill>
                <a:hlinkClick r:id="rId4"/>
              </a:rPr>
              <a:t>https://www.ashrae.org/technical-resources/bookstore/ashrae-greenguide-the-design-construction-and-operation-of-sustainable-buildings</a:t>
            </a:r>
            <a:endParaRPr lang="el-GR" sz="1050" kern="0" dirty="0">
              <a:solidFill>
                <a:prstClr val="black"/>
              </a:solidFill>
            </a:endParaRPr>
          </a:p>
          <a:p>
            <a:pPr lvl="0" fontAlgn="base">
              <a:spcBef>
                <a:spcPct val="0"/>
              </a:spcBef>
              <a:spcAft>
                <a:spcPct val="0"/>
              </a:spcAft>
              <a:defRPr/>
            </a:pPr>
            <a:endParaRPr lang="el-GR" kern="0" dirty="0">
              <a:solidFill>
                <a:prstClr val="black"/>
              </a:solidFill>
            </a:endParaRPr>
          </a:p>
          <a:p>
            <a:pPr fontAlgn="base">
              <a:spcBef>
                <a:spcPct val="0"/>
              </a:spcBef>
              <a:spcAft>
                <a:spcPct val="0"/>
              </a:spcAft>
            </a:pPr>
            <a:r>
              <a:rPr lang="en-US" b="1" dirty="0">
                <a:solidFill>
                  <a:prstClr val="black"/>
                </a:solidFill>
                <a:ea typeface="SimSun"/>
                <a:cs typeface="Times New Roman"/>
              </a:rPr>
              <a:t>Handbook of Energy Efficiency in Buildings </a:t>
            </a:r>
            <a:r>
              <a:rPr lang="en-US" dirty="0">
                <a:solidFill>
                  <a:prstClr val="black"/>
                </a:solidFill>
                <a:ea typeface="SimSun"/>
                <a:cs typeface="Times New Roman"/>
              </a:rPr>
              <a:t>(1st ed.), Umberto </a:t>
            </a:r>
            <a:r>
              <a:rPr lang="en-US" dirty="0" err="1">
                <a:solidFill>
                  <a:prstClr val="black"/>
                </a:solidFill>
                <a:ea typeface="SimSun"/>
                <a:cs typeface="Times New Roman"/>
              </a:rPr>
              <a:t>Desideri</a:t>
            </a:r>
            <a:r>
              <a:rPr lang="en-US" dirty="0">
                <a:solidFill>
                  <a:prstClr val="black"/>
                </a:solidFill>
                <a:ea typeface="SimSun"/>
                <a:cs typeface="Times New Roman"/>
              </a:rPr>
              <a:t> and Francesco </a:t>
            </a:r>
            <a:r>
              <a:rPr lang="en-US" dirty="0" err="1">
                <a:solidFill>
                  <a:prstClr val="black"/>
                </a:solidFill>
                <a:ea typeface="SimSun"/>
                <a:cs typeface="Times New Roman"/>
              </a:rPr>
              <a:t>Asdrubali</a:t>
            </a:r>
            <a:r>
              <a:rPr lang="en-US" dirty="0">
                <a:solidFill>
                  <a:prstClr val="black"/>
                </a:solidFill>
                <a:ea typeface="SimSun"/>
                <a:cs typeface="Times New Roman"/>
              </a:rPr>
              <a:t> (Editors), 8</a:t>
            </a:r>
            <a:r>
              <a:rPr lang="el-GR" dirty="0">
                <a:solidFill>
                  <a:prstClr val="black"/>
                </a:solidFill>
                <a:ea typeface="SimSun"/>
                <a:cs typeface="Times New Roman"/>
              </a:rPr>
              <a:t>3</a:t>
            </a:r>
            <a:r>
              <a:rPr lang="en-US" dirty="0">
                <a:solidFill>
                  <a:prstClr val="black"/>
                </a:solidFill>
                <a:ea typeface="SimSun"/>
                <a:cs typeface="Times New Roman"/>
              </a:rPr>
              <a:t>6 p., ISBN 978-0128128176, Butterworth-Heinemann, 2018. </a:t>
            </a:r>
            <a:r>
              <a:rPr lang="en-US" sz="1050" dirty="0">
                <a:solidFill>
                  <a:prstClr val="black"/>
                </a:solidFill>
                <a:ea typeface="SimSun"/>
                <a:cs typeface="Times New Roman"/>
                <a:hlinkClick r:id="rId5"/>
              </a:rPr>
              <a:t>https://www.elsevier.com/books/handbook-of-energy-efficiency-in-buildings/desideri/978-0-12-812817-6</a:t>
            </a:r>
            <a:r>
              <a:rPr lang="el-GR" sz="1050" dirty="0">
                <a:solidFill>
                  <a:prstClr val="black"/>
                </a:solidFill>
                <a:ea typeface="SimSun"/>
                <a:cs typeface="Times New Roman"/>
              </a:rPr>
              <a:t> </a:t>
            </a:r>
            <a:r>
              <a:rPr lang="en-US" sz="1050" dirty="0">
                <a:solidFill>
                  <a:prstClr val="black"/>
                </a:solidFill>
                <a:ea typeface="SimSun"/>
                <a:cs typeface="Times New Roman"/>
              </a:rPr>
              <a:t> </a:t>
            </a:r>
          </a:p>
        </p:txBody>
      </p:sp>
      <p:sp>
        <p:nvSpPr>
          <p:cNvPr id="11"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Tree>
    <p:extLst>
      <p:ext uri="{BB962C8B-B14F-4D97-AF65-F5344CB8AC3E}">
        <p14:creationId xmlns:p14="http://schemas.microsoft.com/office/powerpoint/2010/main" val="3462859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26</a:t>
            </a:fld>
            <a:endParaRPr lang="en-US"/>
          </a:p>
        </p:txBody>
      </p:sp>
      <p:sp>
        <p:nvSpPr>
          <p:cNvPr id="8" name="Segnaposto contenuto 2">
            <a:extLst>
              <a:ext uri="{FF2B5EF4-FFF2-40B4-BE49-F238E27FC236}">
                <a16:creationId xmlns:a16="http://schemas.microsoft.com/office/drawing/2014/main" xmlns="" id="{86F2EB93-A63A-4210-B86A-E5FCAD7D8D7F}"/>
              </a:ext>
            </a:extLst>
          </p:cNvPr>
          <p:cNvSpPr txBox="1">
            <a:spLocks/>
          </p:cNvSpPr>
          <p:nvPr/>
        </p:nvSpPr>
        <p:spPr>
          <a:xfrm>
            <a:off x="268224" y="1600201"/>
            <a:ext cx="8418576" cy="4152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it-IT" sz="2600" b="1" dirty="0" smtClean="0">
              <a:latin typeface="Calibri" panose="020F0502020204030204" pitchFamily="34" charset="0"/>
              <a:cs typeface="Calibri" panose="020F0502020204030204" pitchFamily="34" charset="0"/>
            </a:endParaRPr>
          </a:p>
          <a:p>
            <a:pPr marL="0" indent="0" algn="ctr">
              <a:buFont typeface="Arial" panose="020B0604020202020204" pitchFamily="34" charset="0"/>
              <a:buNone/>
            </a:pPr>
            <a:endParaRPr lang="it-IT" sz="2600" b="1" dirty="0" smtClean="0">
              <a:latin typeface="Calibri" panose="020F0502020204030204" pitchFamily="34" charset="0"/>
              <a:cs typeface="Calibri" panose="020F0502020204030204" pitchFamily="34" charset="0"/>
            </a:endParaRPr>
          </a:p>
          <a:p>
            <a:pPr marL="0" indent="0" algn="ctr">
              <a:buFont typeface="Arial" panose="020B0604020202020204" pitchFamily="34" charset="0"/>
              <a:buNone/>
            </a:pPr>
            <a:endParaRPr lang="it-IT" sz="2600" b="1" dirty="0" smtClean="0">
              <a:latin typeface="Calibri" panose="020F0502020204030204" pitchFamily="34" charset="0"/>
              <a:cs typeface="Calibri" panose="020F0502020204030204" pitchFamily="34" charset="0"/>
            </a:endParaRPr>
          </a:p>
          <a:p>
            <a:pPr marL="0" indent="0" algn="ctr">
              <a:buFont typeface="Arial" panose="020B0604020202020204" pitchFamily="34" charset="0"/>
              <a:buNone/>
            </a:pPr>
            <a:r>
              <a:rPr lang="el-GR" b="1" dirty="0" smtClean="0">
                <a:latin typeface="Calibri" panose="020F0502020204030204" pitchFamily="34" charset="0"/>
                <a:cs typeface="Calibri" panose="020F0502020204030204" pitchFamily="34" charset="0"/>
              </a:rPr>
              <a:t>ΠΑΡΑΔΕΙΓΜΑ</a:t>
            </a:r>
            <a:endParaRPr lang="it-IT" sz="2400" dirty="0"/>
          </a:p>
        </p:txBody>
      </p:sp>
      <p:sp>
        <p:nvSpPr>
          <p:cNvPr id="7"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Tree>
    <p:extLst>
      <p:ext uri="{BB962C8B-B14F-4D97-AF65-F5344CB8AC3E}">
        <p14:creationId xmlns:p14="http://schemas.microsoft.com/office/powerpoint/2010/main" val="496435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27</a:t>
            </a:fld>
            <a:endParaRPr lang="en-US"/>
          </a:p>
        </p:txBody>
      </p:sp>
      <p:sp>
        <p:nvSpPr>
          <p:cNvPr id="6" name="Segnaposto contenuto 2">
            <a:extLst>
              <a:ext uri="{FF2B5EF4-FFF2-40B4-BE49-F238E27FC236}">
                <a16:creationId xmlns:a16="http://schemas.microsoft.com/office/drawing/2014/main" xmlns="" id="{86F2EB93-A63A-4210-B86A-E5FCAD7D8D7F}"/>
              </a:ext>
            </a:extLst>
          </p:cNvPr>
          <p:cNvSpPr txBox="1">
            <a:spLocks/>
          </p:cNvSpPr>
          <p:nvPr/>
        </p:nvSpPr>
        <p:spPr>
          <a:xfrm>
            <a:off x="295836" y="828540"/>
            <a:ext cx="8686800" cy="270206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l-GR" sz="2000" dirty="0" smtClean="0">
                <a:cs typeface="Calibri" panose="020F0502020204030204" pitchFamily="34" charset="0"/>
              </a:rPr>
              <a:t>Σε μια γειτονιά βρίσκεται ένα γυμναστήριο, ένα δημοτικό σχολείο και 20 μονοκατοικίες. Όλα τα κτίρια είναι συνδεδεμένα με το κεντρικό</a:t>
            </a:r>
            <a:r>
              <a:rPr lang="el-GR" sz="2000" b="1" dirty="0" smtClean="0">
                <a:cs typeface="Calibri" panose="020F0502020204030204" pitchFamily="34" charset="0"/>
              </a:rPr>
              <a:t> δίκτυο </a:t>
            </a:r>
            <a:r>
              <a:rPr lang="el-GR" sz="2000" b="1" dirty="0">
                <a:cs typeface="Calibri" panose="020F0502020204030204" pitchFamily="34" charset="0"/>
              </a:rPr>
              <a:t>φυσικού αερίου</a:t>
            </a:r>
            <a:r>
              <a:rPr lang="el-GR" sz="2000" dirty="0">
                <a:cs typeface="Calibri" panose="020F0502020204030204" pitchFamily="34" charset="0"/>
              </a:rPr>
              <a:t> </a:t>
            </a:r>
            <a:r>
              <a:rPr lang="el-GR" sz="2000" dirty="0" smtClean="0">
                <a:cs typeface="Calibri" panose="020F0502020204030204" pitchFamily="34" charset="0"/>
              </a:rPr>
              <a:t>που διαθέτει η περιοχή. Το </a:t>
            </a:r>
            <a:r>
              <a:rPr lang="el-GR" sz="2000" b="1" dirty="0" smtClean="0">
                <a:cs typeface="Calibri" panose="020F0502020204030204" pitchFamily="34" charset="0"/>
              </a:rPr>
              <a:t>γυμναστήριο</a:t>
            </a:r>
            <a:r>
              <a:rPr lang="el-GR" sz="2000" dirty="0" smtClean="0">
                <a:cs typeface="Calibri" panose="020F0502020204030204" pitchFamily="34" charset="0"/>
              </a:rPr>
              <a:t> και κάποιες από τις </a:t>
            </a:r>
            <a:r>
              <a:rPr lang="el-GR" sz="2000" b="1" dirty="0" smtClean="0">
                <a:cs typeface="Calibri" panose="020F0502020204030204" pitchFamily="34" charset="0"/>
              </a:rPr>
              <a:t>κατοικίες</a:t>
            </a:r>
            <a:r>
              <a:rPr lang="el-GR" sz="2000" dirty="0" smtClean="0">
                <a:cs typeface="Calibri" panose="020F0502020204030204" pitchFamily="34" charset="0"/>
              </a:rPr>
              <a:t> διαθέτουν </a:t>
            </a:r>
            <a:r>
              <a:rPr lang="el-GR" sz="2000" b="1" dirty="0" smtClean="0">
                <a:cs typeface="Calibri" panose="020F0502020204030204" pitchFamily="34" charset="0"/>
              </a:rPr>
              <a:t>ηλιακούς συλλέκτες </a:t>
            </a:r>
            <a:r>
              <a:rPr lang="el-GR" sz="2000" dirty="0" smtClean="0">
                <a:cs typeface="Calibri" panose="020F0502020204030204" pitchFamily="34" charset="0"/>
              </a:rPr>
              <a:t>για το ΖΝΧ, ενώ το </a:t>
            </a:r>
            <a:r>
              <a:rPr lang="el-GR" sz="2000" b="1" dirty="0" smtClean="0">
                <a:cs typeface="Calibri" panose="020F0502020204030204" pitchFamily="34" charset="0"/>
              </a:rPr>
              <a:t>σχολείο</a:t>
            </a:r>
            <a:r>
              <a:rPr lang="el-GR" sz="2000" dirty="0" smtClean="0">
                <a:cs typeface="Calibri" panose="020F0502020204030204" pitchFamily="34" charset="0"/>
              </a:rPr>
              <a:t> χρησιμοποιεί λέβητα </a:t>
            </a:r>
            <a:r>
              <a:rPr lang="el-GR" sz="2000" b="1" dirty="0" smtClean="0">
                <a:cs typeface="Calibri" panose="020F0502020204030204" pitchFamily="34" charset="0"/>
              </a:rPr>
              <a:t>βιομάζας</a:t>
            </a:r>
            <a:r>
              <a:rPr lang="el-GR" sz="2000" dirty="0" smtClean="0">
                <a:cs typeface="Calibri" panose="020F0502020204030204" pitchFamily="34" charset="0"/>
              </a:rPr>
              <a:t> για την κεντρική εγκατάσταση θέρμανσης. </a:t>
            </a:r>
            <a:r>
              <a:rPr lang="el-GR" sz="2000" dirty="0" smtClean="0">
                <a:solidFill>
                  <a:prstClr val="black"/>
                </a:solidFill>
                <a:cs typeface="Calibri" panose="020F0502020204030204" pitchFamily="34" charset="0"/>
              </a:rPr>
              <a:t>Η </a:t>
            </a:r>
            <a:r>
              <a:rPr lang="el-GR" sz="2000" dirty="0">
                <a:solidFill>
                  <a:prstClr val="black"/>
                </a:solidFill>
                <a:cs typeface="Calibri" panose="020F0502020204030204" pitchFamily="34" charset="0"/>
              </a:rPr>
              <a:t>ετήσια χρήση θερμικής </a:t>
            </a:r>
            <a:r>
              <a:rPr lang="el-GR" sz="2000" dirty="0" smtClean="0">
                <a:solidFill>
                  <a:prstClr val="black"/>
                </a:solidFill>
                <a:cs typeface="Calibri" panose="020F0502020204030204" pitchFamily="34" charset="0"/>
              </a:rPr>
              <a:t>ενέργειας </a:t>
            </a:r>
            <a:r>
              <a:rPr lang="el-GR" sz="2000" dirty="0">
                <a:solidFill>
                  <a:prstClr val="black"/>
                </a:solidFill>
                <a:cs typeface="Calibri" panose="020F0502020204030204" pitchFamily="34" charset="0"/>
              </a:rPr>
              <a:t>(</a:t>
            </a:r>
            <a:r>
              <a:rPr lang="el-GR" sz="2000" i="1" dirty="0">
                <a:solidFill>
                  <a:prstClr val="black"/>
                </a:solidFill>
                <a:cs typeface="Calibri" panose="020F0502020204030204" pitchFamily="34" charset="0"/>
              </a:rPr>
              <a:t>εντός πεδίου εφαρμογής)</a:t>
            </a:r>
            <a:r>
              <a:rPr lang="el-GR" sz="2000" dirty="0">
                <a:solidFill>
                  <a:prstClr val="black"/>
                </a:solidFill>
                <a:cs typeface="Calibri" panose="020F0502020204030204" pitchFamily="34" charset="0"/>
              </a:rPr>
              <a:t> </a:t>
            </a:r>
            <a:r>
              <a:rPr lang="el-GR" sz="2000" dirty="0" smtClean="0">
                <a:solidFill>
                  <a:prstClr val="black"/>
                </a:solidFill>
                <a:cs typeface="Calibri" panose="020F0502020204030204" pitchFamily="34" charset="0"/>
              </a:rPr>
              <a:t>και της θερμικής ενέργειας από τις ΑΠΕ, υπολογίστηκαν </a:t>
            </a:r>
            <a:r>
              <a:rPr lang="el-GR" sz="2000" dirty="0">
                <a:solidFill>
                  <a:prstClr val="black"/>
                </a:solidFill>
                <a:cs typeface="Calibri" panose="020F0502020204030204" pitchFamily="34" charset="0"/>
              </a:rPr>
              <a:t>για κάθε τύπο κτιρίου και συνοψίζεται στον πίνακα που </a:t>
            </a:r>
            <a:r>
              <a:rPr lang="el-GR" sz="2000" dirty="0" smtClean="0">
                <a:solidFill>
                  <a:prstClr val="black"/>
                </a:solidFill>
                <a:cs typeface="Calibri" panose="020F0502020204030204" pitchFamily="34" charset="0"/>
              </a:rPr>
              <a:t>ακολουθεί.</a:t>
            </a:r>
            <a:endParaRPr lang="el-GR" sz="2000" dirty="0" smtClean="0">
              <a:cs typeface="Calibri" panose="020F0502020204030204" pitchFamily="34" charset="0"/>
            </a:endParaRPr>
          </a:p>
        </p:txBody>
      </p:sp>
      <p:sp>
        <p:nvSpPr>
          <p:cNvPr id="14" name="Segnaposto contenuto 2">
            <a:extLst>
              <a:ext uri="{FF2B5EF4-FFF2-40B4-BE49-F238E27FC236}">
                <a16:creationId xmlns="" xmlns:a16="http://schemas.microsoft.com/office/drawing/2014/main" id="{86F2EB93-A63A-4210-B86A-E5FCAD7D8D7F}"/>
              </a:ext>
            </a:extLst>
          </p:cNvPr>
          <p:cNvSpPr txBox="1">
            <a:spLocks/>
          </p:cNvSpPr>
          <p:nvPr/>
        </p:nvSpPr>
        <p:spPr>
          <a:xfrm>
            <a:off x="916550" y="3715089"/>
            <a:ext cx="8029737" cy="95150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600"/>
              </a:spcAft>
              <a:buNone/>
            </a:pPr>
            <a:r>
              <a:rPr lang="el-GR" sz="2000" dirty="0" smtClean="0"/>
              <a:t>Υπολογίστε το ετήσιο </a:t>
            </a:r>
            <a:r>
              <a:rPr lang="el-GR" sz="2000" b="1" dirty="0" smtClean="0"/>
              <a:t>ποσοστό συμμετοχής ΑΠΕ </a:t>
            </a:r>
            <a:r>
              <a:rPr lang="el-GR" sz="2000" dirty="0">
                <a:solidFill>
                  <a:prstClr val="black"/>
                </a:solidFill>
              </a:rPr>
              <a:t>στην </a:t>
            </a:r>
            <a:r>
              <a:rPr lang="el-GR" sz="2000" dirty="0" smtClean="0">
                <a:solidFill>
                  <a:prstClr val="black"/>
                </a:solidFill>
              </a:rPr>
              <a:t>συνολική τελική </a:t>
            </a:r>
            <a:r>
              <a:rPr lang="el-GR" sz="2000" dirty="0">
                <a:solidFill>
                  <a:prstClr val="black"/>
                </a:solidFill>
              </a:rPr>
              <a:t>χρήση </a:t>
            </a:r>
            <a:r>
              <a:rPr lang="el-GR" sz="2000" b="1" dirty="0">
                <a:solidFill>
                  <a:prstClr val="black"/>
                </a:solidFill>
              </a:rPr>
              <a:t>θερμικής </a:t>
            </a:r>
            <a:r>
              <a:rPr lang="el-GR" sz="2000" b="1" dirty="0" smtClean="0">
                <a:solidFill>
                  <a:prstClr val="black"/>
                </a:solidFill>
              </a:rPr>
              <a:t>ενέργειας</a:t>
            </a:r>
            <a:r>
              <a:rPr lang="el-GR" sz="2000" dirty="0" smtClean="0">
                <a:solidFill>
                  <a:prstClr val="black"/>
                </a:solidFill>
              </a:rPr>
              <a:t> </a:t>
            </a:r>
            <a:r>
              <a:rPr lang="el-GR" sz="2000" dirty="0" smtClean="0"/>
              <a:t>για όλα τα κτίρια της γειτονιάς</a:t>
            </a:r>
            <a:endParaRPr lang="en-US" sz="2000"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986" y="3685968"/>
            <a:ext cx="623565" cy="6005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Tree>
    <p:extLst>
      <p:ext uri="{BB962C8B-B14F-4D97-AF65-F5344CB8AC3E}">
        <p14:creationId xmlns:p14="http://schemas.microsoft.com/office/powerpoint/2010/main" val="360312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28</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4187103624"/>
              </p:ext>
            </p:extLst>
          </p:nvPr>
        </p:nvGraphicFramePr>
        <p:xfrm>
          <a:off x="330938" y="1451591"/>
          <a:ext cx="8532222" cy="2468880"/>
        </p:xfrm>
        <a:graphic>
          <a:graphicData uri="http://schemas.openxmlformats.org/drawingml/2006/table">
            <a:tbl>
              <a:tblPr firstRow="1" bandRow="1">
                <a:tableStyleId>{5C22544A-7EE6-4342-B048-85BDC9FD1C3A}</a:tableStyleId>
              </a:tblPr>
              <a:tblGrid>
                <a:gridCol w="1724017"/>
                <a:gridCol w="1586020"/>
                <a:gridCol w="1533698"/>
                <a:gridCol w="3688487"/>
              </a:tblGrid>
              <a:tr h="370840">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i="0" dirty="0" smtClean="0"/>
                        <a:t>Θερμική ενέργεια από καύσιμα (</a:t>
                      </a:r>
                      <a:r>
                        <a:rPr kumimoji="0" lang="en-US" sz="1400" b="0" i="0" u="none" strike="noStrike" kern="1200" cap="none" spc="0" normalizeH="0" baseline="0" noProof="0" dirty="0" smtClean="0">
                          <a:ln>
                            <a:noFill/>
                          </a:ln>
                          <a:solidFill>
                            <a:schemeClr val="bg1"/>
                          </a:solidFill>
                          <a:effectLst/>
                          <a:uLnTx/>
                          <a:uFillTx/>
                          <a:latin typeface="+mn-lt"/>
                          <a:ea typeface="+mn-ea"/>
                          <a:cs typeface="Calibri" panose="020F0502020204030204" pitchFamily="34" charset="0"/>
                        </a:rPr>
                        <a:t>kWh</a:t>
                      </a:r>
                      <a:r>
                        <a:rPr kumimoji="0" lang="el-GR" sz="1400" b="0" i="0" u="none" strike="noStrike" kern="1200" cap="none" spc="0" normalizeH="0" baseline="-25000" noProof="0" dirty="0" err="1" smtClean="0">
                          <a:ln>
                            <a:noFill/>
                          </a:ln>
                          <a:solidFill>
                            <a:schemeClr val="bg1"/>
                          </a:solidFill>
                          <a:effectLst/>
                          <a:uLnTx/>
                          <a:uFillTx/>
                          <a:latin typeface="+mn-lt"/>
                          <a:ea typeface="+mn-ea"/>
                          <a:cs typeface="Calibri" panose="020F0502020204030204" pitchFamily="34" charset="0"/>
                        </a:rPr>
                        <a:t>θ,κ</a:t>
                      </a:r>
                      <a:r>
                        <a:rPr kumimoji="0" lang="el-GR" sz="1400" b="1" i="0" u="none" strike="noStrike" kern="1200" cap="none" spc="0" normalizeH="0" baseline="0" noProof="0" dirty="0" smtClean="0">
                          <a:ln>
                            <a:noFill/>
                          </a:ln>
                          <a:solidFill>
                            <a:schemeClr val="bg1"/>
                          </a:solidFill>
                          <a:effectLst/>
                          <a:uLnTx/>
                          <a:uFillTx/>
                          <a:latin typeface="+mn-lt"/>
                          <a:ea typeface="+mn-ea"/>
                          <a:cs typeface="+mn-cs"/>
                        </a:rPr>
                        <a:t>) </a:t>
                      </a:r>
                      <a:endParaRPr lang="en-US" sz="1400" i="0" dirty="0"/>
                    </a:p>
                  </a:txBody>
                  <a:tcPr/>
                </a:tc>
                <a:tc>
                  <a:txBody>
                    <a:bodyPr/>
                    <a:lstStyle/>
                    <a:p>
                      <a:pPr algn="ctr"/>
                      <a:r>
                        <a:rPr lang="el-GR" sz="1400" i="0" dirty="0" smtClean="0"/>
                        <a:t>Θερμική ενέργεια από ΑΠΕ (</a:t>
                      </a:r>
                      <a:r>
                        <a:rPr kumimoji="0" lang="en-US" sz="1400" b="0" i="0" u="none" strike="noStrike" kern="1200" cap="none" spc="0" normalizeH="0" baseline="0" noProof="0" dirty="0" smtClean="0">
                          <a:ln>
                            <a:noFill/>
                          </a:ln>
                          <a:solidFill>
                            <a:schemeClr val="bg1"/>
                          </a:solidFill>
                          <a:effectLst/>
                          <a:uLnTx/>
                          <a:uFillTx/>
                          <a:latin typeface="+mn-lt"/>
                          <a:ea typeface="+mn-ea"/>
                          <a:cs typeface="Calibri" panose="020F0502020204030204" pitchFamily="34" charset="0"/>
                        </a:rPr>
                        <a:t>kWh</a:t>
                      </a:r>
                      <a:r>
                        <a:rPr kumimoji="0" lang="el-GR" sz="1400" b="0" i="0" u="none" strike="noStrike" kern="1200" cap="none" spc="0" normalizeH="0" baseline="-25000" noProof="0" dirty="0" err="1" smtClean="0">
                          <a:ln>
                            <a:noFill/>
                          </a:ln>
                          <a:solidFill>
                            <a:schemeClr val="bg1"/>
                          </a:solidFill>
                          <a:effectLst/>
                          <a:uLnTx/>
                          <a:uFillTx/>
                          <a:latin typeface="+mn-lt"/>
                          <a:ea typeface="+mn-ea"/>
                          <a:cs typeface="Calibri" panose="020F0502020204030204" pitchFamily="34" charset="0"/>
                        </a:rPr>
                        <a:t>θ,ΑΠΕ</a:t>
                      </a:r>
                      <a:r>
                        <a:rPr kumimoji="0" lang="el-GR" sz="1400" b="1" i="0" u="none" strike="noStrike" kern="1200" cap="none" spc="0" normalizeH="0" baseline="0" noProof="0" dirty="0" smtClean="0">
                          <a:ln>
                            <a:noFill/>
                          </a:ln>
                          <a:solidFill>
                            <a:schemeClr val="bg1"/>
                          </a:solidFill>
                          <a:effectLst/>
                          <a:uLnTx/>
                          <a:uFillTx/>
                          <a:latin typeface="+mn-lt"/>
                          <a:ea typeface="+mn-ea"/>
                          <a:cs typeface="Calibri" panose="020F0502020204030204" pitchFamily="34" charset="0"/>
                        </a:rPr>
                        <a:t>)</a:t>
                      </a:r>
                      <a:endParaRPr lang="en-US" sz="1400" b="1" i="0" dirty="0">
                        <a:solidFill>
                          <a:schemeClr val="bg1"/>
                        </a:solidFill>
                      </a:endParaRPr>
                    </a:p>
                  </a:txBody>
                  <a:tcPr/>
                </a:tc>
                <a:tc>
                  <a:txBody>
                    <a:bodyPr/>
                    <a:lstStyle/>
                    <a:p>
                      <a:r>
                        <a:rPr lang="el-GR" sz="1400" dirty="0" smtClean="0"/>
                        <a:t>Εγκαταστάσεις / Χρήσεις</a:t>
                      </a:r>
                      <a:r>
                        <a:rPr lang="el-GR" sz="1400" baseline="0" dirty="0" smtClean="0"/>
                        <a:t> </a:t>
                      </a:r>
                      <a:endParaRPr lang="en-US" sz="1400" dirty="0"/>
                    </a:p>
                  </a:txBody>
                  <a:tcPr/>
                </a:tc>
              </a:tr>
              <a:tr h="370840">
                <a:tc>
                  <a:txBody>
                    <a:bodyPr/>
                    <a:lstStyle/>
                    <a:p>
                      <a:r>
                        <a:rPr lang="el-GR" dirty="0" smtClean="0"/>
                        <a:t>Γυμναστήριο</a:t>
                      </a:r>
                      <a:endParaRPr lang="en-US" dirty="0"/>
                    </a:p>
                  </a:txBody>
                  <a:tcPr anchor="ctr"/>
                </a:tc>
                <a:tc>
                  <a:txBody>
                    <a:bodyPr/>
                    <a:lstStyle/>
                    <a:p>
                      <a:pPr algn="ctr"/>
                      <a:r>
                        <a:rPr lang="el-GR" dirty="0" smtClean="0"/>
                        <a:t>108.100</a:t>
                      </a:r>
                      <a:endParaRPr lang="en-US" dirty="0"/>
                    </a:p>
                  </a:txBody>
                  <a:tcPr anchor="ctr"/>
                </a:tc>
                <a:tc>
                  <a:txBody>
                    <a:bodyPr/>
                    <a:lstStyle/>
                    <a:p>
                      <a:pPr algn="ctr"/>
                      <a:r>
                        <a:rPr lang="el-GR" dirty="0" smtClean="0"/>
                        <a:t>30.900</a:t>
                      </a:r>
                      <a:endParaRPr lang="en-US" dirty="0"/>
                    </a:p>
                  </a:txBody>
                  <a:tcPr anchor="ctr"/>
                </a:tc>
                <a:tc>
                  <a:txBody>
                    <a:bodyPr/>
                    <a:lstStyle/>
                    <a:p>
                      <a:r>
                        <a:rPr lang="el-GR" sz="1200" dirty="0" smtClean="0"/>
                        <a:t>Κεντρικό σύστημα κλιματισμού με λέβητα αερίου και αερόψυκτο</a:t>
                      </a:r>
                      <a:r>
                        <a:rPr lang="el-GR" sz="1200" baseline="0" dirty="0" smtClean="0"/>
                        <a:t> </a:t>
                      </a:r>
                      <a:r>
                        <a:rPr lang="el-GR" sz="1200" baseline="0" dirty="0" err="1" smtClean="0"/>
                        <a:t>ψύκτη</a:t>
                      </a:r>
                      <a:r>
                        <a:rPr lang="el-GR" sz="1200" dirty="0" smtClean="0"/>
                        <a:t>. Ηλιακοί συλλέκτες για ΖΝΧ και προθέρμανση</a:t>
                      </a:r>
                      <a:r>
                        <a:rPr lang="el-GR" sz="1200" baseline="0" dirty="0" smtClean="0"/>
                        <a:t> νερού.</a:t>
                      </a:r>
                      <a:endParaRPr lang="en-US" sz="1200" dirty="0"/>
                    </a:p>
                  </a:txBody>
                  <a:tcPr/>
                </a:tc>
              </a:tr>
              <a:tr h="370840">
                <a:tc>
                  <a:txBody>
                    <a:bodyPr/>
                    <a:lstStyle/>
                    <a:p>
                      <a:r>
                        <a:rPr lang="el-GR" dirty="0" smtClean="0"/>
                        <a:t>Σχολείο</a:t>
                      </a:r>
                      <a:endParaRPr lang="en-US" dirty="0"/>
                    </a:p>
                  </a:txBody>
                  <a:tcPr anchor="ctr"/>
                </a:tc>
                <a:tc>
                  <a:txBody>
                    <a:bodyPr/>
                    <a:lstStyle/>
                    <a:p>
                      <a:pPr algn="ctr"/>
                      <a:endParaRPr lang="en-US" dirty="0"/>
                    </a:p>
                  </a:txBody>
                  <a:tcPr anchor="ctr"/>
                </a:tc>
                <a:tc>
                  <a:txBody>
                    <a:bodyPr/>
                    <a:lstStyle/>
                    <a:p>
                      <a:pPr algn="ctr"/>
                      <a:r>
                        <a:rPr lang="el-GR" dirty="0" smtClean="0"/>
                        <a:t>46.432</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smtClean="0">
                          <a:ln>
                            <a:noFill/>
                          </a:ln>
                          <a:solidFill>
                            <a:prstClr val="black"/>
                          </a:solidFill>
                          <a:effectLst/>
                          <a:uLnTx/>
                          <a:uFillTx/>
                          <a:latin typeface="+mn-lt"/>
                          <a:ea typeface="+mn-ea"/>
                          <a:cs typeface="+mn-cs"/>
                        </a:rPr>
                        <a:t>Κεντρικό σύστημα θέρμανσης χώρων με λέβητα βιομάζας. ΖΝΧ με τοπικούς ηλεκτρικούς θερμοσίφωνες. Τοπικές Α.Θ. για ψύξη στα γραφεία.</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tc>
              </a:tr>
              <a:tr h="370840">
                <a:tc>
                  <a:txBody>
                    <a:bodyPr/>
                    <a:lstStyle/>
                    <a:p>
                      <a:r>
                        <a:rPr lang="el-GR" dirty="0" smtClean="0"/>
                        <a:t>Μονοκατοικίες</a:t>
                      </a:r>
                      <a:endParaRPr lang="en-US" dirty="0"/>
                    </a:p>
                  </a:txBody>
                  <a:tcPr anchor="ctr"/>
                </a:tc>
                <a:tc>
                  <a:txBody>
                    <a:bodyPr/>
                    <a:lstStyle/>
                    <a:p>
                      <a:pPr algn="ctr"/>
                      <a:r>
                        <a:rPr lang="el-GR" dirty="0" smtClean="0"/>
                        <a:t>295.324</a:t>
                      </a:r>
                      <a:endParaRPr lang="en-US" dirty="0"/>
                    </a:p>
                  </a:txBody>
                  <a:tcPr anchor="ctr"/>
                </a:tc>
                <a:tc>
                  <a:txBody>
                    <a:bodyPr/>
                    <a:lstStyle/>
                    <a:p>
                      <a:pPr algn="ctr"/>
                      <a:r>
                        <a:rPr lang="el-GR" dirty="0" smtClean="0"/>
                        <a:t>21.411</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smtClean="0">
                          <a:ln>
                            <a:noFill/>
                          </a:ln>
                          <a:solidFill>
                            <a:prstClr val="black"/>
                          </a:solidFill>
                          <a:effectLst/>
                          <a:uLnTx/>
                          <a:uFillTx/>
                          <a:latin typeface="+mn-lt"/>
                          <a:ea typeface="+mn-ea"/>
                          <a:cs typeface="+mn-cs"/>
                        </a:rPr>
                        <a:t>Κεντρικό </a:t>
                      </a:r>
                      <a:r>
                        <a:rPr kumimoji="0" lang="el-GR" sz="1200" b="0" i="0" u="none" strike="noStrike" kern="1200" cap="none" spc="0" normalizeH="0" baseline="0" noProof="0" dirty="0" smtClean="0">
                          <a:ln>
                            <a:noFill/>
                          </a:ln>
                          <a:solidFill>
                            <a:schemeClr val="tx1"/>
                          </a:solidFill>
                          <a:effectLst/>
                          <a:uLnTx/>
                          <a:uFillTx/>
                          <a:latin typeface="+mn-lt"/>
                          <a:ea typeface="+mn-ea"/>
                          <a:cs typeface="+mn-cs"/>
                        </a:rPr>
                        <a:t>σύστημα θέρμανσης χώρων με λέβητα αερίου. Τοπικές Α.Θ. για ψύξη. Ηλιακοί συλλέκτες για ΖΝΧ.</a:t>
                      </a:r>
                      <a:endParaRPr lang="en-US" dirty="0">
                        <a:solidFill>
                          <a:schemeClr val="tx1"/>
                        </a:solidFill>
                      </a:endParaRPr>
                    </a:p>
                  </a:txBody>
                  <a:tcPr/>
                </a:tc>
              </a:tr>
            </a:tbl>
          </a:graphicData>
        </a:graphic>
      </p:graphicFrame>
      <p:sp>
        <p:nvSpPr>
          <p:cNvPr id="16"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Tree>
    <p:extLst>
      <p:ext uri="{BB962C8B-B14F-4D97-AF65-F5344CB8AC3E}">
        <p14:creationId xmlns:p14="http://schemas.microsoft.com/office/powerpoint/2010/main" val="2902269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29</a:t>
            </a:fld>
            <a:endParaRPr lang="en-US"/>
          </a:p>
        </p:txBody>
      </p:sp>
      <p:sp>
        <p:nvSpPr>
          <p:cNvPr id="15" name="Segnaposto contenuto 2">
            <a:extLst>
              <a:ext uri="{FF2B5EF4-FFF2-40B4-BE49-F238E27FC236}">
                <a16:creationId xmlns:a16="http://schemas.microsoft.com/office/drawing/2014/main" xmlns="" id="{86F2EB93-A63A-4210-B86A-E5FCAD7D8D7F}"/>
              </a:ext>
            </a:extLst>
          </p:cNvPr>
          <p:cNvSpPr txBox="1">
            <a:spLocks/>
          </p:cNvSpPr>
          <p:nvPr/>
        </p:nvSpPr>
        <p:spPr>
          <a:xfrm>
            <a:off x="295835" y="876834"/>
            <a:ext cx="8848165" cy="2409513"/>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l-GR" sz="2000" b="1" dirty="0">
                <a:cs typeface="Calibri" panose="020F0502020204030204" pitchFamily="34" charset="0"/>
              </a:rPr>
              <a:t>Υπολογίστε τη συνολική </a:t>
            </a:r>
            <a:r>
              <a:rPr lang="el-GR" sz="2000" b="1" dirty="0" smtClean="0">
                <a:cs typeface="Calibri" panose="020F0502020204030204" pitchFamily="34" charset="0"/>
              </a:rPr>
              <a:t>θερμική ενέργεια </a:t>
            </a:r>
            <a:r>
              <a:rPr lang="el-GR" sz="2000" b="1" dirty="0">
                <a:cs typeface="Calibri" panose="020F0502020204030204" pitchFamily="34" charset="0"/>
              </a:rPr>
              <a:t>από </a:t>
            </a:r>
            <a:r>
              <a:rPr lang="el-GR" sz="2000" b="1" dirty="0" smtClean="0">
                <a:cs typeface="Calibri" panose="020F0502020204030204" pitchFamily="34" charset="0"/>
              </a:rPr>
              <a:t>ΑΠΕ για </a:t>
            </a:r>
            <a:r>
              <a:rPr lang="el-GR" sz="2000" b="1" dirty="0">
                <a:cs typeface="Calibri" panose="020F0502020204030204" pitchFamily="34" charset="0"/>
              </a:rPr>
              <a:t>όλα τα κτίρια</a:t>
            </a:r>
          </a:p>
          <a:p>
            <a:pPr marL="0" indent="0">
              <a:spcBef>
                <a:spcPts val="0"/>
              </a:spcBef>
              <a:spcAft>
                <a:spcPts val="600"/>
              </a:spcAft>
              <a:buNone/>
            </a:pPr>
            <a:r>
              <a:rPr lang="el-GR" sz="2000" dirty="0" smtClean="0">
                <a:cs typeface="Calibri" panose="020F0502020204030204" pitchFamily="34" charset="0"/>
              </a:rPr>
              <a:t>(30.900+46.432+21.411) </a:t>
            </a:r>
            <a:r>
              <a:rPr lang="el-GR" sz="2000" dirty="0">
                <a:cs typeface="Calibri" panose="020F0502020204030204" pitchFamily="34" charset="0"/>
              </a:rPr>
              <a:t>= </a:t>
            </a:r>
            <a:r>
              <a:rPr lang="el-GR" sz="2000" dirty="0" smtClean="0">
                <a:cs typeface="Calibri" panose="020F0502020204030204" pitchFamily="34" charset="0"/>
              </a:rPr>
              <a:t>98.743 </a:t>
            </a:r>
            <a:r>
              <a:rPr lang="en-US" sz="2000" dirty="0">
                <a:cs typeface="Calibri" panose="020F0502020204030204" pitchFamily="34" charset="0"/>
              </a:rPr>
              <a:t>kWh</a:t>
            </a:r>
            <a:r>
              <a:rPr lang="el-GR" sz="2000" baseline="-25000" dirty="0" err="1" smtClean="0">
                <a:cs typeface="Calibri" panose="020F0502020204030204" pitchFamily="34" charset="0"/>
              </a:rPr>
              <a:t>θ,ΑΠΕ</a:t>
            </a:r>
            <a:endParaRPr lang="el-GR" sz="2000" baseline="-25000" dirty="0">
              <a:cs typeface="Calibri" panose="020F0502020204030204" pitchFamily="34" charset="0"/>
            </a:endParaRPr>
          </a:p>
          <a:p>
            <a:pPr marL="0" indent="0">
              <a:spcBef>
                <a:spcPts val="0"/>
              </a:spcBef>
              <a:spcAft>
                <a:spcPts val="600"/>
              </a:spcAft>
              <a:buNone/>
            </a:pPr>
            <a:r>
              <a:rPr lang="el-GR" sz="2000" b="1" dirty="0" smtClean="0">
                <a:cs typeface="Calibri" panose="020F0502020204030204" pitchFamily="34" charset="0"/>
              </a:rPr>
              <a:t>Υπολογίστε τη συνολική χρήση θερμικής ενέργειας από τα καύσιμα για όλα τα κτίρια</a:t>
            </a:r>
          </a:p>
          <a:p>
            <a:pPr marL="0" indent="0">
              <a:spcBef>
                <a:spcPts val="0"/>
              </a:spcBef>
              <a:spcAft>
                <a:spcPts val="600"/>
              </a:spcAft>
              <a:buNone/>
            </a:pPr>
            <a:r>
              <a:rPr lang="el-GR" sz="2000" dirty="0" smtClean="0">
                <a:cs typeface="Calibri" panose="020F0502020204030204" pitchFamily="34" charset="0"/>
              </a:rPr>
              <a:t>(108.100+0+295.324) = 403.324 </a:t>
            </a:r>
            <a:r>
              <a:rPr lang="en-US" sz="2000" dirty="0" smtClean="0">
                <a:cs typeface="Calibri" panose="020F0502020204030204" pitchFamily="34" charset="0"/>
              </a:rPr>
              <a:t>kWh</a:t>
            </a:r>
            <a:r>
              <a:rPr lang="el-GR" sz="2000" baseline="-25000" dirty="0" err="1" smtClean="0">
                <a:cs typeface="Calibri" panose="020F0502020204030204" pitchFamily="34" charset="0"/>
              </a:rPr>
              <a:t>θ,κ</a:t>
            </a:r>
            <a:endParaRPr lang="el-GR" sz="2000" baseline="-25000" dirty="0" smtClean="0">
              <a:cs typeface="Calibri" panose="020F0502020204030204" pitchFamily="34" charset="0"/>
            </a:endParaRPr>
          </a:p>
          <a:p>
            <a:pPr marL="0" indent="0">
              <a:spcBef>
                <a:spcPts val="0"/>
              </a:spcBef>
              <a:spcAft>
                <a:spcPts val="600"/>
              </a:spcAft>
              <a:buNone/>
            </a:pPr>
            <a:r>
              <a:rPr lang="el-GR" sz="2000" b="1" dirty="0">
                <a:cs typeface="Calibri" panose="020F0502020204030204" pitchFamily="34" charset="0"/>
              </a:rPr>
              <a:t>Υπολογίστε το ετήσιο ποσοστό συμμετοχής ΑΠΕ στην συνολική τελική χρήση θερμικής ενέργειας για όλα τα κτίρια της </a:t>
            </a:r>
            <a:r>
              <a:rPr lang="el-GR" sz="2000" b="1" dirty="0" smtClean="0">
                <a:cs typeface="Calibri" panose="020F0502020204030204" pitchFamily="34" charset="0"/>
              </a:rPr>
              <a:t>γειτονιάς</a:t>
            </a:r>
          </a:p>
        </p:txBody>
      </p:sp>
      <p:sp>
        <p:nvSpPr>
          <p:cNvPr id="29"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
        <p:nvSpPr>
          <p:cNvPr id="35" name="Rounded Rectangle 34"/>
          <p:cNvSpPr/>
          <p:nvPr/>
        </p:nvSpPr>
        <p:spPr>
          <a:xfrm>
            <a:off x="2342795" y="4952281"/>
            <a:ext cx="2743200" cy="96829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500"/>
              </a:lnSpc>
            </a:pPr>
            <a:r>
              <a:rPr lang="el-GR" sz="2400" b="1" u="sng" dirty="0" smtClean="0">
                <a:effectLst>
                  <a:outerShdw blurRad="38100" dist="38100" dir="2700000" algn="tl">
                    <a:srgbClr val="000000">
                      <a:alpha val="43137"/>
                    </a:srgbClr>
                  </a:outerShdw>
                </a:effectLst>
              </a:rPr>
              <a:t>403.324</a:t>
            </a:r>
            <a:endParaRPr lang="en-US" sz="2400" b="1" u="sng" dirty="0" smtClean="0">
              <a:effectLst>
                <a:outerShdw blurRad="38100" dist="38100" dir="2700000" algn="tl">
                  <a:srgbClr val="000000">
                    <a:alpha val="43137"/>
                  </a:srgbClr>
                </a:outerShdw>
              </a:effectLst>
            </a:endParaRPr>
          </a:p>
          <a:p>
            <a:pPr algn="ctr">
              <a:lnSpc>
                <a:spcPts val="2500"/>
              </a:lnSpc>
            </a:pPr>
            <a:r>
              <a:rPr lang="el-GR" sz="1200" b="1" dirty="0">
                <a:effectLst>
                  <a:outerShdw blurRad="38100" dist="38100" dir="2700000" algn="tl">
                    <a:srgbClr val="000000">
                      <a:alpha val="43137"/>
                    </a:srgbClr>
                  </a:outerShdw>
                </a:effectLst>
              </a:rPr>
              <a:t>Θερμική ενέργεια από </a:t>
            </a:r>
            <a:r>
              <a:rPr lang="el-GR" sz="1200" b="1" dirty="0" smtClean="0">
                <a:effectLst>
                  <a:outerShdw blurRad="38100" dist="38100" dir="2700000" algn="tl">
                    <a:srgbClr val="000000">
                      <a:alpha val="43137"/>
                    </a:srgbClr>
                  </a:outerShdw>
                </a:effectLst>
              </a:rPr>
              <a:t>καύσιμα </a:t>
            </a:r>
            <a:r>
              <a:rPr lang="en-US" sz="1200" b="1" dirty="0" smtClean="0">
                <a:effectLst>
                  <a:outerShdw blurRad="38100" dist="38100" dir="2700000" algn="tl">
                    <a:srgbClr val="000000">
                      <a:alpha val="43137"/>
                    </a:srgbClr>
                  </a:outerShdw>
                </a:effectLst>
              </a:rPr>
              <a:t>(kWh</a:t>
            </a:r>
            <a:r>
              <a:rPr lang="el-GR" sz="1200" b="1" baseline="-25000" dirty="0" err="1" smtClean="0">
                <a:effectLst>
                  <a:outerShdw blurRad="38100" dist="38100" dir="2700000" algn="tl">
                    <a:srgbClr val="000000">
                      <a:alpha val="43137"/>
                    </a:srgbClr>
                  </a:outerShdw>
                </a:effectLst>
              </a:rPr>
              <a:t>θ,κ</a:t>
            </a:r>
            <a:r>
              <a:rPr lang="en-US" sz="1200" b="1" dirty="0" smtClean="0">
                <a:effectLst>
                  <a:outerShdw blurRad="38100" dist="38100" dir="2700000" algn="tl">
                    <a:srgbClr val="000000">
                      <a:alpha val="43137"/>
                    </a:srgbClr>
                  </a:outerShdw>
                </a:effectLst>
              </a:rPr>
              <a:t>)</a:t>
            </a:r>
            <a:endParaRPr lang="en-US" sz="1200" b="1" dirty="0">
              <a:effectLst>
                <a:outerShdw blurRad="38100" dist="38100" dir="2700000" algn="tl">
                  <a:srgbClr val="000000">
                    <a:alpha val="43137"/>
                  </a:srgbClr>
                </a:outerShdw>
              </a:effectLst>
            </a:endParaRPr>
          </a:p>
        </p:txBody>
      </p:sp>
      <p:sp>
        <p:nvSpPr>
          <p:cNvPr id="36" name="Rounded Rectangle 35"/>
          <p:cNvSpPr/>
          <p:nvPr/>
        </p:nvSpPr>
        <p:spPr>
          <a:xfrm>
            <a:off x="2342795" y="3615070"/>
            <a:ext cx="2743200" cy="96829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2500"/>
              </a:lnSpc>
            </a:pPr>
            <a:r>
              <a:rPr lang="el-GR" sz="2400" b="1" u="sng" dirty="0" smtClean="0">
                <a:effectLst>
                  <a:outerShdw blurRad="38100" dist="38100" dir="2700000" algn="tl">
                    <a:srgbClr val="000000">
                      <a:alpha val="43137"/>
                    </a:srgbClr>
                  </a:outerShdw>
                </a:effectLst>
              </a:rPr>
              <a:t>98</a:t>
            </a:r>
            <a:r>
              <a:rPr lang="en-US" sz="2400" b="1" u="sng" dirty="0" smtClean="0">
                <a:effectLst>
                  <a:outerShdw blurRad="38100" dist="38100" dir="2700000" algn="tl">
                    <a:srgbClr val="000000">
                      <a:alpha val="43137"/>
                    </a:srgbClr>
                  </a:outerShdw>
                </a:effectLst>
              </a:rPr>
              <a:t>.</a:t>
            </a:r>
            <a:r>
              <a:rPr lang="el-GR" sz="2400" b="1" u="sng" dirty="0" smtClean="0">
                <a:effectLst>
                  <a:outerShdw blurRad="38100" dist="38100" dir="2700000" algn="tl">
                    <a:srgbClr val="000000">
                      <a:alpha val="43137"/>
                    </a:srgbClr>
                  </a:outerShdw>
                </a:effectLst>
              </a:rPr>
              <a:t>743</a:t>
            </a:r>
            <a:endParaRPr lang="en-US" sz="2400" b="1" u="sng" dirty="0" smtClean="0">
              <a:effectLst>
                <a:outerShdw blurRad="38100" dist="38100" dir="2700000" algn="tl">
                  <a:srgbClr val="000000">
                    <a:alpha val="43137"/>
                  </a:srgbClr>
                </a:outerShdw>
              </a:effectLst>
            </a:endParaRPr>
          </a:p>
          <a:p>
            <a:pPr algn="ctr">
              <a:lnSpc>
                <a:spcPts val="2500"/>
              </a:lnSpc>
            </a:pPr>
            <a:r>
              <a:rPr lang="el-GR" sz="1200" b="1" dirty="0" smtClean="0">
                <a:effectLst>
                  <a:outerShdw blurRad="38100" dist="38100" dir="2700000" algn="tl">
                    <a:srgbClr val="000000">
                      <a:alpha val="43137"/>
                    </a:srgbClr>
                  </a:outerShdw>
                </a:effectLst>
              </a:rPr>
              <a:t>Θερμική ενέργεια από ΑΠΕ</a:t>
            </a:r>
            <a:r>
              <a:rPr lang="en-US" sz="1200" b="1" dirty="0" smtClean="0">
                <a:effectLst>
                  <a:outerShdw blurRad="38100" dist="38100" dir="2700000" algn="tl">
                    <a:srgbClr val="000000">
                      <a:alpha val="43137"/>
                    </a:srgbClr>
                  </a:outerShdw>
                </a:effectLst>
              </a:rPr>
              <a:t> (kWh</a:t>
            </a:r>
            <a:r>
              <a:rPr lang="el-GR" sz="1200" b="1" baseline="-25000" dirty="0">
                <a:effectLst>
                  <a:outerShdw blurRad="38100" dist="38100" dir="2700000" algn="tl">
                    <a:srgbClr val="000000">
                      <a:alpha val="43137"/>
                    </a:srgbClr>
                  </a:outerShdw>
                </a:effectLst>
              </a:rPr>
              <a:t>θ</a:t>
            </a:r>
            <a:r>
              <a:rPr lang="en-US" sz="1200" b="1" baseline="-25000" dirty="0" smtClean="0">
                <a:effectLst>
                  <a:outerShdw blurRad="38100" dist="38100" dir="2700000" algn="tl">
                    <a:srgbClr val="000000">
                      <a:alpha val="43137"/>
                    </a:srgbClr>
                  </a:outerShdw>
                </a:effectLst>
              </a:rPr>
              <a:t>,</a:t>
            </a:r>
            <a:r>
              <a:rPr lang="el-GR" sz="1200" b="1" baseline="-25000" dirty="0" smtClean="0">
                <a:effectLst>
                  <a:outerShdw blurRad="38100" dist="38100" dir="2700000" algn="tl">
                    <a:srgbClr val="000000">
                      <a:alpha val="43137"/>
                    </a:srgbClr>
                  </a:outerShdw>
                </a:effectLst>
              </a:rPr>
              <a:t>ΑΠΕ</a:t>
            </a:r>
            <a:r>
              <a:rPr lang="en-US" sz="1200" b="1" dirty="0" smtClean="0">
                <a:effectLst>
                  <a:outerShdw blurRad="38100" dist="38100" dir="2700000" algn="tl">
                    <a:srgbClr val="000000">
                      <a:alpha val="43137"/>
                    </a:srgbClr>
                  </a:outerShdw>
                </a:effectLst>
              </a:rPr>
              <a:t>)</a:t>
            </a:r>
            <a:endParaRPr lang="en-US" sz="1200" b="1" dirty="0">
              <a:effectLst>
                <a:outerShdw blurRad="38100" dist="38100" dir="2700000" algn="tl">
                  <a:srgbClr val="000000">
                    <a:alpha val="43137"/>
                  </a:srgbClr>
                </a:outerShdw>
              </a:effectLst>
            </a:endParaRPr>
          </a:p>
        </p:txBody>
      </p:sp>
      <p:sp>
        <p:nvSpPr>
          <p:cNvPr id="37" name="Rectangle 36"/>
          <p:cNvSpPr/>
          <p:nvPr/>
        </p:nvSpPr>
        <p:spPr>
          <a:xfrm>
            <a:off x="2602739" y="3953885"/>
            <a:ext cx="225254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______</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8" name="Group 37"/>
          <p:cNvGrpSpPr/>
          <p:nvPr/>
        </p:nvGrpSpPr>
        <p:grpSpPr>
          <a:xfrm>
            <a:off x="5610290" y="3541878"/>
            <a:ext cx="3388311" cy="1747344"/>
            <a:chOff x="-4135367" y="3632928"/>
            <a:chExt cx="3388311" cy="1747344"/>
          </a:xfrm>
        </p:grpSpPr>
        <p:pic>
          <p:nvPicPr>
            <p:cNvPr id="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990" y="3632928"/>
              <a:ext cx="2643338" cy="174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 Box 2"/>
            <p:cNvSpPr txBox="1">
              <a:spLocks noChangeArrowheads="1"/>
            </p:cNvSpPr>
            <p:nvPr/>
          </p:nvSpPr>
          <p:spPr bwMode="auto">
            <a:xfrm>
              <a:off x="-4135367" y="4412006"/>
              <a:ext cx="3388311"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defTabSz="457200" eaLnBrk="1" fontAlgn="base" hangingPunct="1">
                <a:spcBef>
                  <a:spcPct val="0"/>
                </a:spcBef>
                <a:spcAft>
                  <a:spcPct val="0"/>
                </a:spcAft>
                <a:defRPr/>
              </a:pPr>
              <a:r>
                <a:rPr lang="el-GR" sz="2800" b="1" u="sng" kern="0" spc="50" dirty="0" smtClean="0">
                  <a:ln w="11430"/>
                  <a:solidFill>
                    <a:srgbClr val="FF0000"/>
                  </a:solidFill>
                  <a:effectLst>
                    <a:outerShdw blurRad="76200" dist="50800" dir="5400000" algn="tl" rotWithShape="0">
                      <a:srgbClr val="000000">
                        <a:alpha val="65000"/>
                      </a:srgbClr>
                    </a:outerShdw>
                  </a:effectLst>
                  <a:latin typeface="Arial Black" pitchFamily="34" charset="0"/>
                  <a:cs typeface="Arial" charset="0"/>
                </a:rPr>
                <a:t>24,5</a:t>
              </a:r>
              <a:r>
                <a:rPr lang="en-US" sz="2800" b="1" u="sng" kern="0" spc="50" dirty="0" smtClean="0">
                  <a:ln w="11430"/>
                  <a:solidFill>
                    <a:srgbClr val="FF0000"/>
                  </a:solidFill>
                  <a:effectLst>
                    <a:outerShdw blurRad="76200" dist="50800" dir="5400000" algn="tl" rotWithShape="0">
                      <a:srgbClr val="000000">
                        <a:alpha val="65000"/>
                      </a:srgbClr>
                    </a:outerShdw>
                  </a:effectLst>
                  <a:latin typeface="Arial Black" pitchFamily="34" charset="0"/>
                  <a:cs typeface="Arial" charset="0"/>
                </a:rPr>
                <a:t>%</a:t>
              </a:r>
            </a:p>
            <a:p>
              <a:pPr algn="ctr" defTabSz="457200" eaLnBrk="1" fontAlgn="base" hangingPunct="1">
                <a:spcBef>
                  <a:spcPts val="600"/>
                </a:spcBef>
                <a:spcAft>
                  <a:spcPct val="0"/>
                </a:spcAft>
                <a:defRPr/>
              </a:pPr>
              <a:r>
                <a:rPr lang="en-US" sz="1200" b="1" kern="0" spc="50" dirty="0" smtClean="0">
                  <a:ln w="11430"/>
                  <a:solidFill>
                    <a:srgbClr val="FF0000"/>
                  </a:solidFill>
                  <a:effectLst>
                    <a:outerShdw blurRad="76200" dist="50800" dir="5400000" algn="tl" rotWithShape="0">
                      <a:srgbClr val="000000">
                        <a:alpha val="65000"/>
                      </a:srgbClr>
                    </a:outerShdw>
                  </a:effectLst>
                  <a:latin typeface="Arial Black" pitchFamily="34" charset="0"/>
                  <a:cs typeface="Arial" charset="0"/>
                </a:rPr>
                <a:t>% </a:t>
              </a:r>
              <a:r>
                <a:rPr lang="el-GR" sz="1200" b="1" kern="0" spc="50" dirty="0" smtClean="0">
                  <a:ln w="11430"/>
                  <a:solidFill>
                    <a:srgbClr val="FF0000"/>
                  </a:solidFill>
                  <a:effectLst>
                    <a:outerShdw blurRad="76200" dist="50800" dir="5400000" algn="tl" rotWithShape="0">
                      <a:srgbClr val="000000">
                        <a:alpha val="65000"/>
                      </a:srgbClr>
                    </a:outerShdw>
                  </a:effectLst>
                  <a:latin typeface="Arial Black" pitchFamily="34" charset="0"/>
                  <a:cs typeface="Arial" charset="0"/>
                </a:rPr>
                <a:t>ΑΠΕ Θερμική</a:t>
              </a:r>
              <a:endParaRPr lang="el-GR" sz="1200" b="1" kern="0" spc="50" baseline="30000" dirty="0" smtClean="0">
                <a:ln w="11430"/>
                <a:solidFill>
                  <a:srgbClr val="FF0000"/>
                </a:solidFill>
                <a:effectLst>
                  <a:outerShdw blurRad="76200" dist="50800" dir="5400000" algn="tl" rotWithShape="0">
                    <a:srgbClr val="000000">
                      <a:alpha val="65000"/>
                    </a:srgbClr>
                  </a:outerShdw>
                </a:effectLst>
                <a:latin typeface="Arial Black" pitchFamily="34" charset="0"/>
                <a:cs typeface="Arial" charset="0"/>
              </a:endParaRPr>
            </a:p>
          </p:txBody>
        </p:sp>
      </p:grpSp>
      <p:sp>
        <p:nvSpPr>
          <p:cNvPr id="45" name="Rectangle 44"/>
          <p:cNvSpPr/>
          <p:nvPr/>
        </p:nvSpPr>
        <p:spPr>
          <a:xfrm>
            <a:off x="5720978" y="4135676"/>
            <a:ext cx="5293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5" name="Right Brace 54"/>
          <p:cNvSpPr/>
          <p:nvPr/>
        </p:nvSpPr>
        <p:spPr>
          <a:xfrm>
            <a:off x="5053713" y="3442913"/>
            <a:ext cx="667265" cy="2477659"/>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69" y="4154807"/>
            <a:ext cx="1521964" cy="111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26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3</a:t>
            </a:fld>
            <a:endParaRPr lang="en-US"/>
          </a:p>
        </p:txBody>
      </p:sp>
      <p:pic>
        <p:nvPicPr>
          <p:cNvPr id="1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22" y="3587258"/>
            <a:ext cx="3931920" cy="253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egnaposto contenuto 2">
            <a:extLst>
              <a:ext uri="{FF2B5EF4-FFF2-40B4-BE49-F238E27FC236}">
                <a16:creationId xmlns="" xmlns:a16="http://schemas.microsoft.com/office/drawing/2014/main" id="{86F2EB93-A63A-4210-B86A-E5FCAD7D8D7F}"/>
              </a:ext>
            </a:extLst>
          </p:cNvPr>
          <p:cNvSpPr>
            <a:spLocks noGrp="1"/>
          </p:cNvSpPr>
          <p:nvPr>
            <p:ph idx="1"/>
          </p:nvPr>
        </p:nvSpPr>
        <p:spPr>
          <a:xfrm>
            <a:off x="457200" y="748934"/>
            <a:ext cx="8229600" cy="607129"/>
          </a:xfrm>
        </p:spPr>
        <p:txBody>
          <a:bodyPr>
            <a:normAutofit/>
          </a:bodyPr>
          <a:lstStyle/>
          <a:p>
            <a:pPr marL="0" indent="0">
              <a:buNone/>
            </a:pPr>
            <a:r>
              <a:rPr lang="el-GR" b="1" u="sng" dirty="0">
                <a:latin typeface="Calibri" panose="020F0502020204030204" pitchFamily="34" charset="0"/>
                <a:cs typeface="Calibri" panose="020F0502020204030204" pitchFamily="34" charset="0"/>
              </a:rPr>
              <a:t>ΓΕΝΙΚΕΣ ΠΛΗΡΟΦΟΡΙΕΣ</a:t>
            </a:r>
            <a:r>
              <a:rPr lang="en-US" sz="2400" b="1" dirty="0" smtClean="0">
                <a:latin typeface="Calibri" panose="020F0502020204030204" pitchFamily="34" charset="0"/>
                <a:cs typeface="Calibri" panose="020F0502020204030204" pitchFamily="34" charset="0"/>
              </a:rPr>
              <a:t> </a:t>
            </a:r>
            <a:r>
              <a:rPr lang="en-US" sz="1600" i="1" dirty="0" smtClean="0">
                <a:latin typeface="Calibri" panose="020F0502020204030204" pitchFamily="34" charset="0"/>
                <a:cs typeface="Calibri" panose="020F0502020204030204" pitchFamily="34" charset="0"/>
              </a:rPr>
              <a:t>(</a:t>
            </a:r>
            <a:r>
              <a:rPr lang="el-GR" sz="1600" i="1" dirty="0" smtClean="0">
                <a:solidFill>
                  <a:srgbClr val="00B050"/>
                </a:solidFill>
                <a:latin typeface="Calibri" panose="020F0502020204030204" pitchFamily="34" charset="0"/>
                <a:cs typeface="Calibri" panose="020F0502020204030204" pitchFamily="34" charset="0"/>
              </a:rPr>
              <a:t>Όλες οι ΑΠΕ για όλες τις χρήσεις</a:t>
            </a:r>
            <a:r>
              <a:rPr lang="en-US" sz="1600" i="1" dirty="0" smtClean="0">
                <a:latin typeface="Calibri" panose="020F0502020204030204" pitchFamily="34" charset="0"/>
                <a:cs typeface="Calibri" panose="020F0502020204030204" pitchFamily="34" charset="0"/>
              </a:rPr>
              <a:t>)</a:t>
            </a:r>
            <a:endParaRPr lang="en-US" sz="1600" i="1" dirty="0">
              <a:latin typeface="Calibri" panose="020F0502020204030204" pitchFamily="34" charset="0"/>
              <a:cs typeface="Calibri" panose="020F0502020204030204" pitchFamily="34" charset="0"/>
            </a:endParaRPr>
          </a:p>
          <a:p>
            <a:pPr marL="0" indent="0" algn="ctr">
              <a:buNone/>
            </a:pPr>
            <a:endParaRPr lang="en-US" sz="2400" b="1" i="1" dirty="0">
              <a:latin typeface="Calibri" panose="020F0502020204030204" pitchFamily="34" charset="0"/>
              <a:cs typeface="Calibri" panose="020F0502020204030204" pitchFamily="34" charset="0"/>
            </a:endParaRPr>
          </a:p>
          <a:p>
            <a:pPr marL="0" indent="0">
              <a:buNone/>
            </a:pPr>
            <a:endParaRPr lang="it-IT" sz="1000" dirty="0"/>
          </a:p>
        </p:txBody>
      </p:sp>
      <p:sp>
        <p:nvSpPr>
          <p:cNvPr id="17" name="TextBox 16"/>
          <p:cNvSpPr txBox="1"/>
          <p:nvPr/>
        </p:nvSpPr>
        <p:spPr>
          <a:xfrm>
            <a:off x="1354033" y="1224084"/>
            <a:ext cx="1360565" cy="369332"/>
          </a:xfrm>
          <a:prstGeom prst="rect">
            <a:avLst/>
          </a:prstGeom>
          <a:noFill/>
        </p:spPr>
        <p:txBody>
          <a:bodyPr wrap="none" rtlCol="0">
            <a:spAutoFit/>
          </a:bodyPr>
          <a:lstStyle/>
          <a:p>
            <a:r>
              <a:rPr lang="el-GR" b="1" dirty="0" smtClean="0"/>
              <a:t>ΤΡΙΤΟΓΕΝΗΣ</a:t>
            </a:r>
            <a:endParaRPr lang="en-US" b="1" dirty="0"/>
          </a:p>
        </p:txBody>
      </p:sp>
      <p:sp>
        <p:nvSpPr>
          <p:cNvPr id="18" name="TextBox 17"/>
          <p:cNvSpPr txBox="1"/>
          <p:nvPr/>
        </p:nvSpPr>
        <p:spPr>
          <a:xfrm>
            <a:off x="6495157" y="1224084"/>
            <a:ext cx="1165063" cy="369332"/>
          </a:xfrm>
          <a:prstGeom prst="rect">
            <a:avLst/>
          </a:prstGeom>
          <a:noFill/>
        </p:spPr>
        <p:txBody>
          <a:bodyPr wrap="none" rtlCol="0">
            <a:spAutoFit/>
          </a:bodyPr>
          <a:lstStyle/>
          <a:p>
            <a:r>
              <a:rPr lang="el-GR" b="1" dirty="0" smtClean="0"/>
              <a:t>ΚΑΤΟΙΚΙΕΣ</a:t>
            </a:r>
            <a:endParaRPr lang="en-US" b="1" dirty="0"/>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45969"/>
            <a:ext cx="2494543" cy="203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1535" y="1503587"/>
            <a:ext cx="2377440" cy="176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280492" y="5053928"/>
            <a:ext cx="827471" cy="215444"/>
          </a:xfrm>
          <a:prstGeom prst="rect">
            <a:avLst/>
          </a:prstGeom>
          <a:noFill/>
        </p:spPr>
        <p:txBody>
          <a:bodyPr wrap="none" rtlCol="0">
            <a:spAutoFit/>
          </a:bodyPr>
          <a:lstStyle/>
          <a:p>
            <a:r>
              <a:rPr lang="el-GR" sz="800" dirty="0" smtClean="0"/>
              <a:t>Πηγή</a:t>
            </a:r>
            <a:r>
              <a:rPr lang="en-US" sz="800" dirty="0" smtClean="0"/>
              <a:t>: Eurostat </a:t>
            </a:r>
            <a:endParaRPr lang="en-US" sz="800" dirty="0"/>
          </a:p>
        </p:txBody>
      </p:sp>
      <p:sp>
        <p:nvSpPr>
          <p:cNvPr id="22" name="TextBox 21"/>
          <p:cNvSpPr txBox="1"/>
          <p:nvPr/>
        </p:nvSpPr>
        <p:spPr>
          <a:xfrm>
            <a:off x="8302828" y="5053928"/>
            <a:ext cx="827471" cy="215444"/>
          </a:xfrm>
          <a:prstGeom prst="rect">
            <a:avLst/>
          </a:prstGeom>
          <a:noFill/>
        </p:spPr>
        <p:txBody>
          <a:bodyPr wrap="none" rtlCol="0">
            <a:spAutoFit/>
          </a:bodyPr>
          <a:lstStyle/>
          <a:p>
            <a:r>
              <a:rPr lang="el-GR" sz="800" dirty="0" smtClean="0"/>
              <a:t>Πηγή</a:t>
            </a:r>
            <a:r>
              <a:rPr lang="en-US" sz="800" dirty="0" smtClean="0"/>
              <a:t>: Eurostat </a:t>
            </a:r>
            <a:endParaRPr lang="en-US" sz="800" dirty="0"/>
          </a:p>
        </p:txBody>
      </p:sp>
      <p:pic>
        <p:nvPicPr>
          <p:cNvPr id="2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0521" y="3591933"/>
            <a:ext cx="3291840" cy="253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Tree>
    <p:extLst>
      <p:ext uri="{BB962C8B-B14F-4D97-AF65-F5344CB8AC3E}">
        <p14:creationId xmlns:p14="http://schemas.microsoft.com/office/powerpoint/2010/main" val="3171634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30</a:t>
            </a:fld>
            <a:endParaRPr lang="en-US"/>
          </a:p>
        </p:txBody>
      </p:sp>
      <p:sp>
        <p:nvSpPr>
          <p:cNvPr id="4" name="Segnaposto contenuto 2">
            <a:extLst>
              <a:ext uri="{FF2B5EF4-FFF2-40B4-BE49-F238E27FC236}">
                <a16:creationId xmlns="" xmlns:a16="http://schemas.microsoft.com/office/drawing/2014/main" id="{86F2EB93-A63A-4210-B86A-E5FCAD7D8D7F}"/>
              </a:ext>
            </a:extLst>
          </p:cNvPr>
          <p:cNvSpPr>
            <a:spLocks noGrp="1"/>
          </p:cNvSpPr>
          <p:nvPr>
            <p:ph idx="1"/>
          </p:nvPr>
        </p:nvSpPr>
        <p:spPr>
          <a:xfrm>
            <a:off x="174661" y="748224"/>
            <a:ext cx="8894911" cy="5143546"/>
          </a:xfrm>
          <a:noFill/>
        </p:spPr>
        <p:txBody>
          <a:bodyPr>
            <a:noAutofit/>
          </a:bodyPr>
          <a:lstStyle/>
          <a:p>
            <a:pPr marL="0" indent="0">
              <a:lnSpc>
                <a:spcPct val="80000"/>
              </a:lnSpc>
              <a:buNone/>
            </a:pPr>
            <a:r>
              <a:rPr lang="el-GR" sz="2000" b="1" dirty="0">
                <a:cs typeface="Calibri" panose="020F0502020204030204" pitchFamily="34" charset="0"/>
              </a:rPr>
              <a:t>ΑΣΚΗΣΗ</a:t>
            </a:r>
            <a:endParaRPr lang="it-IT" sz="2000" b="1" dirty="0">
              <a:cs typeface="Calibri" panose="020F0502020204030204" pitchFamily="34" charset="0"/>
            </a:endParaRPr>
          </a:p>
          <a:p>
            <a:pPr marL="0" indent="0">
              <a:buNone/>
            </a:pPr>
            <a:r>
              <a:rPr lang="el-GR" sz="1800" dirty="0">
                <a:cs typeface="Calibri" panose="020F0502020204030204" pitchFamily="34" charset="0"/>
              </a:rPr>
              <a:t>Σε μια γειτονιά βρίσκεται ένας δημοτικός παιδικός σταθμός, ένα γυμνάσιο, και 22 μονοκατοικίες. </a:t>
            </a:r>
            <a:r>
              <a:rPr lang="el-GR" sz="1800" dirty="0" smtClean="0">
                <a:cs typeface="Calibri" panose="020F0502020204030204" pitchFamily="34" charset="0"/>
              </a:rPr>
              <a:t>Τα κτίρια διαθέτουν </a:t>
            </a:r>
            <a:r>
              <a:rPr lang="el-GR" sz="1800" b="1" dirty="0">
                <a:cs typeface="Calibri" panose="020F0502020204030204" pitchFamily="34" charset="0"/>
              </a:rPr>
              <a:t>κεντρική θέρμανση </a:t>
            </a:r>
            <a:r>
              <a:rPr lang="el-GR" sz="1800" dirty="0">
                <a:cs typeface="Calibri" panose="020F0502020204030204" pitchFamily="34" charset="0"/>
              </a:rPr>
              <a:t>με</a:t>
            </a:r>
            <a:r>
              <a:rPr lang="el-GR" sz="1800" b="1" dirty="0">
                <a:cs typeface="Calibri" panose="020F0502020204030204" pitchFamily="34" charset="0"/>
              </a:rPr>
              <a:t> φυσικό αέριο </a:t>
            </a:r>
            <a:r>
              <a:rPr lang="el-GR" sz="1800" dirty="0" smtClean="0">
                <a:cs typeface="Calibri" panose="020F0502020204030204" pitchFamily="34" charset="0"/>
              </a:rPr>
              <a:t>ή με </a:t>
            </a:r>
            <a:r>
              <a:rPr lang="el-GR" sz="1800" b="1" dirty="0">
                <a:cs typeface="Calibri" panose="020F0502020204030204" pitchFamily="34" charset="0"/>
              </a:rPr>
              <a:t>πετρέλαιο</a:t>
            </a:r>
            <a:r>
              <a:rPr lang="el-GR" sz="1800" dirty="0">
                <a:cs typeface="Calibri" panose="020F0502020204030204" pitchFamily="34" charset="0"/>
              </a:rPr>
              <a:t>. </a:t>
            </a:r>
            <a:r>
              <a:rPr lang="el-GR" sz="1800" dirty="0" smtClean="0">
                <a:solidFill>
                  <a:prstClr val="black"/>
                </a:solidFill>
                <a:cs typeface="Calibri" panose="020F0502020204030204" pitchFamily="34" charset="0"/>
              </a:rPr>
              <a:t>Η </a:t>
            </a:r>
            <a:r>
              <a:rPr lang="el-GR" sz="1800" dirty="0">
                <a:solidFill>
                  <a:prstClr val="black"/>
                </a:solidFill>
                <a:cs typeface="Calibri" panose="020F0502020204030204" pitchFamily="34" charset="0"/>
              </a:rPr>
              <a:t>ετήσια χρήση θερμικής </a:t>
            </a:r>
            <a:r>
              <a:rPr lang="el-GR" sz="1800" dirty="0" smtClean="0">
                <a:solidFill>
                  <a:prstClr val="black"/>
                </a:solidFill>
                <a:cs typeface="Calibri" panose="020F0502020204030204" pitchFamily="34" charset="0"/>
              </a:rPr>
              <a:t>ενέργειας </a:t>
            </a:r>
            <a:r>
              <a:rPr lang="el-GR" sz="1800" dirty="0">
                <a:solidFill>
                  <a:prstClr val="black"/>
                </a:solidFill>
                <a:cs typeface="Calibri" panose="020F0502020204030204" pitchFamily="34" charset="0"/>
              </a:rPr>
              <a:t>(</a:t>
            </a:r>
            <a:r>
              <a:rPr lang="el-GR" sz="1800" i="1" dirty="0">
                <a:solidFill>
                  <a:prstClr val="black"/>
                </a:solidFill>
                <a:cs typeface="Calibri" panose="020F0502020204030204" pitchFamily="34" charset="0"/>
              </a:rPr>
              <a:t>εντός πεδίου εφαρμογής)</a:t>
            </a:r>
            <a:r>
              <a:rPr lang="el-GR" sz="1800" dirty="0">
                <a:solidFill>
                  <a:prstClr val="black"/>
                </a:solidFill>
                <a:cs typeface="Calibri" panose="020F0502020204030204" pitchFamily="34" charset="0"/>
              </a:rPr>
              <a:t> </a:t>
            </a:r>
            <a:r>
              <a:rPr lang="el-GR" sz="1800" dirty="0" smtClean="0">
                <a:solidFill>
                  <a:prstClr val="black"/>
                </a:solidFill>
                <a:cs typeface="Calibri" panose="020F0502020204030204" pitchFamily="34" charset="0"/>
              </a:rPr>
              <a:t>και της θερμικής ενέργειας από ΑΠΕ υπολογίστηκαν για </a:t>
            </a:r>
            <a:r>
              <a:rPr lang="el-GR" sz="1800" dirty="0">
                <a:solidFill>
                  <a:prstClr val="black"/>
                </a:solidFill>
                <a:cs typeface="Calibri" panose="020F0502020204030204" pitchFamily="34" charset="0"/>
              </a:rPr>
              <a:t>κάθε τύπο κτιρίου </a:t>
            </a:r>
            <a:r>
              <a:rPr lang="el-GR" sz="1800" dirty="0" smtClean="0">
                <a:solidFill>
                  <a:prstClr val="black"/>
                </a:solidFill>
                <a:cs typeface="Calibri" panose="020F0502020204030204" pitchFamily="34" charset="0"/>
              </a:rPr>
              <a:t>και συνοψίζονται στον </a:t>
            </a:r>
            <a:r>
              <a:rPr lang="el-GR" sz="1800" dirty="0">
                <a:solidFill>
                  <a:prstClr val="black"/>
                </a:solidFill>
                <a:cs typeface="Calibri" panose="020F0502020204030204" pitchFamily="34" charset="0"/>
              </a:rPr>
              <a:t>πίνακα που ακολουθεί.</a:t>
            </a:r>
            <a:endParaRPr lang="el-GR" sz="1800" dirty="0">
              <a:cs typeface="Calibri" panose="020F0502020204030204" pitchFamily="34" charset="0"/>
            </a:endParaRPr>
          </a:p>
          <a:p>
            <a:pPr marL="0" indent="0">
              <a:buNone/>
            </a:pPr>
            <a:endParaRPr lang="el-GR" sz="2000" i="1" dirty="0" smtClean="0"/>
          </a:p>
          <a:p>
            <a:pPr marL="0" indent="0">
              <a:buNone/>
            </a:pPr>
            <a:endParaRPr lang="en-US" sz="2000" i="1" dirty="0"/>
          </a:p>
          <a:p>
            <a:pPr marL="0" indent="0">
              <a:buNone/>
            </a:pPr>
            <a:endParaRPr lang="en-US" sz="2000" i="1" dirty="0" smtClean="0"/>
          </a:p>
          <a:p>
            <a:pPr marL="0" indent="0">
              <a:buNone/>
            </a:pPr>
            <a:endParaRPr lang="en-US" sz="2000" i="1" dirty="0"/>
          </a:p>
          <a:p>
            <a:pPr marL="0" indent="0">
              <a:buNone/>
            </a:pPr>
            <a:endParaRPr lang="en-US" sz="2000" i="1" dirty="0" smtClean="0"/>
          </a:p>
          <a:p>
            <a:pPr marL="0" indent="0">
              <a:buNone/>
            </a:pPr>
            <a:endParaRPr lang="en-US" sz="2000" i="1" dirty="0" smtClean="0"/>
          </a:p>
          <a:p>
            <a:pPr marL="0" indent="0" algn="ctr">
              <a:buNone/>
            </a:pPr>
            <a:endParaRPr lang="en-US" sz="2000" i="1" dirty="0"/>
          </a:p>
          <a:p>
            <a:pPr marL="0" indent="0" algn="ctr">
              <a:buNone/>
            </a:pPr>
            <a:endParaRPr lang="en-US" sz="2000" i="1" dirty="0" smtClean="0"/>
          </a:p>
          <a:p>
            <a:pPr marL="0" indent="0" algn="ctr">
              <a:spcBef>
                <a:spcPts val="3000"/>
              </a:spcBef>
              <a:buNone/>
            </a:pPr>
            <a:r>
              <a:rPr lang="el-GR" sz="2000" i="1" dirty="0" smtClean="0"/>
              <a:t>Χρησιμοποιήστε </a:t>
            </a:r>
            <a:r>
              <a:rPr lang="el-GR" sz="2000" i="1" dirty="0"/>
              <a:t>τα διαθέσιμα δεδομένα για να λύσετε την άσκηση</a:t>
            </a:r>
          </a:p>
          <a:p>
            <a:pPr marL="0" indent="0" algn="ctr">
              <a:buNone/>
            </a:pPr>
            <a:endParaRPr lang="en-US" sz="2000" i="1"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986" y="4760019"/>
            <a:ext cx="623565" cy="6005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Table 13"/>
          <p:cNvGraphicFramePr>
            <a:graphicFrameLocks noGrp="1"/>
          </p:cNvGraphicFramePr>
          <p:nvPr>
            <p:extLst>
              <p:ext uri="{D42A27DB-BD31-4B8C-83A1-F6EECF244321}">
                <p14:modId xmlns:p14="http://schemas.microsoft.com/office/powerpoint/2010/main" val="3919474796"/>
              </p:ext>
            </p:extLst>
          </p:nvPr>
        </p:nvGraphicFramePr>
        <p:xfrm>
          <a:off x="252211" y="2252205"/>
          <a:ext cx="8694075" cy="2346960"/>
        </p:xfrm>
        <a:graphic>
          <a:graphicData uri="http://schemas.openxmlformats.org/drawingml/2006/table">
            <a:tbl>
              <a:tblPr firstRow="1" bandRow="1">
                <a:tableStyleId>{5C22544A-7EE6-4342-B048-85BDC9FD1C3A}</a:tableStyleId>
              </a:tblPr>
              <a:tblGrid>
                <a:gridCol w="1948378"/>
                <a:gridCol w="1457011"/>
                <a:gridCol w="1286189"/>
                <a:gridCol w="4002497"/>
              </a:tblGrid>
              <a:tr h="370840">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i="0" dirty="0" smtClean="0"/>
                        <a:t>Θερμική ενέργεια από καύσιμα (</a:t>
                      </a:r>
                      <a:r>
                        <a:rPr kumimoji="0" lang="en-US" sz="1400" b="0" i="0" u="none" strike="noStrike" kern="1200" cap="none" spc="0" normalizeH="0" baseline="0" noProof="0" dirty="0" smtClean="0">
                          <a:ln>
                            <a:noFill/>
                          </a:ln>
                          <a:solidFill>
                            <a:schemeClr val="bg1"/>
                          </a:solidFill>
                          <a:effectLst/>
                          <a:uLnTx/>
                          <a:uFillTx/>
                          <a:latin typeface="+mn-lt"/>
                          <a:ea typeface="+mn-ea"/>
                          <a:cs typeface="Calibri" panose="020F0502020204030204" pitchFamily="34" charset="0"/>
                        </a:rPr>
                        <a:t>kWh</a:t>
                      </a:r>
                      <a:r>
                        <a:rPr kumimoji="0" lang="el-GR" sz="1400" b="0" i="0" u="none" strike="noStrike" kern="1200" cap="none" spc="0" normalizeH="0" baseline="-25000" noProof="0" dirty="0" err="1" smtClean="0">
                          <a:ln>
                            <a:noFill/>
                          </a:ln>
                          <a:solidFill>
                            <a:schemeClr val="bg1"/>
                          </a:solidFill>
                          <a:effectLst/>
                          <a:uLnTx/>
                          <a:uFillTx/>
                          <a:latin typeface="+mn-lt"/>
                          <a:ea typeface="+mn-ea"/>
                          <a:cs typeface="Calibri" panose="020F0502020204030204" pitchFamily="34" charset="0"/>
                        </a:rPr>
                        <a:t>θ,κ</a:t>
                      </a:r>
                      <a:r>
                        <a:rPr kumimoji="0" lang="el-GR" sz="1400" b="1" i="0" u="none" strike="noStrike" kern="1200" cap="none" spc="0" normalizeH="0" baseline="0" noProof="0" dirty="0" smtClean="0">
                          <a:ln>
                            <a:noFill/>
                          </a:ln>
                          <a:solidFill>
                            <a:schemeClr val="bg1"/>
                          </a:solidFill>
                          <a:effectLst/>
                          <a:uLnTx/>
                          <a:uFillTx/>
                          <a:latin typeface="+mn-lt"/>
                          <a:ea typeface="+mn-ea"/>
                          <a:cs typeface="+mn-cs"/>
                        </a:rPr>
                        <a:t>) </a:t>
                      </a:r>
                      <a:endParaRPr lang="en-US" sz="1400" i="0" dirty="0"/>
                    </a:p>
                  </a:txBody>
                  <a:tcPr/>
                </a:tc>
                <a:tc>
                  <a:txBody>
                    <a:bodyPr/>
                    <a:lstStyle/>
                    <a:p>
                      <a:pPr algn="ctr"/>
                      <a:r>
                        <a:rPr lang="el-GR" sz="1400" i="0" dirty="0" smtClean="0"/>
                        <a:t>Θερμική ενέργεια από ΑΠΕ (</a:t>
                      </a:r>
                      <a:r>
                        <a:rPr kumimoji="0" lang="en-US" sz="1400" b="0" i="0" u="none" strike="noStrike" kern="1200" cap="none" spc="0" normalizeH="0" baseline="0" noProof="0" dirty="0" smtClean="0">
                          <a:ln>
                            <a:noFill/>
                          </a:ln>
                          <a:solidFill>
                            <a:schemeClr val="bg1"/>
                          </a:solidFill>
                          <a:effectLst/>
                          <a:uLnTx/>
                          <a:uFillTx/>
                          <a:latin typeface="+mn-lt"/>
                          <a:ea typeface="+mn-ea"/>
                          <a:cs typeface="Calibri" panose="020F0502020204030204" pitchFamily="34" charset="0"/>
                        </a:rPr>
                        <a:t>kWh</a:t>
                      </a:r>
                      <a:r>
                        <a:rPr kumimoji="0" lang="el-GR" sz="1400" b="0" i="0" u="none" strike="noStrike" kern="1200" cap="none" spc="0" normalizeH="0" baseline="-25000" noProof="0" dirty="0" err="1" smtClean="0">
                          <a:ln>
                            <a:noFill/>
                          </a:ln>
                          <a:solidFill>
                            <a:schemeClr val="bg1"/>
                          </a:solidFill>
                          <a:effectLst/>
                          <a:uLnTx/>
                          <a:uFillTx/>
                          <a:latin typeface="+mn-lt"/>
                          <a:ea typeface="+mn-ea"/>
                          <a:cs typeface="Calibri" panose="020F0502020204030204" pitchFamily="34" charset="0"/>
                        </a:rPr>
                        <a:t>θ,ΑΠΕ</a:t>
                      </a:r>
                      <a:r>
                        <a:rPr kumimoji="0" lang="el-GR" sz="1400" b="1" i="0" u="none" strike="noStrike" kern="1200" cap="none" spc="0" normalizeH="0" baseline="0" noProof="0" dirty="0" smtClean="0">
                          <a:ln>
                            <a:noFill/>
                          </a:ln>
                          <a:solidFill>
                            <a:schemeClr val="bg1"/>
                          </a:solidFill>
                          <a:effectLst/>
                          <a:uLnTx/>
                          <a:uFillTx/>
                          <a:latin typeface="+mn-lt"/>
                          <a:ea typeface="+mn-ea"/>
                          <a:cs typeface="Calibri" panose="020F0502020204030204" pitchFamily="34" charset="0"/>
                        </a:rPr>
                        <a:t>)</a:t>
                      </a:r>
                      <a:endParaRPr lang="en-US" sz="1400" b="1" i="0" dirty="0">
                        <a:solidFill>
                          <a:schemeClr val="bg1"/>
                        </a:solidFill>
                      </a:endParaRPr>
                    </a:p>
                  </a:txBody>
                  <a:tcPr/>
                </a:tc>
                <a:tc>
                  <a:txBody>
                    <a:bodyPr/>
                    <a:lstStyle/>
                    <a:p>
                      <a:r>
                        <a:rPr lang="el-GR" sz="1400" dirty="0" smtClean="0"/>
                        <a:t>Εγκαταστάσεις / Χρήσεις</a:t>
                      </a:r>
                      <a:r>
                        <a:rPr lang="el-GR" sz="1400" baseline="0" dirty="0" smtClean="0"/>
                        <a:t> </a:t>
                      </a:r>
                      <a:endParaRPr lang="en-US" sz="1400" dirty="0"/>
                    </a:p>
                  </a:txBody>
                  <a:tcPr/>
                </a:tc>
              </a:tr>
              <a:tr h="370840">
                <a:tc>
                  <a:txBody>
                    <a:bodyPr/>
                    <a:lstStyle/>
                    <a:p>
                      <a:r>
                        <a:rPr lang="el-GR" dirty="0" smtClean="0"/>
                        <a:t>Παιδικός σταθμός</a:t>
                      </a:r>
                      <a:endParaRPr lang="en-US" dirty="0"/>
                    </a:p>
                  </a:txBody>
                  <a:tcPr anchor="ctr"/>
                </a:tc>
                <a:tc>
                  <a:txBody>
                    <a:bodyPr/>
                    <a:lstStyle/>
                    <a:p>
                      <a:pPr algn="ctr"/>
                      <a:r>
                        <a:rPr lang="en-US" dirty="0" smtClean="0"/>
                        <a:t>52.470</a:t>
                      </a:r>
                    </a:p>
                    <a:p>
                      <a:pPr algn="ctr"/>
                      <a:r>
                        <a:rPr lang="en-US" sz="800" dirty="0" smtClean="0"/>
                        <a:t>(</a:t>
                      </a:r>
                      <a:r>
                        <a:rPr lang="el-GR" sz="800" b="1" dirty="0" smtClean="0"/>
                        <a:t>πετρέλαιο</a:t>
                      </a:r>
                      <a:r>
                        <a:rPr lang="el-GR" sz="800" dirty="0" smtClean="0"/>
                        <a:t>)</a:t>
                      </a:r>
                      <a:endParaRPr lang="en-US" sz="800" dirty="0"/>
                    </a:p>
                  </a:txBody>
                  <a:tcPr anchor="ctr"/>
                </a:tc>
                <a:tc>
                  <a:txBody>
                    <a:bodyPr/>
                    <a:lstStyle/>
                    <a:p>
                      <a:pPr algn="ctr"/>
                      <a:r>
                        <a:rPr lang="el-GR" dirty="0" smtClean="0"/>
                        <a:t>6.297</a:t>
                      </a:r>
                      <a:endParaRPr lang="en-US"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smtClean="0"/>
                        <a:t>Κεντρικό σύστημα θέρμανσης χώρων με λέβητα πετρελαίου. </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ΖΝΧ από ηλιακούς συλλέκτες. </a:t>
                      </a:r>
                      <a:r>
                        <a:rPr kumimoji="0" lang="el-GR" sz="1200" b="0" i="0" u="none" strike="noStrike" kern="1200" cap="none" spc="0" normalizeH="0" baseline="0" noProof="0" dirty="0" smtClean="0">
                          <a:ln>
                            <a:noFill/>
                          </a:ln>
                          <a:solidFill>
                            <a:schemeClr val="tx1"/>
                          </a:solidFill>
                          <a:effectLst/>
                          <a:uLnTx/>
                          <a:uFillTx/>
                          <a:latin typeface="+mn-lt"/>
                          <a:ea typeface="+mn-ea"/>
                          <a:cs typeface="+mn-cs"/>
                        </a:rPr>
                        <a:t>Τοπικές Α.Θ. για ψύξη.</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tc>
              </a:tr>
              <a:tr h="370840">
                <a:tc>
                  <a:txBody>
                    <a:bodyPr/>
                    <a:lstStyle/>
                    <a:p>
                      <a:r>
                        <a:rPr lang="el-GR" dirty="0" smtClean="0"/>
                        <a:t>Σχολείο</a:t>
                      </a:r>
                      <a:endParaRPr lang="en-US" dirty="0"/>
                    </a:p>
                  </a:txBody>
                  <a:tcPr anchor="ctr"/>
                </a:tc>
                <a:tc>
                  <a:txBody>
                    <a:bodyPr/>
                    <a:lstStyle/>
                    <a:p>
                      <a:pPr algn="ctr"/>
                      <a:r>
                        <a:rPr lang="en-US" dirty="0" smtClean="0"/>
                        <a:t>112.929</a:t>
                      </a:r>
                      <a:endParaRPr lang="el-GR"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a:t>
                      </a:r>
                      <a:r>
                        <a:rPr lang="el-GR" sz="800" b="1" dirty="0" smtClean="0"/>
                        <a:t>φυσικό αέριο</a:t>
                      </a:r>
                      <a:r>
                        <a:rPr lang="el-GR" sz="800" dirty="0" smtClean="0"/>
                        <a:t>)</a:t>
                      </a:r>
                      <a:endParaRPr lang="en-US" sz="800" dirty="0" smtClean="0"/>
                    </a:p>
                  </a:txBody>
                  <a:tcPr anchor="ctr"/>
                </a:tc>
                <a:tc>
                  <a:txBody>
                    <a:bodyPr/>
                    <a:lstStyle/>
                    <a:p>
                      <a:pPr algn="ctr"/>
                      <a:r>
                        <a:rPr lang="el-GR" dirty="0" smtClean="0"/>
                        <a:t>4.616</a:t>
                      </a:r>
                      <a:endParaRPr lang="en-US" sz="80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smtClean="0">
                          <a:ln>
                            <a:noFill/>
                          </a:ln>
                          <a:solidFill>
                            <a:prstClr val="black"/>
                          </a:solidFill>
                          <a:effectLst/>
                          <a:uLnTx/>
                          <a:uFillTx/>
                          <a:latin typeface="+mn-lt"/>
                          <a:ea typeface="+mn-ea"/>
                          <a:cs typeface="+mn-cs"/>
                        </a:rPr>
                        <a:t>Κεντρικό σύστημα θέρμανσης </a:t>
                      </a:r>
                      <a:r>
                        <a:rPr lang="el-GR" sz="1200" dirty="0" smtClean="0"/>
                        <a:t>χώρων </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με λέβητα αερίου. ΖΝΧ από ηλιακούς συλλέκτες. Τοπικές Α.Θ. για ψύξη στα γραφεία.</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tc>
              </a:tr>
              <a:tr h="370840">
                <a:tc>
                  <a:txBody>
                    <a:bodyPr/>
                    <a:lstStyle/>
                    <a:p>
                      <a:r>
                        <a:rPr lang="el-GR" dirty="0" smtClean="0"/>
                        <a:t>Μονοκατοικίες</a:t>
                      </a:r>
                      <a:endParaRPr lang="en-US" dirty="0"/>
                    </a:p>
                  </a:txBody>
                  <a:tcPr anchor="ctr"/>
                </a:tc>
                <a:tc>
                  <a:txBody>
                    <a:bodyPr/>
                    <a:lstStyle/>
                    <a:p>
                      <a:pPr algn="ctr"/>
                      <a:r>
                        <a:rPr lang="en-US" dirty="0" smtClean="0"/>
                        <a:t>3</a:t>
                      </a:r>
                      <a:r>
                        <a:rPr lang="el-GR" dirty="0" smtClean="0"/>
                        <a:t>82.765</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a:t>
                      </a:r>
                      <a:r>
                        <a:rPr lang="el-GR" sz="800" b="1" dirty="0" smtClean="0"/>
                        <a:t>φυσικό αέριο &amp; πετρέλαιο</a:t>
                      </a:r>
                      <a:r>
                        <a:rPr lang="el-GR" sz="800" dirty="0" smtClean="0"/>
                        <a:t>)</a:t>
                      </a:r>
                      <a:endParaRPr lang="en-US" sz="800" dirty="0" smtClean="0"/>
                    </a:p>
                  </a:txBody>
                  <a:tcPr anchor="ctr"/>
                </a:tc>
                <a:tc>
                  <a:txBody>
                    <a:bodyPr/>
                    <a:lstStyle/>
                    <a:p>
                      <a:pPr algn="ctr"/>
                      <a:r>
                        <a:rPr lang="el-GR" dirty="0" smtClean="0"/>
                        <a:t>32.621</a:t>
                      </a:r>
                      <a:endParaRPr lang="en-US" sz="80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smtClean="0">
                          <a:ln>
                            <a:noFill/>
                          </a:ln>
                          <a:solidFill>
                            <a:prstClr val="black"/>
                          </a:solidFill>
                          <a:effectLst/>
                          <a:uLnTx/>
                          <a:uFillTx/>
                          <a:latin typeface="+mn-lt"/>
                          <a:ea typeface="+mn-ea"/>
                          <a:cs typeface="+mn-cs"/>
                        </a:rPr>
                        <a:t>Κεντρικά </a:t>
                      </a:r>
                      <a:r>
                        <a:rPr kumimoji="0" lang="el-GR" sz="1200" b="0" i="0" u="none" strike="noStrike" kern="1200" cap="none" spc="0" normalizeH="0" baseline="0" noProof="0" dirty="0" smtClean="0">
                          <a:ln>
                            <a:noFill/>
                          </a:ln>
                          <a:solidFill>
                            <a:schemeClr val="tx1"/>
                          </a:solidFill>
                          <a:effectLst/>
                          <a:uLnTx/>
                          <a:uFillTx/>
                          <a:latin typeface="+mn-lt"/>
                          <a:ea typeface="+mn-ea"/>
                          <a:cs typeface="+mn-cs"/>
                        </a:rPr>
                        <a:t>συστήματα θέρμανσης χώρων &amp; ΖΝΧ με λέβητες αερίου ή λέβητες πετρελαίου &amp; ΖΝΧ από ηλιακούς συλλέκτες. Τοπικές Α.Θ. για ψύξη.</a:t>
                      </a:r>
                    </a:p>
                  </a:txBody>
                  <a:tcPr/>
                </a:tc>
              </a:tr>
            </a:tbl>
          </a:graphicData>
        </a:graphic>
      </p:graphicFrame>
      <p:sp>
        <p:nvSpPr>
          <p:cNvPr id="18"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sz="2000" b="1" dirty="0" smtClean="0">
                <a:solidFill>
                  <a:schemeClr val="tx1">
                    <a:lumMod val="50000"/>
                    <a:lumOff val="50000"/>
                  </a:schemeClr>
                </a:solidFill>
              </a:rPr>
              <a:t>Γ</a:t>
            </a:r>
            <a:r>
              <a:rPr lang="en-US" sz="2000" b="1" dirty="0" smtClean="0">
                <a:solidFill>
                  <a:schemeClr val="tx1">
                    <a:lumMod val="50000"/>
                    <a:lumOff val="50000"/>
                  </a:schemeClr>
                </a:solidFill>
              </a:rPr>
              <a:t>.1.</a:t>
            </a:r>
            <a:r>
              <a:rPr lang="el-GR" sz="2000" b="1" dirty="0" smtClean="0">
                <a:solidFill>
                  <a:schemeClr val="tx1">
                    <a:lumMod val="50000"/>
                    <a:lumOff val="50000"/>
                  </a:schemeClr>
                </a:solidFill>
              </a:rPr>
              <a:t>1</a:t>
            </a:r>
            <a:r>
              <a:rPr lang="el-GR" sz="1400" dirty="0" smtClean="0"/>
              <a:t>  </a:t>
            </a:r>
            <a:r>
              <a:rPr lang="el-GR" sz="2200" b="1" dirty="0" smtClean="0">
                <a:solidFill>
                  <a:schemeClr val="tx1">
                    <a:lumMod val="50000"/>
                    <a:lumOff val="50000"/>
                  </a:schemeClr>
                </a:solidFill>
              </a:rPr>
              <a:t>- ΘΕΡΜΙΚΗ ΕΝΕΡΓΕΙΑ</a:t>
            </a:r>
            <a:endParaRPr lang="it-IT" sz="1400" b="1" dirty="0">
              <a:solidFill>
                <a:srgbClr val="00B050"/>
              </a:solidFill>
            </a:endParaRPr>
          </a:p>
        </p:txBody>
      </p:sp>
      <p:sp>
        <p:nvSpPr>
          <p:cNvPr id="16" name="Segnaposto contenuto 2">
            <a:extLst>
              <a:ext uri="{FF2B5EF4-FFF2-40B4-BE49-F238E27FC236}">
                <a16:creationId xmlns="" xmlns:a16="http://schemas.microsoft.com/office/drawing/2014/main" id="{86F2EB93-A63A-4210-B86A-E5FCAD7D8D7F}"/>
              </a:ext>
            </a:extLst>
          </p:cNvPr>
          <p:cNvSpPr txBox="1">
            <a:spLocks/>
          </p:cNvSpPr>
          <p:nvPr/>
        </p:nvSpPr>
        <p:spPr>
          <a:xfrm>
            <a:off x="916550" y="4771410"/>
            <a:ext cx="8029737" cy="714989"/>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600"/>
              </a:spcAft>
              <a:buNone/>
            </a:pPr>
            <a:r>
              <a:rPr lang="el-GR" sz="2000" dirty="0" smtClean="0"/>
              <a:t>Υπολογίστε το ετήσιο </a:t>
            </a:r>
            <a:r>
              <a:rPr lang="el-GR" sz="2000" b="1" dirty="0" smtClean="0"/>
              <a:t>ποσοστό συμμετοχής ΑΠΕ </a:t>
            </a:r>
            <a:r>
              <a:rPr lang="el-GR" sz="2000" dirty="0">
                <a:solidFill>
                  <a:prstClr val="black"/>
                </a:solidFill>
              </a:rPr>
              <a:t>στην </a:t>
            </a:r>
            <a:r>
              <a:rPr lang="el-GR" sz="2000" dirty="0" smtClean="0">
                <a:solidFill>
                  <a:prstClr val="black"/>
                </a:solidFill>
              </a:rPr>
              <a:t>συνολική τελική </a:t>
            </a:r>
            <a:r>
              <a:rPr lang="el-GR" sz="2000" dirty="0">
                <a:solidFill>
                  <a:prstClr val="black"/>
                </a:solidFill>
              </a:rPr>
              <a:t>χρήση </a:t>
            </a:r>
            <a:r>
              <a:rPr lang="el-GR" sz="2000" b="1" dirty="0">
                <a:solidFill>
                  <a:prstClr val="black"/>
                </a:solidFill>
              </a:rPr>
              <a:t>θερμικής </a:t>
            </a:r>
            <a:r>
              <a:rPr lang="el-GR" sz="2000" b="1" dirty="0" smtClean="0">
                <a:solidFill>
                  <a:prstClr val="black"/>
                </a:solidFill>
              </a:rPr>
              <a:t>ενέργειας</a:t>
            </a:r>
            <a:r>
              <a:rPr lang="el-GR" sz="2000" dirty="0" smtClean="0">
                <a:solidFill>
                  <a:prstClr val="black"/>
                </a:solidFill>
              </a:rPr>
              <a:t> </a:t>
            </a:r>
            <a:r>
              <a:rPr lang="el-GR" sz="2000" dirty="0" smtClean="0"/>
              <a:t>για όλα τα κτίρια της γειτονιάς.</a:t>
            </a:r>
            <a:endParaRPr lang="en-US" sz="2000" dirty="0"/>
          </a:p>
        </p:txBody>
      </p:sp>
    </p:spTree>
    <p:extLst>
      <p:ext uri="{BB962C8B-B14F-4D97-AF65-F5344CB8AC3E}">
        <p14:creationId xmlns:p14="http://schemas.microsoft.com/office/powerpoint/2010/main" val="63405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4</a:t>
            </a:fld>
            <a:endParaRPr lang="en-US"/>
          </a:p>
        </p:txBody>
      </p:sp>
      <p:sp>
        <p:nvSpPr>
          <p:cNvPr id="27" name="Segnaposto contenuto 2">
            <a:extLst>
              <a:ext uri="{FF2B5EF4-FFF2-40B4-BE49-F238E27FC236}">
                <a16:creationId xmlns="" xmlns:a16="http://schemas.microsoft.com/office/drawing/2014/main" id="{86F2EB93-A63A-4210-B86A-E5FCAD7D8D7F}"/>
              </a:ext>
            </a:extLst>
          </p:cNvPr>
          <p:cNvSpPr txBox="1">
            <a:spLocks/>
          </p:cNvSpPr>
          <p:nvPr/>
        </p:nvSpPr>
        <p:spPr>
          <a:xfrm>
            <a:off x="362712" y="729793"/>
            <a:ext cx="8418576" cy="4981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sz="2400" b="1" u="sng" dirty="0" smtClean="0">
                <a:solidFill>
                  <a:prstClr val="black"/>
                </a:solidFill>
                <a:latin typeface="Calibri" panose="020F0502020204030204" pitchFamily="34" charset="0"/>
                <a:cs typeface="Calibri" panose="020F0502020204030204" pitchFamily="34" charset="0"/>
              </a:rPr>
              <a:t>ΣΚΟΠΟΣ</a:t>
            </a:r>
            <a:endParaRPr lang="en-US" sz="2400" b="1" u="sng" dirty="0" smtClean="0">
              <a:latin typeface="Calibri" panose="020F0502020204030204" pitchFamily="34" charset="0"/>
              <a:cs typeface="Calibri" panose="020F0502020204030204" pitchFamily="34" charset="0"/>
            </a:endParaRPr>
          </a:p>
        </p:txBody>
      </p:sp>
      <p:sp>
        <p:nvSpPr>
          <p:cNvPr id="25" name="Segnaposto contenuto 2">
            <a:extLst>
              <a:ext uri="{FF2B5EF4-FFF2-40B4-BE49-F238E27FC236}">
                <a16:creationId xmlns:a16="http://schemas.microsoft.com/office/drawing/2014/main" xmlns="" id="{86F2EB93-A63A-4210-B86A-E5FCAD7D8D7F}"/>
              </a:ext>
            </a:extLst>
          </p:cNvPr>
          <p:cNvSpPr>
            <a:spLocks noGrp="1"/>
          </p:cNvSpPr>
          <p:nvPr>
            <p:ph idx="1"/>
          </p:nvPr>
        </p:nvSpPr>
        <p:spPr>
          <a:xfrm>
            <a:off x="320476" y="1108207"/>
            <a:ext cx="8418576" cy="964692"/>
          </a:xfrm>
        </p:spPr>
        <p:txBody>
          <a:bodyPr>
            <a:noAutofit/>
          </a:bodyPr>
          <a:lstStyle/>
          <a:p>
            <a:pPr marL="0" indent="0">
              <a:spcBef>
                <a:spcPts val="1800"/>
              </a:spcBef>
              <a:buNone/>
            </a:pPr>
            <a:r>
              <a:rPr lang="el-GR" sz="2400" dirty="0" smtClean="0"/>
              <a:t>Μεγιστοποίηση </a:t>
            </a:r>
            <a:r>
              <a:rPr lang="el-GR" sz="2400" dirty="0"/>
              <a:t>της χρήσης ανανεώσιμων πηγών ενέργειας </a:t>
            </a:r>
            <a:r>
              <a:rPr lang="el-GR" sz="2400" dirty="0" smtClean="0"/>
              <a:t>στα κτίρια και την περιοχή</a:t>
            </a:r>
            <a:r>
              <a:rPr lang="en-US" sz="2400" dirty="0" smtClean="0"/>
              <a:t>.</a:t>
            </a:r>
            <a:endParaRPr lang="en-US" sz="2400" dirty="0"/>
          </a:p>
          <a:p>
            <a:pPr marL="0" indent="0">
              <a:buNone/>
            </a:pPr>
            <a:endParaRPr lang="it-IT" sz="2400" dirty="0"/>
          </a:p>
        </p:txBody>
      </p:sp>
      <p:grpSp>
        <p:nvGrpSpPr>
          <p:cNvPr id="26" name="Group 25"/>
          <p:cNvGrpSpPr/>
          <p:nvPr/>
        </p:nvGrpSpPr>
        <p:grpSpPr>
          <a:xfrm>
            <a:off x="4595115" y="1882167"/>
            <a:ext cx="4008787" cy="1389128"/>
            <a:chOff x="2216753" y="2253565"/>
            <a:chExt cx="4008787" cy="1389128"/>
          </a:xfrm>
        </p:grpSpPr>
        <p:pic>
          <p:nvPicPr>
            <p:cNvPr id="28" name="Picture 27" descr="DCP016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0725" y="2545413"/>
              <a:ext cx="1462338" cy="1097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6753" y="2253565"/>
              <a:ext cx="1462336" cy="1097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0289" y="2253565"/>
              <a:ext cx="1345251" cy="1005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1" name="TextBox 30"/>
          <p:cNvSpPr txBox="1"/>
          <p:nvPr/>
        </p:nvSpPr>
        <p:spPr>
          <a:xfrm>
            <a:off x="384111" y="2897052"/>
            <a:ext cx="4385627" cy="923330"/>
          </a:xfrm>
          <a:prstGeom prst="rect">
            <a:avLst/>
          </a:prstGeom>
          <a:noFill/>
        </p:spPr>
        <p:txBody>
          <a:bodyPr wrap="square" rtlCol="0">
            <a:spAutoFit/>
          </a:bodyPr>
          <a:lstStyle/>
          <a:p>
            <a:pPr marL="285750" indent="-285750">
              <a:buFont typeface="Wingdings" panose="05000000000000000000" pitchFamily="2" charset="2"/>
              <a:buChar char="Ø"/>
            </a:pPr>
            <a:r>
              <a:rPr lang="el-GR" b="1" dirty="0"/>
              <a:t>Ηλιακά συστήματα</a:t>
            </a:r>
            <a:r>
              <a:rPr lang="en-US" b="1" dirty="0"/>
              <a:t> </a:t>
            </a:r>
            <a:r>
              <a:rPr lang="en-US" b="1" dirty="0" err="1"/>
              <a:t>Combi</a:t>
            </a:r>
            <a:r>
              <a:rPr lang="en-US" b="1" dirty="0"/>
              <a:t> </a:t>
            </a:r>
            <a:r>
              <a:rPr lang="en-US" b="1" dirty="0" smtClean="0"/>
              <a:t>Plus</a:t>
            </a:r>
          </a:p>
          <a:p>
            <a:pPr marL="290513" indent="1588"/>
            <a:r>
              <a:rPr lang="el-GR" dirty="0"/>
              <a:t>Ηλιακά θερμικά συστήματα για </a:t>
            </a:r>
            <a:r>
              <a:rPr lang="el-GR" dirty="0" smtClean="0"/>
              <a:t>κρύο νερό + (</a:t>
            </a:r>
            <a:r>
              <a:rPr lang="el-GR" dirty="0"/>
              <a:t>ΖΝΧ + θέρμανση </a:t>
            </a:r>
            <a:r>
              <a:rPr lang="el-GR" dirty="0" smtClean="0"/>
              <a:t>χώρων)</a:t>
            </a:r>
            <a:endParaRPr lang="en-US" dirty="0"/>
          </a:p>
        </p:txBody>
      </p:sp>
      <p:pic>
        <p:nvPicPr>
          <p:cNvPr id="32" name="Picture 8" descr="DCP0118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6457" y="3096911"/>
            <a:ext cx="1462518" cy="1097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3" name="Picture 9" descr="DCP012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6193" y="3587286"/>
            <a:ext cx="1219540"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4" name="Picture 10" descr="DCP0119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71071" y="3426694"/>
            <a:ext cx="1219199"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384111" y="5023922"/>
            <a:ext cx="1271374" cy="369332"/>
          </a:xfrm>
          <a:prstGeom prst="rect">
            <a:avLst/>
          </a:prstGeom>
          <a:noFill/>
        </p:spPr>
        <p:txBody>
          <a:bodyPr wrap="none" rtlCol="0">
            <a:spAutoFit/>
          </a:bodyPr>
          <a:lstStyle/>
          <a:p>
            <a:pPr marL="285750" indent="-285750">
              <a:buFont typeface="Wingdings" panose="05000000000000000000" pitchFamily="2" charset="2"/>
              <a:buChar char="Ø"/>
            </a:pPr>
            <a:r>
              <a:rPr lang="el-GR" b="1" dirty="0" smtClean="0"/>
              <a:t>Βιομάζα</a:t>
            </a:r>
            <a:endParaRPr lang="en-US" b="1" dirty="0" smtClean="0"/>
          </a:p>
        </p:txBody>
      </p:sp>
      <p:pic>
        <p:nvPicPr>
          <p:cNvPr id="3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5691" y="2563325"/>
            <a:ext cx="823057" cy="667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oup 36"/>
          <p:cNvGrpSpPr/>
          <p:nvPr/>
        </p:nvGrpSpPr>
        <p:grpSpPr>
          <a:xfrm>
            <a:off x="3589688" y="3821942"/>
            <a:ext cx="1473095" cy="1113832"/>
            <a:chOff x="3589688" y="3821942"/>
            <a:chExt cx="1473095" cy="1113832"/>
          </a:xfrm>
        </p:grpSpPr>
        <p:pic>
          <p:nvPicPr>
            <p:cNvPr id="38"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9688" y="3821942"/>
              <a:ext cx="1473095" cy="1097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TextBox 50"/>
            <p:cNvSpPr txBox="1"/>
            <p:nvPr/>
          </p:nvSpPr>
          <p:spPr>
            <a:xfrm>
              <a:off x="3844787" y="4178959"/>
              <a:ext cx="715260" cy="24622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l-GR" sz="1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ΕΔΑΦΟΥΣ</a:t>
              </a:r>
              <a:endParaRPr kumimoji="0" lang="en-GB" sz="1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ndParaRPr>
            </a:p>
          </p:txBody>
        </p:sp>
        <p:sp>
          <p:nvSpPr>
            <p:cNvPr id="52" name="TextBox 51"/>
            <p:cNvSpPr txBox="1"/>
            <p:nvPr/>
          </p:nvSpPr>
          <p:spPr>
            <a:xfrm>
              <a:off x="3871735" y="4689553"/>
              <a:ext cx="554960" cy="24622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l-GR" sz="1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ΝΕΡΟΥ</a:t>
              </a:r>
              <a:endParaRPr kumimoji="0" lang="en-GB" sz="1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ndParaRPr>
            </a:p>
          </p:txBody>
        </p:sp>
      </p:grpSp>
      <p:grpSp>
        <p:nvGrpSpPr>
          <p:cNvPr id="53" name="Group 52"/>
          <p:cNvGrpSpPr/>
          <p:nvPr/>
        </p:nvGrpSpPr>
        <p:grpSpPr>
          <a:xfrm>
            <a:off x="2494448" y="4253877"/>
            <a:ext cx="726011" cy="758641"/>
            <a:chOff x="2494448" y="4253877"/>
            <a:chExt cx="726011" cy="758641"/>
          </a:xfrm>
        </p:grpSpPr>
        <p:pic>
          <p:nvPicPr>
            <p:cNvPr id="54" name="Picture 5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4448" y="4253877"/>
              <a:ext cx="726011" cy="75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TextBox 54"/>
            <p:cNvSpPr txBox="1"/>
            <p:nvPr/>
          </p:nvSpPr>
          <p:spPr>
            <a:xfrm>
              <a:off x="2544126" y="4766297"/>
              <a:ext cx="633518" cy="246221"/>
            </a:xfrm>
            <a:prstGeom prst="rect">
              <a:avLst/>
            </a:prstGeom>
            <a:noFill/>
          </p:spPr>
          <p:txBody>
            <a:bodyPr wrap="square" lIns="0" rIns="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l-GR" sz="1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ΑΕΡΑ</a:t>
              </a:r>
              <a:endParaRPr kumimoji="0" lang="en-GB" sz="1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ndParaRPr>
            </a:p>
          </p:txBody>
        </p:sp>
      </p:grpSp>
      <p:grpSp>
        <p:nvGrpSpPr>
          <p:cNvPr id="56" name="Group 55"/>
          <p:cNvGrpSpPr/>
          <p:nvPr/>
        </p:nvGrpSpPr>
        <p:grpSpPr>
          <a:xfrm>
            <a:off x="1715591" y="5116658"/>
            <a:ext cx="3216488" cy="1236715"/>
            <a:chOff x="1715591" y="5116658"/>
            <a:chExt cx="3216488" cy="1236715"/>
          </a:xfrm>
        </p:grpSpPr>
        <p:pic>
          <p:nvPicPr>
            <p:cNvPr id="57"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69744" y="5256093"/>
              <a:ext cx="1462335" cy="1097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8" name="Group 57"/>
            <p:cNvGrpSpPr/>
            <p:nvPr/>
          </p:nvGrpSpPr>
          <p:grpSpPr>
            <a:xfrm>
              <a:off x="1715591" y="5116658"/>
              <a:ext cx="902728" cy="879011"/>
              <a:chOff x="1715591" y="5116658"/>
              <a:chExt cx="902728" cy="879011"/>
            </a:xfrm>
          </p:grpSpPr>
          <p:pic>
            <p:nvPicPr>
              <p:cNvPr id="62"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15591" y="5116658"/>
                <a:ext cx="902728" cy="8229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TextBox 62"/>
              <p:cNvSpPr txBox="1"/>
              <p:nvPr/>
            </p:nvSpPr>
            <p:spPr>
              <a:xfrm>
                <a:off x="1720316" y="5595559"/>
                <a:ext cx="898003" cy="400110"/>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l-GR" sz="1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Υπολείμματα ξύλου</a:t>
                </a:r>
                <a:endParaRPr kumimoji="0" lang="en-GB" sz="1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ndParaRPr>
              </a:p>
            </p:txBody>
          </p:sp>
        </p:grpSp>
        <p:grpSp>
          <p:nvGrpSpPr>
            <p:cNvPr id="59" name="Group 58"/>
            <p:cNvGrpSpPr/>
            <p:nvPr/>
          </p:nvGrpSpPr>
          <p:grpSpPr>
            <a:xfrm>
              <a:off x="2544126" y="5340121"/>
              <a:ext cx="954563" cy="822960"/>
              <a:chOff x="2544126" y="5393254"/>
              <a:chExt cx="954563" cy="822960"/>
            </a:xfrm>
          </p:grpSpPr>
          <p:pic>
            <p:nvPicPr>
              <p:cNvPr id="60"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44126" y="5393254"/>
                <a:ext cx="954563" cy="8229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TextBox 60"/>
              <p:cNvSpPr txBox="1"/>
              <p:nvPr/>
            </p:nvSpPr>
            <p:spPr>
              <a:xfrm>
                <a:off x="2713470" y="5816104"/>
                <a:ext cx="615874" cy="400110"/>
              </a:xfrm>
              <a:prstGeom prst="rect">
                <a:avLst/>
              </a:prstGeom>
              <a:noFill/>
            </p:spPr>
            <p:txBody>
              <a:bodyPr wrap="none" rtlCol="0">
                <a:spAutoFit/>
              </a:bodyPr>
              <a:lstStyle/>
              <a:p>
                <a:pPr lvl="0" algn="ctr" fontAlgn="base">
                  <a:spcBef>
                    <a:spcPct val="0"/>
                  </a:spcBef>
                  <a:spcAft>
                    <a:spcPct val="0"/>
                  </a:spcAft>
                  <a:defRPr/>
                </a:pPr>
                <a:r>
                  <a:rPr lang="el-GR" sz="1000" b="1" kern="0" dirty="0" err="1" smtClean="0">
                    <a:solidFill>
                      <a:prstClr val="white"/>
                    </a:solidFill>
                    <a:effectLst>
                      <a:outerShdw blurRad="38100" dist="38100" dir="2700000" algn="tl">
                        <a:srgbClr val="000000">
                          <a:alpha val="43137"/>
                        </a:srgbClr>
                      </a:outerShdw>
                    </a:effectLst>
                  </a:rPr>
                  <a:t>Πέλλετ</a:t>
                </a:r>
                <a:r>
                  <a:rPr lang="el-GR" sz="1000" b="1" kern="0" dirty="0" smtClean="0">
                    <a:solidFill>
                      <a:prstClr val="white"/>
                    </a:solidFill>
                    <a:effectLst>
                      <a:outerShdw blurRad="38100" dist="38100" dir="2700000" algn="tl">
                        <a:srgbClr val="000000">
                          <a:alpha val="43137"/>
                        </a:srgbClr>
                      </a:outerShdw>
                    </a:effectLst>
                  </a:rPr>
                  <a:t>  </a:t>
                </a:r>
              </a:p>
              <a:p>
                <a:pPr lvl="0" algn="ctr" fontAlgn="base">
                  <a:spcBef>
                    <a:spcPct val="0"/>
                  </a:spcBef>
                  <a:spcAft>
                    <a:spcPct val="0"/>
                  </a:spcAft>
                  <a:defRPr/>
                </a:pPr>
                <a:r>
                  <a:rPr lang="el-GR" sz="1000" b="1" kern="0" dirty="0" smtClean="0">
                    <a:solidFill>
                      <a:prstClr val="white"/>
                    </a:solidFill>
                    <a:effectLst>
                      <a:outerShdw blurRad="38100" dist="38100" dir="2700000" algn="tl">
                        <a:srgbClr val="000000">
                          <a:alpha val="43137"/>
                        </a:srgbClr>
                      </a:outerShdw>
                    </a:effectLst>
                  </a:rPr>
                  <a:t>ξύλου</a:t>
                </a:r>
                <a:endParaRPr kumimoji="0" lang="en-GB" sz="1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ndParaRPr>
              </a:p>
            </p:txBody>
          </p:sp>
        </p:grpSp>
      </p:grpSp>
      <p:sp>
        <p:nvSpPr>
          <p:cNvPr id="64" name="TextBox 63"/>
          <p:cNvSpPr txBox="1"/>
          <p:nvPr/>
        </p:nvSpPr>
        <p:spPr>
          <a:xfrm>
            <a:off x="384112" y="1913736"/>
            <a:ext cx="4211004" cy="923330"/>
          </a:xfrm>
          <a:prstGeom prst="rect">
            <a:avLst/>
          </a:prstGeom>
          <a:noFill/>
        </p:spPr>
        <p:txBody>
          <a:bodyPr wrap="square" rtlCol="0">
            <a:spAutoFit/>
          </a:bodyPr>
          <a:lstStyle/>
          <a:p>
            <a:pPr marL="285750" indent="-285750">
              <a:buFont typeface="Wingdings" panose="05000000000000000000" pitchFamily="2" charset="2"/>
              <a:buChar char="Ø"/>
            </a:pPr>
            <a:r>
              <a:rPr lang="el-GR" b="1" dirty="0" smtClean="0"/>
              <a:t>Ηλιακά συστήματα</a:t>
            </a:r>
            <a:r>
              <a:rPr lang="en-US" b="1" dirty="0" smtClean="0"/>
              <a:t> </a:t>
            </a:r>
            <a:r>
              <a:rPr lang="en-US" b="1" dirty="0" err="1" smtClean="0"/>
              <a:t>Combi</a:t>
            </a:r>
            <a:endParaRPr lang="en-US" b="1" dirty="0" smtClean="0"/>
          </a:p>
          <a:p>
            <a:pPr marL="290513" indent="1588"/>
            <a:r>
              <a:rPr lang="el-GR" dirty="0" smtClean="0"/>
              <a:t>Ηλιακά θερμικά συστήματα για ζεστό νερό (ΖΝΧ + θέρμανση χώρων)</a:t>
            </a:r>
            <a:endParaRPr lang="en-US" dirty="0"/>
          </a:p>
        </p:txBody>
      </p:sp>
      <p:sp>
        <p:nvSpPr>
          <p:cNvPr id="65" name="TextBox 64"/>
          <p:cNvSpPr txBox="1"/>
          <p:nvPr/>
        </p:nvSpPr>
        <p:spPr>
          <a:xfrm>
            <a:off x="5774707" y="5250887"/>
            <a:ext cx="3369293" cy="1200329"/>
          </a:xfrm>
          <a:prstGeom prst="rect">
            <a:avLst/>
          </a:prstGeom>
          <a:noFill/>
        </p:spPr>
        <p:txBody>
          <a:bodyPr wrap="square" rtlCol="0">
            <a:spAutoFit/>
          </a:bodyPr>
          <a:lstStyle/>
          <a:p>
            <a:pPr marL="285750" indent="-285750">
              <a:buFont typeface="Wingdings" panose="05000000000000000000" pitchFamily="2" charset="2"/>
              <a:buChar char="Ø"/>
            </a:pPr>
            <a:r>
              <a:rPr lang="el-GR" dirty="0" smtClean="0">
                <a:solidFill>
                  <a:srgbClr val="FF0000"/>
                </a:solidFill>
              </a:rPr>
              <a:t>Ενσωμάτωση στο κτίριο</a:t>
            </a:r>
          </a:p>
          <a:p>
            <a:pPr marL="285750" indent="-285750">
              <a:buFont typeface="Wingdings" panose="05000000000000000000" pitchFamily="2" charset="2"/>
              <a:buChar char="Ø"/>
            </a:pPr>
            <a:r>
              <a:rPr lang="el-GR" dirty="0" smtClean="0">
                <a:solidFill>
                  <a:srgbClr val="FF0000"/>
                </a:solidFill>
              </a:rPr>
              <a:t>Διαθέσιμος χώρος για μεγάλες εγκαταστάσεις</a:t>
            </a:r>
          </a:p>
          <a:p>
            <a:pPr marL="285750" indent="-285750">
              <a:buFont typeface="Wingdings" panose="05000000000000000000" pitchFamily="2" charset="2"/>
              <a:buChar char="Ø"/>
            </a:pPr>
            <a:r>
              <a:rPr lang="el-GR" dirty="0" smtClean="0">
                <a:solidFill>
                  <a:srgbClr val="FF0000"/>
                </a:solidFill>
              </a:rPr>
              <a:t>Αρχικό κόστος</a:t>
            </a:r>
            <a:endParaRPr lang="en-US" dirty="0">
              <a:solidFill>
                <a:srgbClr val="FF0000"/>
              </a:solidFill>
            </a:endParaRPr>
          </a:p>
        </p:txBody>
      </p:sp>
      <p:pic>
        <p:nvPicPr>
          <p:cNvPr id="66" name="Picture 6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77020" y="5436896"/>
            <a:ext cx="442394" cy="566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26283" y="4664654"/>
            <a:ext cx="54386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Rectangle 67"/>
          <p:cNvSpPr/>
          <p:nvPr/>
        </p:nvSpPr>
        <p:spPr>
          <a:xfrm>
            <a:off x="5870152" y="4566963"/>
            <a:ext cx="3053236" cy="646331"/>
          </a:xfrm>
          <a:prstGeom prst="rect">
            <a:avLst/>
          </a:prstGeom>
        </p:spPr>
        <p:txBody>
          <a:bodyPr wrap="square">
            <a:spAutoFit/>
          </a:bodyPr>
          <a:lstStyle/>
          <a:p>
            <a:pPr marL="285750" indent="-285750">
              <a:buFont typeface="Wingdings" panose="05000000000000000000" pitchFamily="2" charset="2"/>
              <a:buChar char="ü"/>
            </a:pPr>
            <a:r>
              <a:rPr lang="el-GR" dirty="0">
                <a:solidFill>
                  <a:srgbClr val="1A965E"/>
                </a:solidFill>
              </a:rPr>
              <a:t>Ελαχιστοποίηση </a:t>
            </a:r>
            <a:r>
              <a:rPr lang="el-GR" dirty="0" smtClean="0">
                <a:solidFill>
                  <a:srgbClr val="1A965E"/>
                </a:solidFill>
              </a:rPr>
              <a:t>φορτίων και ενέργειας </a:t>
            </a:r>
            <a:r>
              <a:rPr lang="el-GR" dirty="0">
                <a:solidFill>
                  <a:srgbClr val="1A965E"/>
                </a:solidFill>
              </a:rPr>
              <a:t>στο </a:t>
            </a:r>
            <a:r>
              <a:rPr lang="el-GR" dirty="0" smtClean="0">
                <a:solidFill>
                  <a:srgbClr val="1A965E"/>
                </a:solidFill>
              </a:rPr>
              <a:t>κτίριο</a:t>
            </a:r>
            <a:endParaRPr lang="en-US" dirty="0">
              <a:solidFill>
                <a:srgbClr val="1A965E"/>
              </a:solidFill>
            </a:endParaRPr>
          </a:p>
        </p:txBody>
      </p:sp>
      <p:sp>
        <p:nvSpPr>
          <p:cNvPr id="69" name="TextBox 68"/>
          <p:cNvSpPr txBox="1"/>
          <p:nvPr/>
        </p:nvSpPr>
        <p:spPr>
          <a:xfrm>
            <a:off x="384111" y="3910671"/>
            <a:ext cx="3205577" cy="646331"/>
          </a:xfrm>
          <a:prstGeom prst="rect">
            <a:avLst/>
          </a:prstGeom>
          <a:noFill/>
        </p:spPr>
        <p:txBody>
          <a:bodyPr wrap="square" rtlCol="0">
            <a:spAutoFit/>
          </a:bodyPr>
          <a:lstStyle/>
          <a:p>
            <a:pPr marL="285750" indent="-285750">
              <a:buFont typeface="Wingdings" panose="05000000000000000000" pitchFamily="2" charset="2"/>
              <a:buChar char="Ø"/>
            </a:pPr>
            <a:r>
              <a:rPr lang="el-GR" b="1" dirty="0" smtClean="0"/>
              <a:t>ΦΒ με Υψηλής απόδοσης Αντλίες </a:t>
            </a:r>
            <a:r>
              <a:rPr lang="el-GR" b="1" dirty="0"/>
              <a:t>Θ</a:t>
            </a:r>
            <a:r>
              <a:rPr lang="el-GR" b="1" dirty="0" smtClean="0"/>
              <a:t>ερμότητας</a:t>
            </a:r>
            <a:endParaRPr lang="en-US" b="1" dirty="0" smtClean="0"/>
          </a:p>
        </p:txBody>
      </p:sp>
      <p:sp>
        <p:nvSpPr>
          <p:cNvPr id="70"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Tree>
    <p:extLst>
      <p:ext uri="{BB962C8B-B14F-4D97-AF65-F5344CB8AC3E}">
        <p14:creationId xmlns:p14="http://schemas.microsoft.com/office/powerpoint/2010/main" val="13479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86F2EB93-A63A-4210-B86A-E5FCAD7D8D7F}"/>
              </a:ext>
            </a:extLst>
          </p:cNvPr>
          <p:cNvSpPr>
            <a:spLocks noGrp="1"/>
          </p:cNvSpPr>
          <p:nvPr>
            <p:ph idx="1"/>
          </p:nvPr>
        </p:nvSpPr>
        <p:spPr/>
        <p:txBody>
          <a:bodyPr>
            <a:normAutofit/>
          </a:bodyPr>
          <a:lstStyle/>
          <a:p>
            <a:pPr marL="0" indent="0" algn="ctr">
              <a:buNone/>
            </a:pPr>
            <a:endParaRPr lang="en-US" sz="3600" b="1" dirty="0">
              <a:solidFill>
                <a:schemeClr val="tx1">
                  <a:lumMod val="50000"/>
                  <a:lumOff val="50000"/>
                </a:schemeClr>
              </a:solidFill>
            </a:endParaRPr>
          </a:p>
          <a:p>
            <a:pPr marL="0" indent="0" algn="ctr">
              <a:buNone/>
            </a:pPr>
            <a:endParaRPr lang="en-US" sz="3600" b="1" dirty="0">
              <a:solidFill>
                <a:schemeClr val="tx1">
                  <a:lumMod val="50000"/>
                  <a:lumOff val="50000"/>
                </a:schemeClr>
              </a:solidFill>
            </a:endParaRPr>
          </a:p>
        </p:txBody>
      </p:sp>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5</a:t>
            </a:fld>
            <a:endParaRPr lang="en-US"/>
          </a:p>
        </p:txBody>
      </p:sp>
      <p:sp>
        <p:nvSpPr>
          <p:cNvPr id="12"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
        <p:nvSpPr>
          <p:cNvPr id="17"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a:cs typeface="Calibri" panose="020F0502020204030204" pitchFamily="34" charset="0"/>
              </a:rPr>
              <a:t>ΜΕΘΟΔΟΛΟΓΙΑ ΑΞΙΟΛΟΓΗΣΗΣ - ΠΕΡΙΓΡΑΦΗ</a:t>
            </a:r>
            <a:endParaRPr lang="it-IT" dirty="0"/>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015" y="1682085"/>
            <a:ext cx="2926165" cy="20742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2680" y="3839857"/>
            <a:ext cx="570833" cy="46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Segnaposto contenuto 2">
            <a:extLst>
              <a:ext uri="{FF2B5EF4-FFF2-40B4-BE49-F238E27FC236}">
                <a16:creationId xmlns:a16="http://schemas.microsoft.com/office/drawing/2014/main" xmlns="" id="{86F2EB93-A63A-4210-B86A-E5FCAD7D8D7F}"/>
              </a:ext>
            </a:extLst>
          </p:cNvPr>
          <p:cNvSpPr txBox="1">
            <a:spLocks/>
          </p:cNvSpPr>
          <p:nvPr/>
        </p:nvSpPr>
        <p:spPr>
          <a:xfrm>
            <a:off x="243150" y="1609567"/>
            <a:ext cx="5325137" cy="42862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sz="2200" dirty="0" smtClean="0"/>
              <a:t>Ο δείκτης επίδοσης αξιολογεί το ποσοστό συμμετοχής των ΑΠΕ στην τελική χρήση θερμικής ενέργειας, δηλαδή τον βαθμό στον οποίο οι ΑΠΕ έχουν αντικαταστήσει τα ορυκτά καύσιμα και κατά συνέπεια συνέβαλαν στην «απεξάρτηση από τον άνθρακα».</a:t>
            </a:r>
          </a:p>
          <a:p>
            <a:pPr marL="0" indent="0">
              <a:spcBef>
                <a:spcPts val="1800"/>
              </a:spcBef>
              <a:buFont typeface="Arial" panose="020B0604020202020204" pitchFamily="34" charset="0"/>
              <a:buNone/>
            </a:pPr>
            <a:r>
              <a:rPr lang="el-GR" sz="2200" dirty="0" smtClean="0"/>
              <a:t>Επίσης, </a:t>
            </a:r>
            <a:r>
              <a:rPr lang="el-GR" sz="2200" dirty="0" err="1" smtClean="0"/>
              <a:t>ποσοτικοποιεί</a:t>
            </a:r>
            <a:r>
              <a:rPr lang="el-GR" sz="2200" dirty="0" smtClean="0"/>
              <a:t> την πρόοδο προς τους στόχους της Ευρώπης 2020 και του 2030 για τις ΑΠΕ.</a:t>
            </a:r>
          </a:p>
        </p:txBody>
      </p:sp>
      <p:pic>
        <p:nvPicPr>
          <p:cNvPr id="2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7792" y="4428076"/>
            <a:ext cx="3924333" cy="133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730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6</a:t>
            </a:fld>
            <a:endParaRPr lang="en-US"/>
          </a:p>
        </p:txBody>
      </p:sp>
      <p:sp>
        <p:nvSpPr>
          <p:cNvPr id="8" name="Segnaposto contenuto 2">
            <a:extLst>
              <a:ext uri="{FF2B5EF4-FFF2-40B4-BE49-F238E27FC236}">
                <a16:creationId xmlns:a16="http://schemas.microsoft.com/office/drawing/2014/main" xmlns="" id="{86F2EB93-A63A-4210-B86A-E5FCAD7D8D7F}"/>
              </a:ext>
            </a:extLst>
          </p:cNvPr>
          <p:cNvSpPr txBox="1">
            <a:spLocks/>
          </p:cNvSpPr>
          <p:nvPr/>
        </p:nvSpPr>
        <p:spPr>
          <a:xfrm>
            <a:off x="268224" y="77157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a:cs typeface="Calibri" panose="020F0502020204030204" pitchFamily="34" charset="0"/>
              </a:rPr>
              <a:t>ΜΕΘΟΔΟΛΟΓΙΑ ΑΞΙΟΛΟΓΗΣΗΣ - </a:t>
            </a:r>
            <a:r>
              <a:rPr lang="el-GR" b="1" u="sng" dirty="0" smtClean="0">
                <a:cs typeface="Calibri" panose="020F0502020204030204" pitchFamily="34" charset="0"/>
              </a:rPr>
              <a:t>ΔΕΙΚΤΗΣ</a:t>
            </a:r>
            <a:endParaRPr lang="en-US" b="1" u="sng" dirty="0">
              <a:cs typeface="Calibri" panose="020F0502020204030204" pitchFamily="34" charset="0"/>
            </a:endParaRPr>
          </a:p>
        </p:txBody>
      </p:sp>
      <p:graphicFrame>
        <p:nvGraphicFramePr>
          <p:cNvPr id="11" name="Tabella 9">
            <a:extLst>
              <a:ext uri="{FF2B5EF4-FFF2-40B4-BE49-F238E27FC236}">
                <a16:creationId xmlns:a16="http://schemas.microsoft.com/office/drawing/2014/main" xmlns="" id="{BA4E60F0-E0CB-4A0A-A9CF-6E5B38912F25}"/>
              </a:ext>
            </a:extLst>
          </p:cNvPr>
          <p:cNvGraphicFramePr>
            <a:graphicFrameLocks noGrp="1"/>
          </p:cNvGraphicFramePr>
          <p:nvPr>
            <p:extLst>
              <p:ext uri="{D42A27DB-BD31-4B8C-83A1-F6EECF244321}">
                <p14:modId xmlns:p14="http://schemas.microsoft.com/office/powerpoint/2010/main" val="2211243828"/>
              </p:ext>
            </p:extLst>
          </p:nvPr>
        </p:nvGraphicFramePr>
        <p:xfrm>
          <a:off x="394220" y="1319142"/>
          <a:ext cx="8439537" cy="1280160"/>
        </p:xfrm>
        <a:graphic>
          <a:graphicData uri="http://schemas.openxmlformats.org/drawingml/2006/table">
            <a:tbl>
              <a:tblPr firstRow="1" bandRow="1">
                <a:tableStyleId>{5C22544A-7EE6-4342-B048-85BDC9FD1C3A}</a:tableStyleId>
              </a:tblPr>
              <a:tblGrid>
                <a:gridCol w="3873605">
                  <a:extLst>
                    <a:ext uri="{9D8B030D-6E8A-4147-A177-3AD203B41FA5}">
                      <a16:colId xmlns:a16="http://schemas.microsoft.com/office/drawing/2014/main" xmlns="" val="338152859"/>
                    </a:ext>
                  </a:extLst>
                </a:gridCol>
                <a:gridCol w="1762153">
                  <a:extLst>
                    <a:ext uri="{9D8B030D-6E8A-4147-A177-3AD203B41FA5}">
                      <a16:colId xmlns:a16="http://schemas.microsoft.com/office/drawing/2014/main" xmlns="" val="125890587"/>
                    </a:ext>
                  </a:extLst>
                </a:gridCol>
                <a:gridCol w="2803779">
                  <a:extLst>
                    <a:ext uri="{9D8B030D-6E8A-4147-A177-3AD203B41FA5}">
                      <a16:colId xmlns:a16="http://schemas.microsoft.com/office/drawing/2014/main" xmlns="" val="1306176470"/>
                    </a:ext>
                  </a:extLst>
                </a:gridCol>
              </a:tblGrid>
              <a:tr h="312111">
                <a:tc>
                  <a:txBody>
                    <a:bodyPr/>
                    <a:lstStyle/>
                    <a:p>
                      <a:r>
                        <a:rPr lang="el-GR" noProof="0" dirty="0" smtClean="0"/>
                        <a:t>Περιγραφή</a:t>
                      </a:r>
                      <a:endParaRPr lang="en-US" noProof="0" dirty="0"/>
                    </a:p>
                  </a:txBody>
                  <a:tcPr>
                    <a:lnR w="12700" cap="flat" cmpd="sng" algn="ctr">
                      <a:solidFill>
                        <a:schemeClr val="bg1"/>
                      </a:solidFill>
                      <a:prstDash val="solid"/>
                      <a:round/>
                      <a:headEnd type="none" w="med" len="med"/>
                      <a:tailEnd type="none" w="med" len="med"/>
                    </a:lnR>
                  </a:tcPr>
                </a:tc>
                <a:tc>
                  <a:txBody>
                    <a:bodyPr/>
                    <a:lstStyle/>
                    <a:p>
                      <a:pPr algn="ctr"/>
                      <a:r>
                        <a:rPr lang="el-GR" noProof="0" dirty="0" smtClean="0"/>
                        <a:t>Μονάδες</a:t>
                      </a:r>
                      <a:endParaRPr lang="en-US"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l-GR" noProof="0" dirty="0" smtClean="0"/>
                        <a:t>Πηγές Δεδομένων</a:t>
                      </a:r>
                    </a:p>
                  </a:txBody>
                  <a:tcP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467756336"/>
                  </a:ext>
                </a:extLst>
              </a:tr>
              <a:tr h="785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Ποσοστό συμμετοχής ΑΠΕ στην ετήσια συνολική τελική χρήση θερμικής ενέργειας</a:t>
                      </a:r>
                    </a:p>
                  </a:txBody>
                  <a:tcPr anchor="ctr">
                    <a:lnR w="12700" cap="flat" cmpd="sng" algn="ctr">
                      <a:solidFill>
                        <a:schemeClr val="bg1"/>
                      </a:solidFill>
                      <a:prstDash val="solid"/>
                      <a:round/>
                      <a:headEnd type="none" w="med" len="med"/>
                      <a:tailEnd type="none" w="med" len="med"/>
                    </a:lnR>
                  </a:tcPr>
                </a:tc>
                <a:tc>
                  <a:txBody>
                    <a:bodyPr/>
                    <a:lstStyle/>
                    <a:p>
                      <a:pPr algn="ctr"/>
                      <a:r>
                        <a:rPr lang="en-US" sz="1800" kern="1200" noProof="0" dirty="0" smtClean="0">
                          <a:solidFill>
                            <a:schemeClr val="dk1"/>
                          </a:solidFill>
                          <a:effectLst/>
                          <a:latin typeface="Calibri" panose="020F0502020204030204" pitchFamily="34" charset="0"/>
                          <a:ea typeface="+mn-ea"/>
                          <a:cs typeface="Calibri" panose="020F0502020204030204" pitchFamily="34" charset="0"/>
                        </a:rPr>
                        <a:t>%</a:t>
                      </a:r>
                      <a:endParaRPr lang="en-US" sz="1800" kern="1200" noProof="0" dirty="0">
                        <a:solidFill>
                          <a:schemeClr val="dk1"/>
                        </a:solidFill>
                        <a:effectLst/>
                        <a:latin typeface="Calibri" panose="020F0502020204030204" pitchFamily="34" charset="0"/>
                        <a:ea typeface="+mn-ea"/>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l-GR" noProof="0" dirty="0" smtClean="0">
                          <a:latin typeface="Calibri" panose="020F0502020204030204" pitchFamily="34" charset="0"/>
                          <a:cs typeface="Calibri" panose="020F0502020204030204" pitchFamily="34" charset="0"/>
                        </a:rPr>
                        <a:t>Μετρήσεις</a:t>
                      </a:r>
                      <a:r>
                        <a:rPr lang="el-GR" baseline="0" noProof="0" dirty="0" smtClean="0">
                          <a:latin typeface="Calibri" panose="020F0502020204030204" pitchFamily="34" charset="0"/>
                          <a:cs typeface="Calibri" panose="020F0502020204030204" pitchFamily="34" charset="0"/>
                        </a:rPr>
                        <a:t> ή Υπολογισμοί</a:t>
                      </a:r>
                      <a:endParaRPr lang="el-GR" noProof="0" dirty="0" smtClean="0">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222151201"/>
                  </a:ext>
                </a:extLst>
              </a:tr>
            </a:tbl>
          </a:graphicData>
        </a:graphic>
      </p:graphicFrame>
      <p:sp>
        <p:nvSpPr>
          <p:cNvPr id="15" name="Rectangle 14"/>
          <p:cNvSpPr/>
          <p:nvPr/>
        </p:nvSpPr>
        <p:spPr>
          <a:xfrm>
            <a:off x="1065573" y="2648402"/>
            <a:ext cx="7625795" cy="400110"/>
          </a:xfrm>
          <a:prstGeom prst="rect">
            <a:avLst/>
          </a:prstGeom>
        </p:spPr>
        <p:txBody>
          <a:bodyPr wrap="square">
            <a:spAutoFit/>
          </a:bodyPr>
          <a:lstStyle/>
          <a:p>
            <a:pPr>
              <a:spcBef>
                <a:spcPts val="600"/>
              </a:spcBef>
            </a:pPr>
            <a:r>
              <a:rPr lang="el-GR" sz="2000" dirty="0" smtClean="0"/>
              <a:t>Η </a:t>
            </a:r>
            <a:r>
              <a:rPr lang="el-GR" sz="2000" b="1" dirty="0"/>
              <a:t>πηγή </a:t>
            </a:r>
            <a:r>
              <a:rPr lang="el-GR" sz="2000" b="1" dirty="0" smtClean="0"/>
              <a:t>των δεδομένων </a:t>
            </a:r>
            <a:r>
              <a:rPr lang="el-GR" sz="2000" dirty="0"/>
              <a:t>πρέπει πάντα να </a:t>
            </a:r>
            <a:r>
              <a:rPr lang="el-GR" sz="2000" b="1" dirty="0"/>
              <a:t>δηλώνεται με σαφήνεια</a:t>
            </a:r>
            <a:endParaRPr lang="en-US" sz="2000" b="1" dirty="0"/>
          </a:p>
        </p:txBody>
      </p:sp>
      <p:pic>
        <p:nvPicPr>
          <p:cNvPr id="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269" y="2648402"/>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348" y="3114501"/>
            <a:ext cx="575931" cy="58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1065573" y="3004139"/>
            <a:ext cx="7625795" cy="1015663"/>
          </a:xfrm>
          <a:prstGeom prst="rect">
            <a:avLst/>
          </a:prstGeom>
        </p:spPr>
        <p:txBody>
          <a:bodyPr wrap="square">
            <a:spAutoFit/>
          </a:bodyPr>
          <a:lstStyle/>
          <a:p>
            <a:pPr>
              <a:spcBef>
                <a:spcPts val="600"/>
              </a:spcBef>
            </a:pPr>
            <a:r>
              <a:rPr lang="el-GR" sz="2000" dirty="0"/>
              <a:t>Για την αξιολόγηση της </a:t>
            </a:r>
            <a:r>
              <a:rPr lang="el-GR" sz="2000" b="1" dirty="0"/>
              <a:t>πραγματικής </a:t>
            </a:r>
            <a:r>
              <a:rPr lang="el-GR" sz="2000" b="1" dirty="0" smtClean="0"/>
              <a:t>επίδοσης </a:t>
            </a:r>
            <a:r>
              <a:rPr lang="el-GR" sz="2000" dirty="0" smtClean="0"/>
              <a:t>της </a:t>
            </a:r>
            <a:r>
              <a:rPr lang="el-GR" sz="2000" dirty="0"/>
              <a:t>αστικής περιοχής είναι </a:t>
            </a:r>
            <a:r>
              <a:rPr lang="el-GR" sz="2000" b="1" dirty="0"/>
              <a:t>προτιμότερο</a:t>
            </a:r>
            <a:r>
              <a:rPr lang="el-GR" sz="2000" dirty="0"/>
              <a:t> να χρησιμοποιούνται </a:t>
            </a:r>
            <a:r>
              <a:rPr lang="el-GR" sz="2000" dirty="0" smtClean="0"/>
              <a:t>δεδομένα από </a:t>
            </a:r>
            <a:r>
              <a:rPr lang="el-GR" sz="2000" b="1" dirty="0" smtClean="0"/>
              <a:t>μετρήσεις</a:t>
            </a:r>
            <a:r>
              <a:rPr lang="el-GR" sz="2000" dirty="0" smtClean="0"/>
              <a:t>. </a:t>
            </a:r>
            <a:r>
              <a:rPr lang="el-GR" sz="2000" dirty="0"/>
              <a:t>Εάν </a:t>
            </a:r>
            <a:r>
              <a:rPr lang="el-GR" sz="2000" dirty="0" smtClean="0"/>
              <a:t>δεν </a:t>
            </a:r>
            <a:r>
              <a:rPr lang="el-GR" sz="2000" dirty="0"/>
              <a:t>είναι διαθέσιμα, χρησιμοποιούνται </a:t>
            </a:r>
            <a:r>
              <a:rPr lang="el-GR" sz="2000" dirty="0" smtClean="0"/>
              <a:t>δεδομένα από υπολογισμούς.</a:t>
            </a:r>
            <a:endParaRPr lang="en-US" sz="2000" b="1" dirty="0"/>
          </a:p>
        </p:txBody>
      </p:sp>
      <p:sp>
        <p:nvSpPr>
          <p:cNvPr id="19"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573" y="4019802"/>
            <a:ext cx="7325240" cy="205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82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7</a:t>
            </a:fld>
            <a:endParaRPr lang="en-US"/>
          </a:p>
        </p:txBody>
      </p:sp>
      <p:sp>
        <p:nvSpPr>
          <p:cNvPr id="19" name="Segnaposto contenuto 2">
            <a:extLst>
              <a:ext uri="{FF2B5EF4-FFF2-40B4-BE49-F238E27FC236}">
                <a16:creationId xmlns="" xmlns:a16="http://schemas.microsoft.com/office/drawing/2014/main" id="{86F2EB93-A63A-4210-B86A-E5FCAD7D8D7F}"/>
              </a:ext>
            </a:extLst>
          </p:cNvPr>
          <p:cNvSpPr txBox="1">
            <a:spLocks/>
          </p:cNvSpPr>
          <p:nvPr/>
        </p:nvSpPr>
        <p:spPr>
          <a:xfrm>
            <a:off x="259643" y="1388736"/>
            <a:ext cx="7725027" cy="494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2400" dirty="0"/>
              <a:t>Το </a:t>
            </a:r>
            <a:r>
              <a:rPr lang="el-GR" sz="2400" b="1" dirty="0"/>
              <a:t>όριο</a:t>
            </a:r>
            <a:r>
              <a:rPr lang="el-GR" sz="2400" dirty="0"/>
              <a:t> αξιολόγησης είναι </a:t>
            </a:r>
            <a:r>
              <a:rPr lang="el-GR" sz="2400" b="1" dirty="0" smtClean="0"/>
              <a:t>όλα τα κτίρια </a:t>
            </a:r>
            <a:r>
              <a:rPr lang="el-GR" sz="2400" dirty="0" smtClean="0"/>
              <a:t>στην </a:t>
            </a:r>
            <a:r>
              <a:rPr lang="el-GR" sz="2400" b="1" dirty="0" smtClean="0"/>
              <a:t>γειτονιά </a:t>
            </a:r>
            <a:r>
              <a:rPr lang="el-GR" sz="2400" dirty="0" smtClean="0"/>
              <a:t> </a:t>
            </a:r>
            <a:endParaRPr lang="en-US" sz="2400" dirty="0" smtClean="0"/>
          </a:p>
        </p:txBody>
      </p:sp>
      <p:sp>
        <p:nvSpPr>
          <p:cNvPr id="20" name="Segnaposto contenuto 2">
            <a:extLst>
              <a:ext uri="{FF2B5EF4-FFF2-40B4-BE49-F238E27FC236}">
                <a16:creationId xmlns="" xmlns:a16="http://schemas.microsoft.com/office/drawing/2014/main" id="{86F2EB93-A63A-4210-B86A-E5FCAD7D8D7F}"/>
              </a:ext>
            </a:extLst>
          </p:cNvPr>
          <p:cNvSpPr>
            <a:spLocks noGrp="1"/>
          </p:cNvSpPr>
          <p:nvPr>
            <p:ph idx="1"/>
          </p:nvPr>
        </p:nvSpPr>
        <p:spPr>
          <a:xfrm>
            <a:off x="268224" y="926592"/>
            <a:ext cx="8432156" cy="485749"/>
          </a:xfrm>
        </p:spPr>
        <p:txBody>
          <a:bodyPr>
            <a:normAutofit/>
          </a:bodyPr>
          <a:lstStyle/>
          <a:p>
            <a:pPr marL="0" indent="0">
              <a:buNone/>
            </a:pPr>
            <a:r>
              <a:rPr lang="el-GR" sz="2400" b="1" u="sng" dirty="0" smtClean="0">
                <a:latin typeface="Calibri" panose="020F0502020204030204" pitchFamily="34" charset="0"/>
                <a:cs typeface="Calibri" panose="020F0502020204030204" pitchFamily="34" charset="0"/>
              </a:rPr>
              <a:t>ΟΡΙ</a:t>
            </a:r>
            <a:r>
              <a:rPr lang="en-US" sz="2400" b="1" u="sng" dirty="0" smtClean="0">
                <a:latin typeface="Calibri" panose="020F0502020204030204" pitchFamily="34" charset="0"/>
                <a:cs typeface="Calibri" panose="020F0502020204030204" pitchFamily="34" charset="0"/>
              </a:rPr>
              <a:t>A</a:t>
            </a:r>
            <a:r>
              <a:rPr lang="el-GR" sz="2400" b="1" u="sng" dirty="0" smtClean="0">
                <a:latin typeface="Calibri" panose="020F0502020204030204" pitchFamily="34" charset="0"/>
                <a:cs typeface="Calibri" panose="020F0502020204030204" pitchFamily="34" charset="0"/>
              </a:rPr>
              <a:t> </a:t>
            </a:r>
            <a:r>
              <a:rPr lang="el-GR" sz="2400" b="1" u="sng" dirty="0">
                <a:latin typeface="Calibri" panose="020F0502020204030204" pitchFamily="34" charset="0"/>
                <a:cs typeface="Calibri" panose="020F0502020204030204" pitchFamily="34" charset="0"/>
              </a:rPr>
              <a:t>&amp; </a:t>
            </a:r>
            <a:r>
              <a:rPr lang="el-GR" sz="2400" b="1" u="sng" dirty="0" smtClean="0">
                <a:latin typeface="Calibri" panose="020F0502020204030204" pitchFamily="34" charset="0"/>
                <a:cs typeface="Calibri" panose="020F0502020204030204" pitchFamily="34" charset="0"/>
              </a:rPr>
              <a:t>ΠΕΔΙ</a:t>
            </a:r>
            <a:r>
              <a:rPr lang="en-US" sz="2400" b="1" u="sng" dirty="0" smtClean="0">
                <a:latin typeface="Calibri" panose="020F0502020204030204" pitchFamily="34" charset="0"/>
                <a:cs typeface="Calibri" panose="020F0502020204030204" pitchFamily="34" charset="0"/>
              </a:rPr>
              <a:t>O</a:t>
            </a:r>
            <a:r>
              <a:rPr lang="el-GR" sz="2400" b="1" u="sng" dirty="0" smtClean="0">
                <a:latin typeface="Calibri" panose="020F0502020204030204" pitchFamily="34" charset="0"/>
                <a:cs typeface="Calibri" panose="020F0502020204030204" pitchFamily="34" charset="0"/>
              </a:rPr>
              <a:t> ΕΦΑΡΜΟΓΗΣ</a:t>
            </a:r>
            <a:endParaRPr lang="en-US" sz="2400" b="1" u="sng" dirty="0" smtClean="0">
              <a:latin typeface="Calibri" panose="020F0502020204030204" pitchFamily="34" charset="0"/>
              <a:cs typeface="Calibri" panose="020F0502020204030204" pitchFamily="34" charset="0"/>
            </a:endParaRPr>
          </a:p>
        </p:txBody>
      </p:sp>
      <p:sp>
        <p:nvSpPr>
          <p:cNvPr id="9" name="Segnaposto contenuto 2">
            <a:extLst>
              <a:ext uri="{FF2B5EF4-FFF2-40B4-BE49-F238E27FC236}">
                <a16:creationId xmlns="" xmlns:a16="http://schemas.microsoft.com/office/drawing/2014/main" id="{86F2EB93-A63A-4210-B86A-E5FCAD7D8D7F}"/>
              </a:ext>
            </a:extLst>
          </p:cNvPr>
          <p:cNvSpPr txBox="1">
            <a:spLocks/>
          </p:cNvSpPr>
          <p:nvPr/>
        </p:nvSpPr>
        <p:spPr>
          <a:xfrm>
            <a:off x="243150" y="1787681"/>
            <a:ext cx="8678781" cy="39824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300"/>
              </a:spcBef>
              <a:buNone/>
            </a:pPr>
            <a:r>
              <a:rPr lang="el-GR" dirty="0"/>
              <a:t>Το </a:t>
            </a:r>
            <a:r>
              <a:rPr lang="el-GR" b="1" dirty="0"/>
              <a:t>πεδίο εφαρμογής </a:t>
            </a:r>
            <a:r>
              <a:rPr lang="el-GR" dirty="0"/>
              <a:t>του δείκτη περιλαμβάνει </a:t>
            </a:r>
            <a:r>
              <a:rPr lang="el-GR" dirty="0" smtClean="0"/>
              <a:t>τις εξής </a:t>
            </a:r>
            <a:r>
              <a:rPr lang="el-GR" b="1" dirty="0" smtClean="0"/>
              <a:t>τελικές </a:t>
            </a:r>
            <a:r>
              <a:rPr lang="el-GR" b="1" dirty="0"/>
              <a:t>χρήσεις &amp; τεχνικές υπηρεσίες των </a:t>
            </a:r>
            <a:r>
              <a:rPr lang="el-GR" b="1" dirty="0" smtClean="0"/>
              <a:t>κτιρίων</a:t>
            </a:r>
            <a:r>
              <a:rPr lang="el-GR" dirty="0" smtClean="0"/>
              <a:t>:</a:t>
            </a:r>
            <a:endParaRPr lang="en-US" dirty="0" smtClean="0"/>
          </a:p>
          <a:p>
            <a:pPr>
              <a:spcBef>
                <a:spcPts val="300"/>
              </a:spcBef>
              <a:buFont typeface="Courier New" panose="02070309020205020404" pitchFamily="49" charset="0"/>
              <a:buChar char="o"/>
            </a:pPr>
            <a:r>
              <a:rPr lang="el-GR" dirty="0" smtClean="0"/>
              <a:t>Θέρμανση</a:t>
            </a:r>
            <a:r>
              <a:rPr lang="en-US" dirty="0" smtClean="0"/>
              <a:t>, </a:t>
            </a:r>
          </a:p>
          <a:p>
            <a:pPr>
              <a:spcBef>
                <a:spcPts val="300"/>
              </a:spcBef>
              <a:buFont typeface="Courier New" panose="02070309020205020404" pitchFamily="49" charset="0"/>
              <a:buChar char="o"/>
            </a:pPr>
            <a:r>
              <a:rPr lang="el-GR" dirty="0" smtClean="0"/>
              <a:t>Ψύξη</a:t>
            </a:r>
            <a:r>
              <a:rPr lang="en-US" dirty="0" smtClean="0"/>
              <a:t>, </a:t>
            </a:r>
          </a:p>
          <a:p>
            <a:pPr>
              <a:spcBef>
                <a:spcPts val="300"/>
              </a:spcBef>
              <a:buFont typeface="Courier New" panose="02070309020205020404" pitchFamily="49" charset="0"/>
              <a:buChar char="o"/>
            </a:pPr>
            <a:r>
              <a:rPr lang="el-GR" dirty="0" smtClean="0"/>
              <a:t>Αερισμό</a:t>
            </a:r>
            <a:r>
              <a:rPr lang="en-US" dirty="0" smtClean="0"/>
              <a:t>, </a:t>
            </a:r>
          </a:p>
          <a:p>
            <a:pPr>
              <a:spcBef>
                <a:spcPts val="300"/>
              </a:spcBef>
              <a:buFont typeface="Courier New" panose="02070309020205020404" pitchFamily="49" charset="0"/>
              <a:buChar char="o"/>
            </a:pPr>
            <a:r>
              <a:rPr lang="el-GR" dirty="0" smtClean="0"/>
              <a:t>Ζεστό νερό χρήσης (ΖΝΧ)</a:t>
            </a:r>
            <a:r>
              <a:rPr lang="en-US" dirty="0" smtClean="0"/>
              <a:t> </a:t>
            </a:r>
          </a:p>
          <a:p>
            <a:pPr marL="577850" indent="0">
              <a:spcBef>
                <a:spcPts val="1800"/>
              </a:spcBef>
              <a:buNone/>
            </a:pPr>
            <a:r>
              <a:rPr lang="el-GR" sz="1800" i="1" dirty="0" smtClean="0"/>
              <a:t>Η </a:t>
            </a:r>
            <a:r>
              <a:rPr lang="el-GR" sz="1800" i="1" dirty="0"/>
              <a:t>χρήση των διαφόρων μορφών ενέργειας αναφέρεται και ως</a:t>
            </a:r>
            <a:r>
              <a:rPr lang="en-US" sz="1800" i="1" dirty="0"/>
              <a:t> </a:t>
            </a:r>
            <a:r>
              <a:rPr lang="el-GR" sz="1800" b="1" i="1" dirty="0"/>
              <a:t>κατανάλωση ενέργειας </a:t>
            </a:r>
            <a:r>
              <a:rPr lang="el-GR" sz="1800" i="1" dirty="0"/>
              <a:t>για την λειτουργία των </a:t>
            </a:r>
            <a:r>
              <a:rPr lang="el-GR" sz="1800" i="1" dirty="0" smtClean="0"/>
              <a:t>κτιρίων</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733" y="4482982"/>
            <a:ext cx="575931" cy="58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5611" y="2748080"/>
            <a:ext cx="4846320" cy="109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Tree>
    <p:extLst>
      <p:ext uri="{BB962C8B-B14F-4D97-AF65-F5344CB8AC3E}">
        <p14:creationId xmlns:p14="http://schemas.microsoft.com/office/powerpoint/2010/main" val="2931169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8</a:t>
            </a:fld>
            <a:endParaRPr lang="en-US"/>
          </a:p>
        </p:txBody>
      </p:sp>
      <p:sp>
        <p:nvSpPr>
          <p:cNvPr id="12" name="Segnaposto contenuto 2">
            <a:extLst>
              <a:ext uri="{FF2B5EF4-FFF2-40B4-BE49-F238E27FC236}">
                <a16:creationId xmlns:a16="http://schemas.microsoft.com/office/drawing/2014/main" xmlns="" id="{86F2EB93-A63A-4210-B86A-E5FCAD7D8D7F}"/>
              </a:ext>
            </a:extLst>
          </p:cNvPr>
          <p:cNvSpPr>
            <a:spLocks noGrp="1"/>
          </p:cNvSpPr>
          <p:nvPr>
            <p:ph idx="1"/>
          </p:nvPr>
        </p:nvSpPr>
        <p:spPr>
          <a:xfrm>
            <a:off x="268220" y="796273"/>
            <a:ext cx="7680026" cy="2565905"/>
          </a:xfrm>
          <a:noFill/>
        </p:spPr>
        <p:txBody>
          <a:bodyPr>
            <a:noAutofit/>
          </a:bodyPr>
          <a:lstStyle/>
          <a:p>
            <a:pPr marL="0" indent="0">
              <a:buNone/>
            </a:pPr>
            <a:r>
              <a:rPr lang="el-GR" sz="2400" b="1" u="sng" dirty="0">
                <a:latin typeface="Calibri" panose="020F0502020204030204" pitchFamily="34" charset="0"/>
                <a:cs typeface="Calibri" panose="020F0502020204030204" pitchFamily="34" charset="0"/>
              </a:rPr>
              <a:t>ΜΕΘΟΔΟΣ ΥΠΟΛΟΓΙΣΜΟΥ</a:t>
            </a:r>
            <a:endParaRPr lang="en-US" sz="2400" b="1" u="sng" dirty="0">
              <a:latin typeface="Calibri" panose="020F0502020204030204" pitchFamily="34" charset="0"/>
              <a:cs typeface="Calibri" panose="020F0502020204030204" pitchFamily="34" charset="0"/>
            </a:endParaRPr>
          </a:p>
          <a:p>
            <a:pPr marL="0" indent="0">
              <a:buNone/>
            </a:pPr>
            <a:endParaRPr lang="en-US" sz="1500" b="1" u="sng" dirty="0" smtClean="0">
              <a:latin typeface="Calibri" panose="020F0502020204030204" pitchFamily="34" charset="0"/>
            </a:endParaRPr>
          </a:p>
          <a:p>
            <a:pPr marL="0" indent="0">
              <a:buNone/>
            </a:pPr>
            <a:r>
              <a:rPr lang="el-GR" sz="2000" dirty="0" smtClean="0"/>
              <a:t>Η </a:t>
            </a:r>
            <a:r>
              <a:rPr lang="el-GR" sz="2000" dirty="0"/>
              <a:t>μέθοδος υπολογισμού βασίζεται </a:t>
            </a:r>
            <a:r>
              <a:rPr lang="el-GR" sz="2000" dirty="0" smtClean="0"/>
              <a:t>σε μια σειρά Ευρωπαϊκών </a:t>
            </a:r>
            <a:r>
              <a:rPr lang="el-GR" sz="2000" dirty="0"/>
              <a:t>Πρότυπο CEN </a:t>
            </a:r>
            <a:r>
              <a:rPr lang="el-GR" sz="2000" dirty="0" smtClean="0"/>
              <a:t>τα οποία υποστηρίζουν την εφαρμογή της </a:t>
            </a:r>
            <a:r>
              <a:rPr lang="en-US" sz="2000" b="1" dirty="0" smtClean="0"/>
              <a:t>EPBD</a:t>
            </a:r>
            <a:r>
              <a:rPr lang="en-US" sz="2000" dirty="0" smtClean="0"/>
              <a:t> [1] </a:t>
            </a:r>
            <a:r>
              <a:rPr lang="el-GR" sz="2000" dirty="0" smtClean="0"/>
              <a:t>στην Ευρώπη. Η </a:t>
            </a:r>
            <a:r>
              <a:rPr lang="el-GR" sz="2000" dirty="0"/>
              <a:t>σειρά προτύπων CEN, η οποία επί του παρόντος αποτελεί τη βάση για τις περισσότερες από τις εθνικές μεθόδους </a:t>
            </a:r>
            <a:r>
              <a:rPr lang="el-GR" sz="2000" dirty="0" smtClean="0"/>
              <a:t>υπολογισμού (όπως και στην Ελλάδα</a:t>
            </a:r>
            <a:r>
              <a:rPr lang="en-US" sz="2000" dirty="0" smtClean="0"/>
              <a:t> [2]</a:t>
            </a:r>
            <a:r>
              <a:rPr lang="el-GR" sz="2000" dirty="0" smtClean="0"/>
              <a:t>), </a:t>
            </a:r>
            <a:r>
              <a:rPr lang="el-GR" sz="2000" dirty="0"/>
              <a:t>περιλαμβάνει το πρότυπο </a:t>
            </a:r>
            <a:r>
              <a:rPr lang="el-GR" sz="2000" b="1" dirty="0"/>
              <a:t>EN 15603 </a:t>
            </a:r>
            <a:r>
              <a:rPr lang="el-GR" sz="2000" dirty="0" smtClean="0"/>
              <a:t>[3] </a:t>
            </a:r>
            <a:r>
              <a:rPr lang="el-GR" sz="2000" dirty="0"/>
              <a:t>που συγκεντρώνει τα </a:t>
            </a:r>
            <a:r>
              <a:rPr lang="el-GR" sz="2000" dirty="0" smtClean="0"/>
              <a:t>αποτελέσματα από το </a:t>
            </a:r>
            <a:r>
              <a:rPr lang="el-GR" sz="2000" dirty="0"/>
              <a:t>πρότυπο </a:t>
            </a:r>
            <a:r>
              <a:rPr lang="el-GR" sz="2000" b="1" dirty="0"/>
              <a:t>EN ISO 13790 </a:t>
            </a:r>
            <a:r>
              <a:rPr lang="el-GR" sz="2000" dirty="0" smtClean="0"/>
              <a:t>[4].</a:t>
            </a:r>
          </a:p>
        </p:txBody>
      </p:sp>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039" y="2370420"/>
            <a:ext cx="1288395" cy="10409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27" y="4328516"/>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603801" y="4281109"/>
            <a:ext cx="8433633" cy="1400383"/>
          </a:xfrm>
          <a:prstGeom prst="rect">
            <a:avLst/>
          </a:prstGeom>
        </p:spPr>
        <p:txBody>
          <a:bodyPr wrap="square">
            <a:spAutoFit/>
          </a:bodyPr>
          <a:lstStyle/>
          <a:p>
            <a:pPr marL="342900" indent="-342900">
              <a:buFont typeface="Wingdings" panose="05000000000000000000" pitchFamily="2" charset="2"/>
              <a:buChar char="Ø"/>
            </a:pPr>
            <a:r>
              <a:rPr lang="el-GR" sz="2000" dirty="0" smtClean="0"/>
              <a:t>Μπορεί να χρησιμοποιηθούν </a:t>
            </a:r>
            <a:r>
              <a:rPr lang="el-GR" sz="2000" b="1" dirty="0" smtClean="0"/>
              <a:t>εκτιμήσεις</a:t>
            </a:r>
            <a:r>
              <a:rPr lang="el-GR" sz="2000" dirty="0" smtClean="0"/>
              <a:t> για τη </a:t>
            </a:r>
            <a:r>
              <a:rPr lang="el-GR" sz="2000" dirty="0"/>
              <a:t>χρήση </a:t>
            </a:r>
            <a:r>
              <a:rPr lang="el-GR" sz="2000" dirty="0" smtClean="0"/>
              <a:t>της θερμικής ενέργειας στα κτίρια, ώστε να είναι δυνατή η συμπλήρωση των στοιχείων για τον συγκεκριμένο δείκτη</a:t>
            </a:r>
            <a:endParaRPr lang="en-US" sz="2000" dirty="0"/>
          </a:p>
          <a:p>
            <a:pPr marL="342900" indent="-342900">
              <a:spcBef>
                <a:spcPts val="600"/>
              </a:spcBef>
              <a:buFont typeface="Wingdings" panose="05000000000000000000" pitchFamily="2" charset="2"/>
              <a:buChar char="Ø"/>
            </a:pPr>
            <a:r>
              <a:rPr lang="el-GR" sz="2000" dirty="0"/>
              <a:t>Η </a:t>
            </a:r>
            <a:r>
              <a:rPr lang="el-GR" sz="2000" b="1" dirty="0"/>
              <a:t>πηγή </a:t>
            </a:r>
            <a:r>
              <a:rPr lang="el-GR" sz="2000" b="1" dirty="0" smtClean="0"/>
              <a:t>των δεδομένων </a:t>
            </a:r>
            <a:r>
              <a:rPr lang="el-GR" sz="2000" dirty="0"/>
              <a:t>πρέπει πάντα να </a:t>
            </a:r>
            <a:r>
              <a:rPr lang="el-GR" sz="2000" b="1" dirty="0"/>
              <a:t>δηλώνεται με σαφήνεια</a:t>
            </a:r>
            <a:endParaRPr lang="en-US" sz="2000" b="1" dirty="0"/>
          </a:p>
        </p:txBody>
      </p:sp>
      <p:sp>
        <p:nvSpPr>
          <p:cNvPr id="17" name="Rectangle 16"/>
          <p:cNvSpPr/>
          <p:nvPr/>
        </p:nvSpPr>
        <p:spPr>
          <a:xfrm>
            <a:off x="630839" y="3563236"/>
            <a:ext cx="8452201" cy="707886"/>
          </a:xfrm>
          <a:prstGeom prst="rect">
            <a:avLst/>
          </a:prstGeom>
        </p:spPr>
        <p:txBody>
          <a:bodyPr wrap="square">
            <a:spAutoFit/>
          </a:bodyPr>
          <a:lstStyle/>
          <a:p>
            <a:r>
              <a:rPr lang="el-GR" sz="2000" dirty="0" smtClean="0"/>
              <a:t>Για</a:t>
            </a:r>
            <a:r>
              <a:rPr lang="en-US" sz="2000" dirty="0" smtClean="0"/>
              <a:t> </a:t>
            </a:r>
            <a:r>
              <a:rPr lang="el-GR" sz="2000" b="1" dirty="0"/>
              <a:t>υφιστάμενα κτίρια &amp; εγκαταστάσεις</a:t>
            </a:r>
            <a:r>
              <a:rPr lang="en-US" sz="2000" dirty="0"/>
              <a:t>, </a:t>
            </a:r>
            <a:r>
              <a:rPr lang="el-GR" sz="2000" dirty="0"/>
              <a:t>η χρήση της ενέργειας συνιστάται να βασίζεται σε </a:t>
            </a:r>
            <a:r>
              <a:rPr lang="el-GR" sz="2000" b="1" dirty="0" smtClean="0"/>
              <a:t>μετρήσεις </a:t>
            </a:r>
            <a:endParaRPr lang="en-GB" sz="2000" b="1" dirty="0">
              <a:solidFill>
                <a:srgbClr val="FF0000"/>
              </a:solidFill>
            </a:endParaRP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27" y="3599376"/>
            <a:ext cx="378512" cy="368806"/>
          </a:xfrm>
          <a:prstGeom prst="rect">
            <a:avLst/>
          </a:prstGeom>
          <a:solidFill>
            <a:srgbClr val="FFFF00"/>
          </a:solidFill>
          <a:ln>
            <a:noFill/>
          </a:ln>
          <a:extLst/>
        </p:spPr>
      </p:pic>
      <p:pic>
        <p:nvPicPr>
          <p:cNvPr id="2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27" y="5302645"/>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Tree>
    <p:extLst>
      <p:ext uri="{BB962C8B-B14F-4D97-AF65-F5344CB8AC3E}">
        <p14:creationId xmlns:p14="http://schemas.microsoft.com/office/powerpoint/2010/main" val="32797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p:txBody>
          <a:bodyPr/>
          <a:lstStyle/>
          <a:p>
            <a:fld id="{243FB592-B9A9-49AA-A86F-4031F7B97808}" type="slidenum">
              <a:rPr lang="en-US" smtClean="0"/>
              <a:t>9</a:t>
            </a:fld>
            <a:endParaRPr lang="en-US"/>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232" y="2897680"/>
            <a:ext cx="1084702" cy="107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7407" y="3144346"/>
            <a:ext cx="406557" cy="274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5912040" y="3418666"/>
            <a:ext cx="2029428" cy="461665"/>
          </a:xfrm>
          <a:prstGeom prst="rect">
            <a:avLst/>
          </a:prstGeom>
        </p:spPr>
        <p:txBody>
          <a:bodyPr wrap="square">
            <a:spAutoFit/>
          </a:bodyPr>
          <a:lstStyle/>
          <a:p>
            <a:pPr algn="r"/>
            <a:r>
              <a:rPr lang="el-GR" sz="1200" i="1" dirty="0" smtClean="0">
                <a:solidFill>
                  <a:srgbClr val="00B0F0"/>
                </a:solidFill>
                <a:latin typeface="Arial Narrow" panose="020B0606020202030204" pitchFamily="34" charset="0"/>
              </a:rPr>
              <a:t>Κανονισμός Ενεργειακής Απόδοσης Κτιρίων</a:t>
            </a:r>
            <a:endParaRPr lang="el-GR" sz="1200" i="1" dirty="0">
              <a:solidFill>
                <a:srgbClr val="00B0F0"/>
              </a:solidFill>
              <a:latin typeface="Arial Narrow" panose="020B0606020202030204" pitchFamily="34" charset="0"/>
            </a:endParaRP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1964" y="4142740"/>
            <a:ext cx="981238" cy="7103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Segnaposto contenuto 2">
            <a:extLst>
              <a:ext uri="{FF2B5EF4-FFF2-40B4-BE49-F238E27FC236}">
                <a16:creationId xmlns:a16="http://schemas.microsoft.com/office/drawing/2014/main" xmlns="" id="{86F2EB93-A63A-4210-B86A-E5FCAD7D8D7F}"/>
              </a:ext>
            </a:extLst>
          </p:cNvPr>
          <p:cNvSpPr txBox="1">
            <a:spLocks/>
          </p:cNvSpPr>
          <p:nvPr/>
        </p:nvSpPr>
        <p:spPr>
          <a:xfrm>
            <a:off x="809898" y="3287713"/>
            <a:ext cx="6230982" cy="15675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l-GR" sz="2000" dirty="0" smtClean="0"/>
              <a:t>Μπορεί να χρησιμοποιηθεί η μέθοδος υπολογισμού σύμφωνα με τον </a:t>
            </a:r>
            <a:r>
              <a:rPr lang="el-GR" sz="2000" b="1" dirty="0" smtClean="0"/>
              <a:t>ΚΕΝΑΚ</a:t>
            </a:r>
            <a:r>
              <a:rPr lang="el-GR" sz="2000" dirty="0" smtClean="0"/>
              <a:t> για την </a:t>
            </a:r>
          </a:p>
          <a:p>
            <a:pPr>
              <a:spcBef>
                <a:spcPts val="0"/>
              </a:spcBef>
              <a:buFont typeface="Courier New" panose="02070309020205020404" pitchFamily="49" charset="0"/>
              <a:buChar char="o"/>
            </a:pPr>
            <a:r>
              <a:rPr lang="el-GR" sz="2000" dirty="0" smtClean="0"/>
              <a:t>Αξιολόγηση της ενεργειακής απόδοσης των κτιρίων</a:t>
            </a:r>
          </a:p>
          <a:p>
            <a:pPr>
              <a:spcBef>
                <a:spcPts val="0"/>
              </a:spcBef>
              <a:buFont typeface="Courier New" panose="02070309020205020404" pitchFamily="49" charset="0"/>
              <a:buChar char="o"/>
            </a:pPr>
            <a:r>
              <a:rPr lang="el-GR" sz="2000" dirty="0" smtClean="0"/>
              <a:t> Έκδοση πιστοποιητικών ενεργειακής απόδοσης (ΠΕΑ)</a:t>
            </a:r>
          </a:p>
        </p:txBody>
      </p:sp>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733" y="3334346"/>
            <a:ext cx="575931" cy="58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019" y="1869937"/>
            <a:ext cx="548645" cy="5284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p:cNvSpPr/>
          <p:nvPr/>
        </p:nvSpPr>
        <p:spPr>
          <a:xfrm>
            <a:off x="901056" y="1909137"/>
            <a:ext cx="7680895" cy="707886"/>
          </a:xfrm>
          <a:prstGeom prst="rect">
            <a:avLst/>
          </a:prstGeom>
          <a:noFill/>
        </p:spPr>
        <p:txBody>
          <a:bodyPr wrap="square">
            <a:spAutoFit/>
          </a:bodyPr>
          <a:lstStyle/>
          <a:p>
            <a:pPr>
              <a:spcBef>
                <a:spcPts val="1200"/>
              </a:spcBef>
            </a:pPr>
            <a:r>
              <a:rPr lang="el-GR" sz="2000" dirty="0" smtClean="0"/>
              <a:t>Οι </a:t>
            </a:r>
            <a:r>
              <a:rPr lang="el-GR" sz="2000" b="1" dirty="0" smtClean="0"/>
              <a:t>Προσομοιώσεις </a:t>
            </a:r>
            <a:r>
              <a:rPr lang="el-GR" sz="2000" dirty="0" smtClean="0"/>
              <a:t>μπορούν να δώσουν ακριβή/λεπτομερή αποτελέσματα, αλλά έχουν υψηλές απαιτήσεις</a:t>
            </a:r>
            <a:endParaRPr lang="en-US" sz="2000" dirty="0" smtClean="0"/>
          </a:p>
        </p:txBody>
      </p:sp>
      <p:pic>
        <p:nvPicPr>
          <p:cNvPr id="3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38346" y="1599014"/>
            <a:ext cx="829938" cy="7993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Segnaposto contenuto 2">
            <a:extLst>
              <a:ext uri="{FF2B5EF4-FFF2-40B4-BE49-F238E27FC236}">
                <a16:creationId xmlns:a16="http://schemas.microsoft.com/office/drawing/2014/main" xmlns="" id="{86F2EB93-A63A-4210-B86A-E5FCAD7D8D7F}"/>
              </a:ext>
            </a:extLst>
          </p:cNvPr>
          <p:cNvSpPr>
            <a:spLocks noGrp="1"/>
          </p:cNvSpPr>
          <p:nvPr>
            <p:ph idx="1"/>
          </p:nvPr>
        </p:nvSpPr>
        <p:spPr>
          <a:xfrm>
            <a:off x="268220" y="796273"/>
            <a:ext cx="7505743" cy="610496"/>
          </a:xfrm>
        </p:spPr>
        <p:txBody>
          <a:bodyPr>
            <a:noAutofit/>
          </a:bodyPr>
          <a:lstStyle/>
          <a:p>
            <a:pPr marL="0" indent="0">
              <a:buNone/>
            </a:pPr>
            <a:r>
              <a:rPr lang="el-GR" sz="2400" b="1" u="sng" dirty="0">
                <a:latin typeface="Calibri" panose="020F0502020204030204" pitchFamily="34" charset="0"/>
                <a:cs typeface="Calibri" panose="020F0502020204030204" pitchFamily="34" charset="0"/>
              </a:rPr>
              <a:t>ΜΕΘΟΔΟΣ </a:t>
            </a:r>
            <a:r>
              <a:rPr lang="el-GR" sz="2400" b="1" u="sng" dirty="0" smtClean="0">
                <a:latin typeface="Calibri" panose="020F0502020204030204" pitchFamily="34" charset="0"/>
                <a:cs typeface="Calibri" panose="020F0502020204030204" pitchFamily="34" charset="0"/>
              </a:rPr>
              <a:t>ΥΠΟΛΟΓΙΣΜΟΥ</a:t>
            </a:r>
            <a:endParaRPr lang="en-US" sz="2400" b="1" u="sng" dirty="0">
              <a:latin typeface="Calibri" panose="020F0502020204030204" pitchFamily="34" charset="0"/>
              <a:cs typeface="Calibri" panose="020F0502020204030204" pitchFamily="34" charset="0"/>
            </a:endParaRPr>
          </a:p>
        </p:txBody>
      </p:sp>
      <p:sp>
        <p:nvSpPr>
          <p:cNvPr id="19" name="TextBox 18"/>
          <p:cNvSpPr txBox="1"/>
          <p:nvPr/>
        </p:nvSpPr>
        <p:spPr>
          <a:xfrm>
            <a:off x="243149" y="5540614"/>
            <a:ext cx="3988912" cy="369332"/>
          </a:xfrm>
          <a:prstGeom prst="rect">
            <a:avLst/>
          </a:prstGeom>
          <a:noFill/>
        </p:spPr>
        <p:txBody>
          <a:bodyPr wrap="none" rtlCol="0">
            <a:spAutoFit/>
          </a:bodyPr>
          <a:lstStyle/>
          <a:p>
            <a:pPr marL="285750" indent="-285750">
              <a:buFont typeface="Wingdings" panose="05000000000000000000" pitchFamily="2" charset="2"/>
              <a:buChar char="Ø"/>
            </a:pPr>
            <a:r>
              <a:rPr lang="el-GR" dirty="0" smtClean="0"/>
              <a:t>Βλέπε Β.1.5 για την Κλίμακα Κτιρίου</a:t>
            </a:r>
            <a:endParaRPr lang="en-GB" dirty="0"/>
          </a:p>
        </p:txBody>
      </p:sp>
      <p:pic>
        <p:nvPicPr>
          <p:cNvPr id="2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405" y="5407026"/>
            <a:ext cx="1851266"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itolo 1">
            <a:extLst>
              <a:ext uri="{FF2B5EF4-FFF2-40B4-BE49-F238E27FC236}">
                <a16:creationId xmlns:a16="http://schemas.microsoft.com/office/drawing/2014/main" xmlns="" id="{16A089E5-01BB-4338-9765-31AF63FC0C37}"/>
              </a:ext>
            </a:extLst>
          </p:cNvPr>
          <p:cNvSpPr>
            <a:spLocks noGrp="1"/>
          </p:cNvSpPr>
          <p:nvPr>
            <p:ph type="title"/>
          </p:nvPr>
        </p:nvSpPr>
        <p:spPr>
          <a:xfrm>
            <a:off x="0" y="0"/>
            <a:ext cx="9144000" cy="709613"/>
          </a:xfrm>
        </p:spPr>
        <p:txBody>
          <a:bodyPr>
            <a:normAutofit/>
          </a:bodyPr>
          <a:lstStyle/>
          <a:p>
            <a:r>
              <a:rPr lang="el-GR" dirty="0">
                <a:solidFill>
                  <a:prstClr val="black">
                    <a:lumMod val="50000"/>
                    <a:lumOff val="50000"/>
                  </a:prstClr>
                </a:solidFill>
              </a:rPr>
              <a:t>Γ</a:t>
            </a:r>
            <a:r>
              <a:rPr lang="en-US" dirty="0">
                <a:solidFill>
                  <a:prstClr val="black">
                    <a:lumMod val="50000"/>
                    <a:lumOff val="50000"/>
                  </a:prstClr>
                </a:solidFill>
              </a:rPr>
              <a:t>.</a:t>
            </a:r>
            <a:r>
              <a:rPr lang="el-GR" dirty="0">
                <a:solidFill>
                  <a:prstClr val="black">
                    <a:lumMod val="50000"/>
                    <a:lumOff val="50000"/>
                  </a:prstClr>
                </a:solidFill>
              </a:rPr>
              <a:t>2</a:t>
            </a:r>
            <a:r>
              <a:rPr lang="en-US" dirty="0">
                <a:solidFill>
                  <a:prstClr val="black">
                    <a:lumMod val="50000"/>
                    <a:lumOff val="50000"/>
                  </a:prstClr>
                </a:solidFill>
              </a:rPr>
              <a:t>.1</a:t>
            </a:r>
            <a:r>
              <a:rPr lang="el-GR" sz="1200" dirty="0">
                <a:solidFill>
                  <a:prstClr val="black">
                    <a:lumMod val="50000"/>
                    <a:lumOff val="50000"/>
                  </a:prstClr>
                </a:solidFill>
              </a:rPr>
              <a:t>  </a:t>
            </a:r>
            <a:r>
              <a:rPr lang="el-GR" dirty="0">
                <a:solidFill>
                  <a:prstClr val="black">
                    <a:lumMod val="50000"/>
                    <a:lumOff val="50000"/>
                  </a:prstClr>
                </a:solidFill>
              </a:rPr>
              <a:t>- </a:t>
            </a:r>
            <a:r>
              <a:rPr lang="el-GR" dirty="0"/>
              <a:t>ΘΕΡΜΙΚΗ ΕΝΕΡΓΕΙΑ ΑΠΟ ΑΠΕ</a:t>
            </a:r>
            <a:endParaRPr lang="it-IT" sz="1400" b="1" dirty="0">
              <a:solidFill>
                <a:srgbClr val="00B050"/>
              </a:solidFill>
            </a:endParaRPr>
          </a:p>
        </p:txBody>
      </p:sp>
    </p:spTree>
    <p:extLst>
      <p:ext uri="{BB962C8B-B14F-4D97-AF65-F5344CB8AC3E}">
        <p14:creationId xmlns:p14="http://schemas.microsoft.com/office/powerpoint/2010/main" val="2726231802"/>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2C8A6DC6B8B49479FF506FCDFE0B38A" ma:contentTypeVersion="7" ma:contentTypeDescription="Stvaranje novog dokumenta." ma:contentTypeScope="" ma:versionID="17f25fdbb958e2ac9e7381b472988aee">
  <xsd:schema xmlns:xsd="http://www.w3.org/2001/XMLSchema" xmlns:xs="http://www.w3.org/2001/XMLSchema" xmlns:p="http://schemas.microsoft.com/office/2006/metadata/properties" xmlns:ns2="eb5fb299-4249-4b9d-bb6e-80e2e74f6c21" xmlns:ns3="60f0558c-3963-48cf-a64e-d62672273061" targetNamespace="http://schemas.microsoft.com/office/2006/metadata/properties" ma:root="true" ma:fieldsID="372f9689eae8a739053a620e1c263b79" ns2:_="" ns3:_="">
    <xsd:import namespace="eb5fb299-4249-4b9d-bb6e-80e2e74f6c21"/>
    <xsd:import namespace="60f0558c-3963-48cf-a64e-d6267227306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5fb299-4249-4b9d-bb6e-80e2e74f6c21" elementFormDefault="qualified">
    <xsd:import namespace="http://schemas.microsoft.com/office/2006/documentManagement/types"/>
    <xsd:import namespace="http://schemas.microsoft.com/office/infopath/2007/PartnerControls"/>
    <xsd:element name="SharedWithUsers" ma:index="8" nillable="true" ma:displayName="Zajednički se koristi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ji o zajedničkom korištenju"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f0558c-3963-48cf-a64e-d6267227306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3A16C3-6B7F-4E8D-9AF7-97BF5B55352B}">
  <ds:schemaRefs>
    <ds:schemaRef ds:uri="http://schemas.microsoft.com/sharepoint/v3/contenttype/forms"/>
  </ds:schemaRefs>
</ds:datastoreItem>
</file>

<file path=customXml/itemProps2.xml><?xml version="1.0" encoding="utf-8"?>
<ds:datastoreItem xmlns:ds="http://schemas.openxmlformats.org/officeDocument/2006/customXml" ds:itemID="{33F7D46D-CDE5-4610-A4EE-C3E44C104C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5fb299-4249-4b9d-bb6e-80e2e74f6c21"/>
    <ds:schemaRef ds:uri="60f0558c-3963-48cf-a64e-d626722730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DA86A1-D1BE-469D-A98E-E9939B7B7FCE}">
  <ds:schemaRefs>
    <ds:schemaRef ds:uri="http://www.w3.org/XML/1998/namespace"/>
    <ds:schemaRef ds:uri="http://schemas.openxmlformats.org/package/2006/metadata/core-propertie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60f0558c-3963-48cf-a64e-d62672273061"/>
    <ds:schemaRef ds:uri="eb5fb299-4249-4b9d-bb6e-80e2e74f6c21"/>
  </ds:schemaRefs>
</ds:datastoreItem>
</file>

<file path=docProps/app.xml><?xml version="1.0" encoding="utf-8"?>
<Properties xmlns="http://schemas.openxmlformats.org/officeDocument/2006/extended-properties" xmlns:vt="http://schemas.openxmlformats.org/officeDocument/2006/docPropsVTypes">
  <TotalTime>5942</TotalTime>
  <Words>2566</Words>
  <Application>Microsoft Office PowerPoint</Application>
  <PresentationFormat>On-screen Show (4:3)</PresentationFormat>
  <Paragraphs>315</Paragraphs>
  <Slides>30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SimSun</vt:lpstr>
      <vt:lpstr>Arial</vt:lpstr>
      <vt:lpstr>Arial Black</vt:lpstr>
      <vt:lpstr>Arial Narrow</vt:lpstr>
      <vt:lpstr>Arimo</vt:lpstr>
      <vt:lpstr>Calibri</vt:lpstr>
      <vt:lpstr>Courier New</vt:lpstr>
      <vt:lpstr>Times New Roman</vt:lpstr>
      <vt:lpstr>Wingdings</vt:lpstr>
      <vt:lpstr>Larissa</vt:lpstr>
      <vt:lpstr>PowerPoint Presentation</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Γ.2.1  - ΘΕΡΜΙΚΗ ΕΝΕΡΓΕΙΑ ΑΠΟ ΑΠΕ</vt:lpstr>
      <vt:lpstr>Γ.1.1  - ΘΕΡΜΙΚΗ ΕΝΕΡΓΕΙΑ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heimaten</dc:creator>
  <cp:lastModifiedBy>Πόπη Δρούτσα</cp:lastModifiedBy>
  <cp:revision>231</cp:revision>
  <cp:lastPrinted>2018-05-28T12:30:57Z</cp:lastPrinted>
  <dcterms:created xsi:type="dcterms:W3CDTF">2017-01-09T10:20:00Z</dcterms:created>
  <dcterms:modified xsi:type="dcterms:W3CDTF">2019-10-18T07:52:53Z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0x01010062C8A6DC6B8B49479FF506FCDFE0B38A</vt:lpwstr>
  </property>
</Properties>
</file>