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6" r:id="rId11"/>
    <p:sldId id="270" r:id="rId12"/>
    <p:sldId id="267" r:id="rId13"/>
    <p:sldId id="271" r:id="rId14"/>
    <p:sldId id="279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1A965E"/>
    <a:srgbClr val="336699"/>
    <a:srgbClr val="FF99FF"/>
    <a:srgbClr val="159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320" autoAdjust="0"/>
  </p:normalViewPr>
  <p:slideViewPr>
    <p:cSldViewPr snapToGrid="0" showGuides="1">
      <p:cViewPr>
        <p:scale>
          <a:sx n="100" d="100"/>
          <a:sy n="100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notesViewPr>
    <p:cSldViewPr snapToGrid="0"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22B7-F128-4E7A-90EF-B937752231F2}" type="datetimeFigureOut">
              <a:rPr lang="de-AT" smtClean="0"/>
              <a:t>01.02.2019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49D8-82E8-4DA1-B942-901C63439EB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61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9A03-CC8B-4F0C-9ED9-B737F11F654C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F923-A320-42BD-84A6-601815CE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F923-A320-42BD-84A6-601815CE8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F923-A320-42BD-84A6-601815CE83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916832"/>
            <a:ext cx="5004050" cy="494116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3356992"/>
            <a:ext cx="6400800" cy="2520280"/>
          </a:xfrm>
        </p:spPr>
        <p:txBody>
          <a:bodyPr>
            <a:noAutofit/>
          </a:bodyPr>
          <a:lstStyle>
            <a:lvl1pPr marL="0" indent="0" algn="l">
              <a:buNone/>
              <a:defRPr sz="4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Header Content</a:t>
            </a:r>
          </a:p>
          <a:p>
            <a:r>
              <a:rPr lang="de-DE" dirty="0"/>
              <a:t>Name PP / </a:t>
            </a:r>
            <a:r>
              <a:rPr lang="de-DE" dirty="0" err="1"/>
              <a:t>Presenter</a:t>
            </a:r>
            <a:endParaRPr lang="de-DE" dirty="0"/>
          </a:p>
          <a:p>
            <a:r>
              <a:rPr lang="de-DE" dirty="0"/>
              <a:t>Event</a:t>
            </a:r>
          </a:p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908720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A61B04D2-5F89-402D-B449-8D97A3660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560" y="6198587"/>
            <a:ext cx="42027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WP4 -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ΔΡΑΣΗ</a:t>
            </a:r>
            <a:r>
              <a:rPr kumimoji="0" lang="en-US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4.2: CESBA MED </a:t>
            </a:r>
            <a:r>
              <a:rPr kumimoji="0" lang="el-GR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 ΚΑΤΑΡΤΗΣΗΣ</a:t>
            </a:r>
            <a:endParaRPr kumimoji="0" lang="en-US" altLang="it-IT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ΠΑΡΑΔΟΤΕΟ</a:t>
            </a:r>
            <a:r>
              <a:rPr kumimoji="0" lang="en-US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4.2.1</a:t>
            </a:r>
            <a:r>
              <a:rPr kumimoji="0" lang="it-IT" altLang="it-IT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altLang="it-IT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2008"/>
            <a:ext cx="4545078" cy="24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>
            <a:lvl1pPr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1.6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ΚΑΤΑΝΑΛΩΣΗ ΝΕΡΟΥ ΔΗΜ.ΚΤΙΡΙΩΝ</a:t>
            </a: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336431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de-DE" dirty="0" err="1"/>
              <a:t>Testo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1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1.6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ΚΑΤΑΝΑΛΩΣΗ ΝΕΡΟΥ ΔΗΜ.ΚΤΙΡΙΩΝ</a:t>
            </a: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19910"/>
            <a:ext cx="8229600" cy="493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1338" y="6356350"/>
            <a:ext cx="615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 </a:t>
            </a:r>
            <a:fld id="{243FB592-B9A9-49AA-A86F-4031F7B978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18181"/>
            <a:ext cx="9144000" cy="0"/>
          </a:xfrm>
          <a:prstGeom prst="line">
            <a:avLst/>
          </a:prstGeom>
          <a:ln w="38100">
            <a:solidFill>
              <a:srgbClr val="159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5E8A9E16-C193-4E5B-B9C6-F4E1DAD62E47}"/>
              </a:ext>
            </a:extLst>
          </p:cNvPr>
          <p:cNvSpPr/>
          <p:nvPr userDrawn="1"/>
        </p:nvSpPr>
        <p:spPr>
          <a:xfrm>
            <a:off x="1749669" y="6207073"/>
            <a:ext cx="620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ΕΚΠΑΙΔΕΥΤΙΚΗ</a:t>
            </a:r>
            <a:r>
              <a:rPr lang="el-GR" sz="1200" baseline="0" dirty="0" smtClean="0"/>
              <a:t> ΕΝΟΤΗΤΑ 8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el-GR" sz="1200" dirty="0" smtClean="0"/>
              <a:t>ΚΡΙΤΗΡΙΑ ΑΞΙΟΛΟΓΗΣΗΣ ΤΟΥ ΕΛΛΗΝΙΚΟΥ ΕΡΓΑΛΕΙΟΥ S</a:t>
            </a:r>
            <a:r>
              <a:rPr lang="en-US" sz="1200" dirty="0" smtClean="0"/>
              <a:t>N</a:t>
            </a:r>
            <a:r>
              <a:rPr lang="el-GR" sz="1200" dirty="0" smtClean="0"/>
              <a:t>TOOL - ΚΛΙΜΑΚΑ ΓΕΙΤΟΝΙΑΣ</a:t>
            </a:r>
            <a:endParaRPr lang="it-IT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71175"/>
            <a:ext cx="11721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hyperlink" Target="https://www.news247.gr/koinonia/mathe-pos-na-ypologizeis-tin-katanalosi-neroy-toy-spitioy-soy.6659135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a.europa.eu/Lists/ECADocuments/SR17_12/SR_DRINKING_WATER_EL.pdf" TargetMode="External"/><Relationship Id="rId3" Type="http://schemas.openxmlformats.org/officeDocument/2006/relationships/hyperlink" Target="http://data.europa.eu/eli/dir/1998/83/2015-10-27" TargetMode="External"/><Relationship Id="rId7" Type="http://schemas.openxmlformats.org/officeDocument/2006/relationships/hyperlink" Target="http://www.ypeka.gr/LinkClick.aspx?fileticket=mlh/07stBxU%3d&amp;tabid=247&amp;language=el-GR" TargetMode="External"/><Relationship Id="rId2" Type="http://schemas.openxmlformats.org/officeDocument/2006/relationships/hyperlink" Target="http://data.europa.eu/eli/dir/1998/83/o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peka.gr/Default.aspx?tabid=247&amp;language=el-GR" TargetMode="External"/><Relationship Id="rId5" Type="http://schemas.openxmlformats.org/officeDocument/2006/relationships/hyperlink" Target="http://ec.europa.eu/environment/basics/green-economy/water-resources/index_el.htm" TargetMode="External"/><Relationship Id="rId4" Type="http://schemas.openxmlformats.org/officeDocument/2006/relationships/hyperlink" Target="https://eur-lex.europa.eu/legal-content/EN/TXT/?qid=1519210589057&amp;uri=CELEX:52017PC0753" TargetMode="External"/><Relationship Id="rId9" Type="http://schemas.openxmlformats.org/officeDocument/2006/relationships/hyperlink" Target="https://www.eetaa.gr/ekdoseis/pdf/138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ashrae.org/technical-resources/standards-and-guidelines/read-only-versions-of-ashrae-standa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2day.g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ght2water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lass.uth.gr/eclass/modules/document/file.php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ec.europa.eu/environment/life/project/Projects/index.cfm?fuseaction=home.showFile&amp;rep=file&amp;fil=water0708GUID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kepk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shrae.org/technical-resources/bookstore/standard-189-1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466086" y="3347264"/>
            <a:ext cx="64008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 dirty="0" smtClean="0">
                <a:solidFill>
                  <a:srgbClr val="0070C0"/>
                </a:solidFill>
              </a:rPr>
              <a:t>Εκπαιδευτική Ενότητα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rgbClr val="0070C0"/>
                </a:solidFill>
              </a:rPr>
              <a:t>8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l-GR" sz="3200" dirty="0" smtClean="0"/>
              <a:t>Κριτήρια αξιολόγησης του </a:t>
            </a:r>
            <a:r>
              <a:rPr lang="el-GR" sz="3200" dirty="0"/>
              <a:t>Ελληνικού εργαλείου </a:t>
            </a:r>
            <a:r>
              <a:rPr lang="el-GR" sz="3200" dirty="0" err="1" smtClean="0"/>
              <a:t>SΝTool</a:t>
            </a:r>
            <a:r>
              <a:rPr lang="el-GR" sz="3200" dirty="0" smtClean="0"/>
              <a:t> - Κλίμακα Γειτονιάς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908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8224" y="1347010"/>
            <a:ext cx="87210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/>
              <a:t>πεδίο εφαρμογής </a:t>
            </a:r>
            <a:r>
              <a:rPr lang="el-GR" sz="2000" dirty="0" smtClean="0"/>
              <a:t>περιλαμβάνει το πόσιμο νερό για τις τελικές </a:t>
            </a:r>
            <a:r>
              <a:rPr lang="el-GR" sz="2000" dirty="0"/>
              <a:t>χ</a:t>
            </a:r>
            <a:r>
              <a:rPr lang="el-GR" sz="2000" dirty="0" smtClean="0"/>
              <a:t>ρήσεις των </a:t>
            </a:r>
            <a:r>
              <a:rPr lang="el-GR" sz="2000" dirty="0" err="1" smtClean="0"/>
              <a:t>δημ</a:t>
            </a:r>
            <a:r>
              <a:rPr lang="el-GR" sz="2000" dirty="0" smtClean="0"/>
              <a:t>. κτιρίων όπως:</a:t>
            </a:r>
            <a:endParaRPr lang="el-G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dirty="0"/>
              <a:t>Π</a:t>
            </a:r>
            <a:r>
              <a:rPr lang="el-GR" sz="2000" dirty="0" smtClean="0"/>
              <a:t>όσιμο </a:t>
            </a:r>
            <a:r>
              <a:rPr lang="el-GR" sz="2000" dirty="0"/>
              <a:t>νερό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dirty="0"/>
              <a:t>Ν</a:t>
            </a:r>
            <a:r>
              <a:rPr lang="el-GR" sz="2000" dirty="0" smtClean="0"/>
              <a:t>ερό </a:t>
            </a:r>
            <a:r>
              <a:rPr lang="el-GR" sz="2000" dirty="0"/>
              <a:t>για </a:t>
            </a:r>
            <a:r>
              <a:rPr lang="el-GR" sz="2000" dirty="0" smtClean="0"/>
              <a:t>υγιεινή</a:t>
            </a:r>
            <a:endParaRPr lang="el-G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dirty="0"/>
              <a:t>Ν</a:t>
            </a:r>
            <a:r>
              <a:rPr lang="el-GR" sz="2000" dirty="0" smtClean="0"/>
              <a:t>ερό </a:t>
            </a:r>
            <a:r>
              <a:rPr lang="el-GR" sz="2000" dirty="0"/>
              <a:t>για </a:t>
            </a:r>
            <a:r>
              <a:rPr lang="el-GR" sz="2000" dirty="0" smtClean="0"/>
              <a:t>καθαριότητα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dirty="0" smtClean="0"/>
              <a:t>Νερό για μικρές συσκευές (π.χ. πλυντήριο</a:t>
            </a:r>
            <a:r>
              <a:rPr lang="en-US" sz="2000" dirty="0" smtClean="0"/>
              <a:t> </a:t>
            </a:r>
            <a:r>
              <a:rPr lang="el-GR" sz="2000" dirty="0" smtClean="0"/>
              <a:t>πιάτων σε γραφεία)</a:t>
            </a:r>
            <a:endParaRPr lang="el-GR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dirty="0" smtClean="0"/>
              <a:t>Ζεστό </a:t>
            </a:r>
            <a:r>
              <a:rPr lang="el-GR" sz="2000" dirty="0"/>
              <a:t>νερό </a:t>
            </a:r>
            <a:r>
              <a:rPr lang="el-GR" sz="2000" dirty="0" smtClean="0"/>
              <a:t>χρήσης</a:t>
            </a:r>
            <a:endParaRPr lang="el-GR" sz="20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80695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ΟΡΙΑ &amp; </a:t>
            </a:r>
            <a:r>
              <a:rPr lang="el-GR" b="1" u="sng">
                <a:cs typeface="Calibri" panose="020F0502020204030204" pitchFamily="34" charset="0"/>
              </a:rPr>
              <a:t>ΠΕΔΙΟ </a:t>
            </a:r>
            <a:r>
              <a:rPr lang="el-GR" b="1" u="sng" smtClean="0">
                <a:cs typeface="Calibri" panose="020F0502020204030204" pitchFamily="34" charset="0"/>
              </a:rPr>
              <a:t>ΕΦΑΡΜΟΓΗΣ</a:t>
            </a:r>
            <a:endParaRPr lang="en-US" b="1" u="sng" dirty="0"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3643208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736" y="4436958"/>
            <a:ext cx="84972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Δεν λαμβάνεται υπόψη </a:t>
            </a:r>
            <a:r>
              <a:rPr lang="el-GR" dirty="0"/>
              <a:t>στους υπολογισμούς η </a:t>
            </a:r>
            <a:r>
              <a:rPr lang="el-GR" dirty="0" smtClean="0"/>
              <a:t>καταν</a:t>
            </a:r>
            <a:r>
              <a:rPr lang="el-GR" dirty="0"/>
              <a:t>ά</a:t>
            </a:r>
            <a:r>
              <a:rPr lang="el-GR" dirty="0" smtClean="0"/>
              <a:t>λωση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Κοινόχρηστου νερού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Νερού για πότισμα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Χώρων εστίασης σε μεγάλα κτίρια </a:t>
            </a:r>
            <a:r>
              <a:rPr lang="el-GR" dirty="0"/>
              <a:t>γραφείων ή σχολείων που προσφέρουν </a:t>
            </a:r>
            <a:r>
              <a:rPr lang="el-GR" dirty="0" smtClean="0"/>
              <a:t>γεύματα, ή διαθέτουν χώρους άθλησης (π.χ. πισίνα κολυμβητηρίου σε σχολεία)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705594" y="3656687"/>
            <a:ext cx="843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Τ</a:t>
            </a:r>
            <a:r>
              <a:rPr lang="el-GR" sz="2000" dirty="0" smtClean="0"/>
              <a:t>α </a:t>
            </a:r>
            <a:r>
              <a:rPr lang="el-GR" sz="2000" dirty="0" err="1" smtClean="0"/>
              <a:t>δημ</a:t>
            </a:r>
            <a:r>
              <a:rPr lang="el-GR" sz="2000" dirty="0" smtClean="0"/>
              <a:t>. </a:t>
            </a:r>
            <a:r>
              <a:rPr lang="el-GR" sz="2000" dirty="0"/>
              <a:t>κτίρια που </a:t>
            </a:r>
            <a:r>
              <a:rPr lang="el-GR" sz="2000" b="1" dirty="0" smtClean="0"/>
              <a:t>λαμβάνονται υπόψη </a:t>
            </a:r>
            <a:r>
              <a:rPr lang="el-GR" sz="2000" dirty="0" smtClean="0"/>
              <a:t>στους υπολογισμούς </a:t>
            </a:r>
            <a:r>
              <a:rPr lang="el-GR" sz="2000" b="1" dirty="0" smtClean="0"/>
              <a:t>είναι </a:t>
            </a:r>
            <a:r>
              <a:rPr lang="el-GR" sz="2000" b="1" dirty="0"/>
              <a:t>γραφεία και σχολεία </a:t>
            </a:r>
            <a:r>
              <a:rPr lang="el-GR" sz="2000" dirty="0" smtClean="0"/>
              <a:t>(όλων των βαθμίδων, </a:t>
            </a:r>
            <a:r>
              <a:rPr lang="el-GR" sz="2000" dirty="0"/>
              <a:t>εξαιρουμένων των </a:t>
            </a:r>
            <a:r>
              <a:rPr lang="el-GR" sz="2000" dirty="0" smtClean="0"/>
              <a:t>πανεπιστημίων)</a:t>
            </a:r>
            <a:endParaRPr lang="en-US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0" y="4444655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61" y="5302464"/>
            <a:ext cx="251550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54" y="2988922"/>
            <a:ext cx="3104381" cy="191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91583" y="4944760"/>
            <a:ext cx="48524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www.news247.gr/koinonia/mathe-pos-na-ypologizeis-tin-katanalosi-neroy-toy-spitioy-soy.6659135.html</a:t>
            </a:r>
            <a:r>
              <a:rPr lang="el-GR" sz="800" dirty="0" smtClean="0"/>
              <a:t> </a:t>
            </a:r>
            <a:endParaRPr lang="en-US" sz="80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902208"/>
            <a:ext cx="7046977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it-IT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49" y="1289761"/>
            <a:ext cx="8695578" cy="145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0">
              <a:spcBef>
                <a:spcPts val="1200"/>
              </a:spcBef>
              <a:buNone/>
            </a:pPr>
            <a:r>
              <a:rPr lang="el-GR" sz="2000" dirty="0" smtClean="0"/>
              <a:t>Η παρακολούθηση </a:t>
            </a:r>
            <a:r>
              <a:rPr lang="el-GR" sz="2000" dirty="0"/>
              <a:t>της </a:t>
            </a:r>
            <a:r>
              <a:rPr lang="el-GR" sz="2000" dirty="0" smtClean="0"/>
              <a:t>επίδοσης ενός κτιρίου κατά </a:t>
            </a:r>
            <a:r>
              <a:rPr lang="el-GR" sz="2000" dirty="0"/>
              <a:t>τη διάρκεια της </a:t>
            </a:r>
            <a:r>
              <a:rPr lang="el-GR" sz="2000" dirty="0" smtClean="0"/>
              <a:t>χρήσης του, βασίζεται στην πραγματική κατανάλωση νερού του κτιρίου. Τα δεδομένα για την κατανάλωση νερού προέρχονται από τους </a:t>
            </a:r>
            <a:r>
              <a:rPr lang="el-GR" sz="2000" b="1" dirty="0" smtClean="0"/>
              <a:t>λογαριασμούς</a:t>
            </a:r>
            <a:r>
              <a:rPr lang="el-GR" sz="2000" dirty="0" smtClean="0"/>
              <a:t> ύδρευσης.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151" y="2662942"/>
            <a:ext cx="510913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spcBef>
                <a:spcPts val="1200"/>
              </a:spcBef>
            </a:pPr>
            <a:r>
              <a:rPr lang="el-GR" sz="2000" dirty="0" smtClean="0"/>
              <a:t>Χρησιμοποιήστε </a:t>
            </a:r>
            <a:r>
              <a:rPr lang="el-GR" sz="2000" b="1" dirty="0" smtClean="0"/>
              <a:t>δεδομένα από τουλάχιστον 12 διαδοχικούς μήνες</a:t>
            </a:r>
            <a:r>
              <a:rPr lang="el-GR" sz="2000" dirty="0" smtClean="0"/>
              <a:t>. </a:t>
            </a:r>
          </a:p>
          <a:p>
            <a:pPr marL="12573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dirty="0" smtClean="0"/>
              <a:t>Για πιο αντιπροσωπευτικά αποτελέσματα, χρησιμοποιήστε ιστορικά δεδομένα </a:t>
            </a:r>
            <a:r>
              <a:rPr lang="el-GR" sz="1600" b="1" dirty="0" smtClean="0"/>
              <a:t>3ετίας</a:t>
            </a:r>
            <a:r>
              <a:rPr lang="el-GR" sz="1600" dirty="0" smtClean="0"/>
              <a:t> ή μεγαλύτερης χρονικής διάρκειας, εάν υπάρχουν. </a:t>
            </a:r>
            <a:r>
              <a:rPr lang="el-GR" sz="1600" dirty="0"/>
              <a:t>Έτσι εξομαλύνονται οι διάφορες εγγενείς διακυμάνσεις σε σχέση με την λειτουργία του κτιρίου.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3" y="2693692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1386414"/>
            <a:ext cx="1091822" cy="60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1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12</a:t>
            </a:fld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3" y="902208"/>
            <a:ext cx="7840607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ΥΠΟΛΟΓΙΣΜΟΥ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999837" y="1284127"/>
            <a:ext cx="7765929" cy="5068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βήματα υπολογισμού είναι τα εξής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3" y="1262571"/>
            <a:ext cx="548645" cy="52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346" y="1786181"/>
            <a:ext cx="873801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spcBef>
                <a:spcPts val="600"/>
              </a:spcBef>
            </a:pPr>
            <a:r>
              <a:rPr lang="el-GR" sz="2000" b="1" dirty="0"/>
              <a:t>Βήμα </a:t>
            </a:r>
            <a:r>
              <a:rPr lang="el-GR" sz="2000" b="1" dirty="0" smtClean="0"/>
              <a:t>1</a:t>
            </a:r>
            <a:r>
              <a:rPr lang="el-GR" sz="2000" dirty="0" smtClean="0"/>
              <a:t>:	Συλλέξτε </a:t>
            </a:r>
            <a:r>
              <a:rPr lang="el-GR" sz="2000" dirty="0"/>
              <a:t>ιστορικά </a:t>
            </a:r>
            <a:r>
              <a:rPr lang="el-GR" sz="2000" b="1" dirty="0"/>
              <a:t>δεδομένα</a:t>
            </a:r>
            <a:r>
              <a:rPr lang="el-GR" sz="2000" dirty="0"/>
              <a:t> </a:t>
            </a:r>
            <a:r>
              <a:rPr lang="el-GR" sz="2000" b="1" dirty="0"/>
              <a:t>3ετίας</a:t>
            </a:r>
            <a:r>
              <a:rPr lang="el-GR" sz="2000" dirty="0"/>
              <a:t> </a:t>
            </a:r>
            <a:r>
              <a:rPr lang="el-GR" sz="2000" dirty="0" smtClean="0"/>
              <a:t>για τις </a:t>
            </a:r>
            <a:r>
              <a:rPr lang="el-GR" sz="2000" b="1" dirty="0" smtClean="0"/>
              <a:t>πραγματικές καταναλώσεις </a:t>
            </a:r>
            <a:r>
              <a:rPr lang="el-GR" sz="2000" dirty="0" smtClean="0"/>
              <a:t>πόσιμου </a:t>
            </a:r>
            <a:r>
              <a:rPr lang="el-GR" sz="2000" dirty="0"/>
              <a:t>νερού για </a:t>
            </a:r>
            <a:r>
              <a:rPr lang="el-GR" sz="2000" b="1" dirty="0" smtClean="0"/>
              <a:t>όλ</a:t>
            </a:r>
            <a:r>
              <a:rPr lang="el-GR" sz="2000" b="1" dirty="0"/>
              <a:t>α</a:t>
            </a:r>
            <a:r>
              <a:rPr lang="el-GR" sz="2000" b="1" dirty="0" smtClean="0"/>
              <a:t> τα </a:t>
            </a:r>
            <a:r>
              <a:rPr lang="el-GR" sz="2000" b="1" dirty="0" err="1" smtClean="0"/>
              <a:t>δημ</a:t>
            </a:r>
            <a:r>
              <a:rPr lang="el-GR" sz="2000" b="1" dirty="0" smtClean="0"/>
              <a:t>. </a:t>
            </a:r>
            <a:r>
              <a:rPr lang="el-GR" sz="2000" b="1" dirty="0"/>
              <a:t>κ</a:t>
            </a:r>
            <a:r>
              <a:rPr lang="el-GR" sz="2000" b="1" dirty="0" smtClean="0"/>
              <a:t>τίρια*</a:t>
            </a:r>
            <a:r>
              <a:rPr lang="el-GR" sz="2000" dirty="0" smtClean="0"/>
              <a:t> στην </a:t>
            </a:r>
            <a:r>
              <a:rPr lang="el-GR" sz="2000" dirty="0"/>
              <a:t>περιοχή. </a:t>
            </a:r>
            <a:r>
              <a:rPr lang="el-GR" sz="2000" dirty="0" smtClean="0"/>
              <a:t>Υπολογίστε τη μέση ετήσια συνολική κατανάλωση νερού (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</a:t>
            </a:r>
            <a:r>
              <a:rPr lang="el-GR" sz="2000" dirty="0" smtClean="0"/>
              <a:t>έτος</a:t>
            </a:r>
            <a:r>
              <a:rPr lang="en-US" sz="2000" dirty="0" smtClean="0"/>
              <a:t>)</a:t>
            </a:r>
            <a:r>
              <a:rPr lang="el-GR" sz="2000" dirty="0" smtClean="0"/>
              <a:t>. </a:t>
            </a:r>
          </a:p>
          <a:p>
            <a:pPr marL="914400" indent="-914400">
              <a:spcBef>
                <a:spcPts val="600"/>
              </a:spcBef>
            </a:pPr>
            <a:r>
              <a:rPr lang="el-GR" sz="2000" b="1" dirty="0" smtClean="0"/>
              <a:t>Βήμα 2</a:t>
            </a:r>
            <a:r>
              <a:rPr lang="el-GR" sz="2000" dirty="0" smtClean="0"/>
              <a:t>:	</a:t>
            </a:r>
            <a:r>
              <a:rPr lang="el-GR" sz="2000" dirty="0"/>
              <a:t>Υπολογίστε τη συνολική ωφέλιμη εσωτερική επιφάνεια (</a:t>
            </a:r>
            <a:r>
              <a:rPr lang="el-GR" sz="2000" dirty="0" err="1"/>
              <a:t>m</a:t>
            </a:r>
            <a:r>
              <a:rPr lang="el-GR" sz="2000" baseline="30000" dirty="0" err="1"/>
              <a:t>2</a:t>
            </a:r>
            <a:r>
              <a:rPr lang="el-GR" sz="2000" dirty="0"/>
              <a:t>) δαπέδου για όλα τα </a:t>
            </a:r>
            <a:r>
              <a:rPr lang="el-GR" sz="2000" dirty="0" err="1"/>
              <a:t>δημ</a:t>
            </a:r>
            <a:r>
              <a:rPr lang="el-GR" sz="2000" dirty="0"/>
              <a:t>. κτίρια</a:t>
            </a:r>
            <a:r>
              <a:rPr lang="el-GR" sz="2000" dirty="0" smtClean="0"/>
              <a:t>* για τα οποία έχουν συγκεντρωθεί τα στοιχεία.</a:t>
            </a:r>
          </a:p>
          <a:p>
            <a:pPr marL="914400" indent="-914400">
              <a:spcBef>
                <a:spcPts val="600"/>
              </a:spcBef>
            </a:pPr>
            <a:r>
              <a:rPr lang="el-GR" sz="2000" b="1" dirty="0" smtClean="0"/>
              <a:t>Βήμα 3</a:t>
            </a:r>
            <a:r>
              <a:rPr lang="el-GR" sz="2000" dirty="0" smtClean="0"/>
              <a:t>: </a:t>
            </a:r>
            <a:r>
              <a:rPr lang="el-GR" sz="2000" dirty="0"/>
              <a:t>Υπολογίστε τον δείκτη επίδοσης για την ετήσια </a:t>
            </a:r>
            <a:r>
              <a:rPr lang="el-GR" sz="2000" dirty="0" smtClean="0"/>
              <a:t>κατανάλωση </a:t>
            </a:r>
            <a:r>
              <a:rPr lang="el-GR" sz="2000" dirty="0"/>
              <a:t>πόσιμου νερού ανά μονάδα </a:t>
            </a:r>
            <a:r>
              <a:rPr lang="el-GR" sz="2000" dirty="0" smtClean="0"/>
              <a:t>ωφέλιμης </a:t>
            </a:r>
            <a:r>
              <a:rPr lang="el-GR" sz="2000" dirty="0"/>
              <a:t>εσωτερικής επιφάνειας δαπέδου των </a:t>
            </a:r>
            <a:r>
              <a:rPr lang="el-GR" sz="2000" dirty="0" err="1"/>
              <a:t>δημ</a:t>
            </a:r>
            <a:r>
              <a:rPr lang="el-GR" sz="2000" dirty="0"/>
              <a:t>. κ</a:t>
            </a:r>
            <a:r>
              <a:rPr lang="el-GR" sz="2000" dirty="0" smtClean="0"/>
              <a:t>τιρίων* </a:t>
            </a:r>
            <a:r>
              <a:rPr lang="el-GR" sz="2000" dirty="0"/>
              <a:t>(</a:t>
            </a:r>
            <a:r>
              <a:rPr lang="el-GR" sz="2000" dirty="0" err="1" smtClean="0"/>
              <a:t>m</a:t>
            </a:r>
            <a:r>
              <a:rPr lang="el-GR" sz="2000" baseline="30000" dirty="0" err="1" smtClean="0"/>
              <a:t>3</a:t>
            </a:r>
            <a:r>
              <a:rPr lang="el-GR" sz="2000" dirty="0" smtClean="0"/>
              <a:t>/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l-GR" sz="2000" dirty="0" smtClean="0"/>
              <a:t>/έτος).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7312" y="4430978"/>
            <a:ext cx="82963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400" dirty="0" smtClean="0"/>
              <a:t>Δεν λαμβάνεται υπόψη η καταν</a:t>
            </a:r>
            <a:r>
              <a:rPr lang="el-GR" sz="1400" dirty="0"/>
              <a:t>ά</a:t>
            </a:r>
            <a:r>
              <a:rPr lang="el-GR" sz="1400" dirty="0" smtClean="0"/>
              <a:t>λωση του κοινόχρηστου νερού σε πολυκατοικίες ή η χρήση νερού για το πότισμα κήπων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1400" dirty="0"/>
              <a:t>Η </a:t>
            </a:r>
            <a:r>
              <a:rPr lang="el-GR" sz="1400" dirty="0" smtClean="0"/>
              <a:t>ετήσια κατανάλωση </a:t>
            </a:r>
            <a:r>
              <a:rPr lang="el-GR" sz="1400" dirty="0"/>
              <a:t>νερού </a:t>
            </a:r>
            <a:r>
              <a:rPr lang="el-GR" sz="1400" dirty="0" smtClean="0"/>
              <a:t>για το πότισμα κήπων </a:t>
            </a:r>
            <a:r>
              <a:rPr lang="el-GR" sz="1400" dirty="0"/>
              <a:t>εκτιμάται </a:t>
            </a:r>
            <a:r>
              <a:rPr lang="el-GR" sz="1400" dirty="0" smtClean="0"/>
              <a:t>σε </a:t>
            </a:r>
            <a:r>
              <a:rPr lang="en-US" sz="1400" dirty="0" smtClean="0"/>
              <a:t>0,3-1 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/m</a:t>
            </a:r>
            <a:r>
              <a:rPr lang="en-US" sz="1400" baseline="30000" dirty="0" smtClean="0"/>
              <a:t>2</a:t>
            </a:r>
            <a:r>
              <a:rPr lang="el-GR" sz="1400" dirty="0" smtClean="0"/>
              <a:t> εδάφους</a:t>
            </a:r>
            <a:r>
              <a:rPr lang="en-US" sz="1400" dirty="0" smtClean="0"/>
              <a:t>, </a:t>
            </a:r>
            <a:r>
              <a:rPr lang="el-GR" sz="1400" dirty="0" smtClean="0"/>
              <a:t>ανάλογα με τις επικρατούσες κλιματολογικές συνθήκες της περιοχής, τα είδη φυτών κ.α.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7" y="4426495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61" y="5302464"/>
            <a:ext cx="251550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82113" y="5772061"/>
            <a:ext cx="2515924" cy="646331"/>
            <a:chOff x="386302" y="4480545"/>
            <a:chExt cx="2515924" cy="646331"/>
          </a:xfrm>
        </p:grpSpPr>
        <p:sp>
          <p:nvSpPr>
            <p:cNvPr id="25" name="Rectangle 24"/>
            <p:cNvSpPr/>
            <p:nvPr/>
          </p:nvSpPr>
          <p:spPr>
            <a:xfrm>
              <a:off x="567517" y="4480545"/>
              <a:ext cx="23347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200" i="1" dirty="0" smtClean="0"/>
                <a:t>Οι υπολογισμοί περιλαμβάνουν  μόνο τις </a:t>
              </a:r>
              <a:r>
                <a:rPr lang="el-GR" sz="1200" b="1" i="1" dirty="0" err="1" smtClean="0"/>
                <a:t>εσωτ</a:t>
              </a:r>
              <a:r>
                <a:rPr lang="el-GR" sz="1200" b="1" i="1" dirty="0" smtClean="0"/>
                <a:t>. καταναλώσεις πόσιμου νερού</a:t>
              </a:r>
              <a:endParaRPr lang="en-GB" sz="1200" b="1" i="1" dirty="0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02" y="4609743"/>
              <a:ext cx="215500" cy="2099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</p:pic>
      </p:grpSp>
      <p:sp>
        <p:nvSpPr>
          <p:cNvPr id="27" name="Rectangle 26"/>
          <p:cNvSpPr/>
          <p:nvPr/>
        </p:nvSpPr>
        <p:spPr>
          <a:xfrm>
            <a:off x="6351104" y="5310396"/>
            <a:ext cx="2792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/>
            <a:r>
              <a:rPr lang="el-GR" sz="1200" i="1" dirty="0" smtClean="0">
                <a:solidFill>
                  <a:prstClr val="black"/>
                </a:solidFill>
              </a:rPr>
              <a:t>* Τα </a:t>
            </a:r>
            <a:r>
              <a:rPr lang="el-GR" sz="1200" i="1" dirty="0" err="1">
                <a:solidFill>
                  <a:prstClr val="black"/>
                </a:solidFill>
              </a:rPr>
              <a:t>δημ</a:t>
            </a:r>
            <a:r>
              <a:rPr lang="el-GR" sz="1200" i="1" dirty="0">
                <a:solidFill>
                  <a:prstClr val="black"/>
                </a:solidFill>
              </a:rPr>
              <a:t>. κτίρια που </a:t>
            </a:r>
            <a:r>
              <a:rPr lang="el-GR" sz="1200" b="1" i="1" dirty="0">
                <a:solidFill>
                  <a:prstClr val="black"/>
                </a:solidFill>
              </a:rPr>
              <a:t>λαμβάνονται υπόψη </a:t>
            </a:r>
            <a:r>
              <a:rPr lang="el-GR" sz="1200" b="1" i="1" dirty="0" smtClean="0">
                <a:solidFill>
                  <a:prstClr val="black"/>
                </a:solidFill>
              </a:rPr>
              <a:t>είναι </a:t>
            </a:r>
            <a:r>
              <a:rPr lang="el-GR" sz="1200" b="1" i="1" dirty="0">
                <a:solidFill>
                  <a:prstClr val="black"/>
                </a:solidFill>
              </a:rPr>
              <a:t>γραφεία και σχολεία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564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13</a:t>
            </a:fld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811776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ΚΑΝΟΝΙΣΜΟΙ/ΟΔΗΓΙΕΣ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178188"/>
            <a:ext cx="8900850" cy="49111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0" indent="-346075">
              <a:spcBef>
                <a:spcPts val="0"/>
              </a:spcBef>
              <a:buNone/>
            </a:pPr>
            <a:r>
              <a:rPr lang="el-GR" sz="1400" dirty="0" smtClean="0">
                <a:solidFill>
                  <a:prstClr val="black"/>
                </a:solidFill>
              </a:rPr>
              <a:t>[</a:t>
            </a:r>
            <a:r>
              <a:rPr lang="el-GR" sz="1400" dirty="0">
                <a:solidFill>
                  <a:prstClr val="black"/>
                </a:solidFill>
              </a:rPr>
              <a:t>1</a:t>
            </a:r>
            <a:r>
              <a:rPr lang="el-GR" sz="1400" dirty="0" smtClean="0">
                <a:solidFill>
                  <a:prstClr val="black"/>
                </a:solidFill>
              </a:rPr>
              <a:t>]	</a:t>
            </a:r>
            <a:r>
              <a:rPr lang="en-GB" sz="1400" b="1" dirty="0" smtClean="0">
                <a:solidFill>
                  <a:prstClr val="black"/>
                </a:solidFill>
              </a:rPr>
              <a:t>EN </a:t>
            </a:r>
            <a:r>
              <a:rPr lang="en-GB" sz="1400" b="1" dirty="0">
                <a:solidFill>
                  <a:prstClr val="black"/>
                </a:solidFill>
              </a:rPr>
              <a:t>15978</a:t>
            </a:r>
            <a:r>
              <a:rPr lang="en-US" sz="1400" dirty="0">
                <a:solidFill>
                  <a:prstClr val="black"/>
                </a:solidFill>
              </a:rPr>
              <a:t>: 2011 - Sustainability of construction works. Assessment of environmental performance of buildings. Calculation method. Brussels: European Committee for Standardization.</a:t>
            </a:r>
            <a:endParaRPr lang="el-GR" sz="1400" dirty="0">
              <a:solidFill>
                <a:prstClr val="black"/>
              </a:solidFill>
            </a:endParaRPr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 smtClean="0">
                <a:solidFill>
                  <a:prstClr val="black"/>
                </a:solidFill>
              </a:rPr>
              <a:t>[</a:t>
            </a:r>
            <a:r>
              <a:rPr lang="el-GR" sz="1400" dirty="0">
                <a:solidFill>
                  <a:prstClr val="black"/>
                </a:solidFill>
              </a:rPr>
              <a:t>2</a:t>
            </a:r>
            <a:r>
              <a:rPr lang="el-GR" sz="1400" dirty="0" smtClean="0">
                <a:solidFill>
                  <a:prstClr val="black"/>
                </a:solidFill>
              </a:rPr>
              <a:t>]	</a:t>
            </a:r>
            <a:r>
              <a:rPr lang="el-GR" sz="1400" b="1" dirty="0" smtClean="0"/>
              <a:t>Ευρωπαϊκή Οδηγία </a:t>
            </a:r>
            <a:r>
              <a:rPr lang="el-GR" sz="1400" b="1" dirty="0"/>
              <a:t>98/83/ΕΚ </a:t>
            </a:r>
            <a:r>
              <a:rPr lang="el-GR" sz="1400" dirty="0"/>
              <a:t>σχετικά με την ποιότητα του νερού ανθρώπινης </a:t>
            </a:r>
            <a:r>
              <a:rPr lang="el-GR" sz="1400" dirty="0" smtClean="0"/>
              <a:t>κατανάλωσης (Επίσημη Εφημερίδα </a:t>
            </a:r>
            <a:r>
              <a:rPr lang="en-US" sz="1400" dirty="0"/>
              <a:t>L </a:t>
            </a:r>
            <a:r>
              <a:rPr lang="en-US" sz="1400" dirty="0" smtClean="0"/>
              <a:t>330/32</a:t>
            </a:r>
            <a:r>
              <a:rPr lang="el-GR" sz="1400" dirty="0" smtClean="0"/>
              <a:t> της  5.12.1998</a:t>
            </a:r>
            <a:r>
              <a:rPr lang="el-GR" sz="1400" dirty="0"/>
              <a:t>)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data.europa.eu/eli/dir/1998/83/oj</a:t>
            </a:r>
            <a:r>
              <a:rPr lang="el-GR" sz="1100" dirty="0" smtClean="0"/>
              <a:t> </a:t>
            </a:r>
            <a:r>
              <a:rPr lang="el-GR" sz="1600" dirty="0" smtClean="0"/>
              <a:t> </a:t>
            </a:r>
            <a:r>
              <a:rPr lang="el-GR" sz="1400" dirty="0" smtClean="0"/>
              <a:t>και οι τροποποιήσεις της οδηγίας </a:t>
            </a:r>
            <a:r>
              <a:rPr lang="en-US" sz="1400" b="1" dirty="0" smtClean="0"/>
              <a:t>2015/1787 </a:t>
            </a:r>
            <a:r>
              <a:rPr lang="el-GR" sz="1400" dirty="0" smtClean="0"/>
              <a:t>της</a:t>
            </a:r>
            <a:r>
              <a:rPr lang="en-US" sz="1400" dirty="0" smtClean="0"/>
              <a:t> </a:t>
            </a:r>
            <a:r>
              <a:rPr lang="en-US" sz="1400" dirty="0"/>
              <a:t>6 </a:t>
            </a:r>
            <a:r>
              <a:rPr lang="el-GR" sz="1400" dirty="0" smtClean="0"/>
              <a:t>Οκτωβρίου</a:t>
            </a:r>
            <a:r>
              <a:rPr lang="en-US" sz="1400" dirty="0" smtClean="0"/>
              <a:t> </a:t>
            </a:r>
            <a:r>
              <a:rPr lang="en-US" sz="1400" dirty="0"/>
              <a:t>2015 </a:t>
            </a:r>
            <a:r>
              <a:rPr lang="el-GR" sz="1400" dirty="0" smtClean="0"/>
              <a:t>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data.europa.eu/eli/dir/1998/83/2015-10-27</a:t>
            </a:r>
            <a:r>
              <a:rPr lang="el-GR" sz="1100" dirty="0" smtClean="0"/>
              <a:t> 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 smtClean="0"/>
              <a:t>[3]</a:t>
            </a:r>
            <a:r>
              <a:rPr lang="el-GR" sz="1400" dirty="0"/>
              <a:t>	</a:t>
            </a:r>
            <a:r>
              <a:rPr lang="el-GR" sz="1400" b="1" dirty="0" smtClean="0"/>
              <a:t>ΚΥΑ Γ1(δ</a:t>
            </a:r>
            <a:r>
              <a:rPr lang="el-GR" sz="1400" b="1" dirty="0"/>
              <a:t>)/</a:t>
            </a:r>
            <a:r>
              <a:rPr lang="el-GR" sz="1400" b="1" dirty="0" smtClean="0"/>
              <a:t>ΓΠοικ.67322/6.9.2017 </a:t>
            </a:r>
            <a:r>
              <a:rPr lang="el-GR" sz="1400" dirty="0"/>
              <a:t>Υγειονομική Διάταξη- Κ.Υ.Α. των Υπουργών Εσωτερικών, Οικονομίας και Ανάπτυξης, Υγείας, Περιβάλλοντος και Ενέργειας (ΦΕΚ 3282/Β/19.9.2017) με θέμα: «Ποιότητα νερού ανθρώπινης κατανάλωσης σε συμμόρφωση προς τις διατάξεις της Οδηγίας 98/83/ΕΚ του Συμβουλίου της Ευρωπαϊκής Ένωσης, της 3ης Νοεμβρίου 1998 όπως τροποποιήθηκε με την Οδηγία (ΕΕ) 2015/1787 (L260, 7.10.2015</a:t>
            </a:r>
            <a:r>
              <a:rPr lang="el-GR" sz="1400" dirty="0" smtClean="0"/>
              <a:t>)».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/>
              <a:t>[5]	</a:t>
            </a:r>
            <a:r>
              <a:rPr lang="pt-BR" sz="1400" b="1" dirty="0"/>
              <a:t>COM(2017) 753 final</a:t>
            </a:r>
            <a:r>
              <a:rPr lang="el-GR" sz="1400" b="1" dirty="0"/>
              <a:t> </a:t>
            </a:r>
            <a:r>
              <a:rPr lang="pt-BR" sz="1400" b="1" dirty="0"/>
              <a:t>2017/0332 (COD)</a:t>
            </a:r>
            <a:r>
              <a:rPr lang="el-GR" sz="1400" b="1" dirty="0"/>
              <a:t> </a:t>
            </a:r>
            <a:r>
              <a:rPr lang="el-GR" sz="1400" dirty="0"/>
              <a:t>Πρόταση Οδηγία του Ευρωπαϊκού Κοινοβουλίου και του Συμβούλιου σχετικά με την ποιότητα του νερού ανθρώπινης κατανάλωσης (αναδιατύπωση), Βρυξέλλες, 1.2.2018. </a:t>
            </a:r>
            <a:r>
              <a:rPr lang="en-US" sz="1100" dirty="0">
                <a:hlinkClick r:id="rId4"/>
              </a:rPr>
              <a:t>https://eur-lex.europa.eu/legal-content/EN/TXT/?qid=1519210589057&amp;uri=CELEX:52017PC0753</a:t>
            </a:r>
            <a:r>
              <a:rPr lang="el-GR" sz="1100" dirty="0"/>
              <a:t> 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/>
              <a:t>[6]	</a:t>
            </a:r>
            <a:r>
              <a:rPr lang="el-GR" sz="1400" b="1" dirty="0"/>
              <a:t>Διαχείριση των υδάτινων πόρων</a:t>
            </a:r>
            <a:r>
              <a:rPr lang="el-GR" sz="1400" dirty="0"/>
              <a:t>, </a:t>
            </a:r>
            <a:r>
              <a:rPr lang="el-GR" sz="1400" b="1" dirty="0"/>
              <a:t>Ευρωπαϊκή Επιτροπή</a:t>
            </a:r>
            <a:r>
              <a:rPr lang="en-US" sz="1400" b="1" dirty="0"/>
              <a:t>, </a:t>
            </a:r>
            <a:r>
              <a:rPr lang="el-GR" sz="1400" b="1" dirty="0"/>
              <a:t>Περιβάλλον</a:t>
            </a:r>
            <a:r>
              <a:rPr lang="en-US" sz="1400" dirty="0"/>
              <a:t>. </a:t>
            </a:r>
            <a:r>
              <a:rPr lang="en-US" sz="1100" dirty="0">
                <a:hlinkClick r:id="rId5"/>
              </a:rPr>
              <a:t>http://ec.europa.eu/environment/basics/green-economy/water-resources/index_el.htm</a:t>
            </a:r>
            <a:r>
              <a:rPr lang="el-GR" sz="1100" dirty="0"/>
              <a:t> </a:t>
            </a:r>
            <a:r>
              <a:rPr lang="en-US" sz="1600" dirty="0"/>
              <a:t> </a:t>
            </a:r>
            <a:endParaRPr lang="el-GR" sz="1600" dirty="0"/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/>
              <a:t>[7]	</a:t>
            </a:r>
            <a:r>
              <a:rPr lang="el-GR" sz="1400" b="1" dirty="0"/>
              <a:t>Διαχείριση Υδατικών Πόρων</a:t>
            </a:r>
            <a:r>
              <a:rPr lang="el-GR" sz="1400" dirty="0"/>
              <a:t>, </a:t>
            </a:r>
            <a:r>
              <a:rPr lang="el-GR" sz="1400" b="1" dirty="0"/>
              <a:t>Υπ. Περιβάλλοντος &amp; Ενέργειας </a:t>
            </a:r>
            <a:r>
              <a:rPr lang="en-US" sz="1100" dirty="0">
                <a:hlinkClick r:id="rId6"/>
              </a:rPr>
              <a:t>http://www.ypeka.gr/Default.aspx?tabid=247&amp;language=el-GR</a:t>
            </a:r>
            <a:r>
              <a:rPr lang="el-GR" sz="1100" dirty="0"/>
              <a:t> 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l-GR" sz="1600" dirty="0"/>
              <a:t>	</a:t>
            </a:r>
            <a:r>
              <a:rPr lang="el-GR" sz="1400" dirty="0"/>
              <a:t>Διευκρινίσεις σχετικά με τις αρμοδιότητες των Δήμων και των Περιφερειών σχετικά με τη διενέργεια ελέγχων των όρων των αδειών χρήσης ύδατος και των παραβάσεων των διατάξεων της </a:t>
            </a:r>
            <a:r>
              <a:rPr lang="el-GR" sz="1400" b="1" dirty="0"/>
              <a:t>ΚΥΑ 146896/2014</a:t>
            </a:r>
            <a:r>
              <a:rPr lang="el-GR" sz="1400" dirty="0"/>
              <a:t>. </a:t>
            </a:r>
            <a:r>
              <a:rPr lang="en-US" sz="1100" dirty="0">
                <a:hlinkClick r:id="rId7"/>
              </a:rPr>
              <a:t>http://www.ypeka.gr/LinkClick.aspx?fileticket=mlh%2f07stBxU%3d&amp;tabid=247&amp;language=el-GR</a:t>
            </a:r>
            <a:r>
              <a:rPr lang="el-GR" sz="1100" dirty="0"/>
              <a:t> 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/>
              <a:t>[8]	</a:t>
            </a:r>
            <a:r>
              <a:rPr lang="el-GR" sz="1400" b="1" dirty="0"/>
              <a:t>Ειδική έκθεση αριθ. 12/2017: Εφαρμογή της οδηγίας για το πόσιμο νερό</a:t>
            </a:r>
            <a:r>
              <a:rPr lang="el-GR" sz="1400" dirty="0"/>
              <a:t>, Ευρωπαϊκό Ελεγκτικό Συνέδριο, Ευρωπαϊκή Ένωση, 2017. </a:t>
            </a:r>
            <a:r>
              <a:rPr lang="en-US" sz="1100" dirty="0">
                <a:hlinkClick r:id="rId8"/>
              </a:rPr>
              <a:t>https://www.eca.europa.eu/Lists/ECADocuments/SR17_12/SR_DRINKING_WATER_EL.pdf</a:t>
            </a:r>
            <a:r>
              <a:rPr lang="el-GR" sz="1100" dirty="0"/>
              <a:t> 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l-GR" sz="1400" dirty="0" smtClean="0"/>
              <a:t>[9]</a:t>
            </a:r>
            <a:r>
              <a:rPr lang="el-GR" sz="1400" dirty="0"/>
              <a:t>	</a:t>
            </a:r>
            <a:r>
              <a:rPr lang="el-GR" sz="1400" b="1" dirty="0"/>
              <a:t>ΕΕΤΑΑ</a:t>
            </a:r>
            <a:r>
              <a:rPr lang="el-GR" sz="1400" dirty="0"/>
              <a:t>, Μήτσου Κ., Περιβαλλοντική Διαχείριση και Τοπική Αυτοδιοίκηση, Ελληνική Εταιρία Τοπικής Ανάπτυξης και Αυτοδιοίκησης (ΕΕΤΑΑ). </a:t>
            </a:r>
            <a:r>
              <a:rPr lang="el-GR" sz="1100" dirty="0">
                <a:hlinkClick r:id="rId9"/>
              </a:rPr>
              <a:t>https://www.eetaa.gr/ekdoseis/pdf/138.pdf</a:t>
            </a:r>
            <a:r>
              <a:rPr lang="el-GR" sz="1100" dirty="0"/>
              <a:t> </a:t>
            </a:r>
          </a:p>
          <a:p>
            <a:pPr marL="395288" indent="-395288">
              <a:spcBef>
                <a:spcPts val="0"/>
              </a:spcBef>
              <a:buNone/>
            </a:pP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4452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14</a:t>
            </a:fld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811776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ΑΝΑΦΟΡΕΣ και ΚΑΝΟΝΙΣΜΟΙ/ΟΔΗΓΙΕΣ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43150" y="1409297"/>
            <a:ext cx="7253025" cy="87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ts val="600"/>
              </a:spcBef>
              <a:buNone/>
            </a:pPr>
            <a:r>
              <a:rPr lang="en-US" sz="1800" dirty="0" smtClean="0"/>
              <a:t>[10</a:t>
            </a:r>
            <a:r>
              <a:rPr lang="el-GR" sz="1800" dirty="0" smtClean="0"/>
              <a:t>]	</a:t>
            </a:r>
            <a:r>
              <a:rPr lang="en-US" sz="1800" b="1" dirty="0" smtClean="0"/>
              <a:t>ASHRAE Standard 189.1</a:t>
            </a:r>
            <a:r>
              <a:rPr lang="en-US" sz="1800" dirty="0" smtClean="0"/>
              <a:t> - Design </a:t>
            </a:r>
            <a:r>
              <a:rPr lang="en-US" sz="1800" dirty="0"/>
              <a:t>of High-Performance Green </a:t>
            </a:r>
            <a:r>
              <a:rPr lang="en-US" sz="1800" dirty="0" smtClean="0"/>
              <a:t>Buildings.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www.ashrae.org/technical-resources/standards-and-guidelines/read-only-versions-of-ashrae-standards</a:t>
            </a:r>
            <a:r>
              <a:rPr lang="en-US" sz="1800" dirty="0" smtClean="0"/>
              <a:t>   </a:t>
            </a:r>
            <a:endParaRPr lang="en-US" sz="1800" dirty="0"/>
          </a:p>
          <a:p>
            <a:pPr marL="346075" indent="-346075">
              <a:spcBef>
                <a:spcPts val="600"/>
              </a:spcBef>
              <a:buNone/>
            </a:pPr>
            <a:endParaRPr lang="en-US" sz="2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826302"/>
            <a:ext cx="141803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43500" y="2652078"/>
            <a:ext cx="3907155" cy="1100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Το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ΠΡΑΣΙΝΟ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Πρότυπο της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ASHRAE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  <a:p>
            <a:pPr algn="r"/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3" y="2367050"/>
            <a:ext cx="4166394" cy="354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15</a:t>
            </a:fld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1600201"/>
            <a:ext cx="8418576" cy="415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ΠΑΡΑΔΕΙΓΜΑ</a:t>
            </a:r>
            <a:endParaRPr lang="it-IT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19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16</a:t>
            </a:fld>
            <a:endParaRPr lang="en-US"/>
          </a:p>
        </p:txBody>
      </p:sp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958294"/>
            <a:ext cx="8861611" cy="1340585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Σε μια γειτονιά βρίσκεται ένα δημαρχείο, ένα δημοτικό σχολείο, 15 μονοκατοικίες και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ένα δημοτικό γυμναστήριο. Συγκεντρώθηκαν οι ιστορικοί λογαριασμοί κατανάλωσης νερού για κάθε ιδιοκτησία και για τα κοινόχρηστα των κτιρίων της περιοχής.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Τα δεδομένα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συνοψίζονται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στον πίνακα που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ακολουθεί.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1093694" y="4876740"/>
            <a:ext cx="7852593" cy="10279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/>
              <a:t>Υπολογίστε την </a:t>
            </a:r>
            <a:r>
              <a:rPr lang="el-GR" sz="2000" b="1" dirty="0" smtClean="0"/>
              <a:t>ετήσια </a:t>
            </a:r>
            <a:r>
              <a:rPr lang="el-GR" sz="2000" b="1" dirty="0"/>
              <a:t>κατανάλωση πόσιμου νερού </a:t>
            </a:r>
            <a:r>
              <a:rPr lang="el-GR" sz="2000" dirty="0"/>
              <a:t>ανά μονάδα συνολικής ωφέλιμης εσωτερικής επιφάνειας δαπέδου των </a:t>
            </a:r>
            <a:r>
              <a:rPr lang="el-GR" sz="2000" dirty="0" err="1"/>
              <a:t>δημ</a:t>
            </a:r>
            <a:r>
              <a:rPr lang="el-GR" sz="2000" dirty="0"/>
              <a:t>. κτιρίων </a:t>
            </a:r>
            <a:r>
              <a:rPr lang="el-GR" sz="2000" dirty="0" smtClean="0"/>
              <a:t>(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/y)</a:t>
            </a:r>
            <a:endParaRPr 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6" y="4854934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3707"/>
              </p:ext>
            </p:extLst>
          </p:nvPr>
        </p:nvGraphicFramePr>
        <p:xfrm>
          <a:off x="424282" y="2408227"/>
          <a:ext cx="8295437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44"/>
                <a:gridCol w="1452067"/>
                <a:gridCol w="1452067"/>
                <a:gridCol w="1697126"/>
                <a:gridCol w="20848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Ωφέλιμη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err="1" smtClean="0"/>
                        <a:t>εσωτ</a:t>
                      </a:r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 επιφάνεια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dirty="0" smtClean="0">
                          <a:solidFill>
                            <a:schemeClr val="bg1"/>
                          </a:solidFill>
                        </a:rPr>
                        <a:t>Επιφάνεια</a:t>
                      </a:r>
                      <a:r>
                        <a:rPr lang="el-GR" sz="1400" b="1" i="0" baseline="0" dirty="0" smtClean="0">
                          <a:solidFill>
                            <a:schemeClr val="bg1"/>
                          </a:solidFill>
                        </a:rPr>
                        <a:t> κήπων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r>
                        <a:rPr lang="el-GR" sz="1400" b="1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Αριθμός ατόμων*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Ετήσια χρήση νερού / κοινοχρήστων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sz="1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Δημαρχείο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l-GR" sz="1800" dirty="0" smtClean="0"/>
                        <a:t>.</a:t>
                      </a:r>
                      <a:r>
                        <a:rPr lang="en-US" sz="1800" dirty="0" smtClean="0"/>
                        <a:t>045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183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102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1.058,8</a:t>
                      </a:r>
                      <a:r>
                        <a:rPr lang="el-GR" sz="1800" baseline="0" dirty="0" smtClean="0"/>
                        <a:t> / 164,7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l-GR" sz="1800" dirty="0" smtClean="0"/>
                        <a:t>.</a:t>
                      </a:r>
                      <a:r>
                        <a:rPr lang="en-US" sz="1800" dirty="0" smtClean="0"/>
                        <a:t>847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r>
                        <a:rPr lang="el-GR" sz="1800" dirty="0" smtClean="0"/>
                        <a:t>---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220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346,6 / ---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Μονοκατοικίες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l-GR" sz="1800" dirty="0" smtClean="0"/>
                        <a:t>.</a:t>
                      </a:r>
                      <a:r>
                        <a:rPr lang="en-US" sz="1800" dirty="0" smtClean="0"/>
                        <a:t>805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</a:t>
                      </a:r>
                      <a:r>
                        <a:rPr lang="el-GR" sz="1800" dirty="0" smtClean="0"/>
                        <a:t>420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smtClean="0"/>
                        <a:t>42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2.023,8 / **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Γυμναστήριο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396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453,9 / 79,2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0441" y="4389291"/>
            <a:ext cx="559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* Εργαζόμενοι, μαθητές ή ένοικοι κατοικιών </a:t>
            </a:r>
          </a:p>
          <a:p>
            <a:r>
              <a:rPr lang="el-GR" sz="1400" i="1" dirty="0" smtClean="0"/>
              <a:t>** Για την εκτίμηση χρησιμοποιήστε την τιμή 0,6 </a:t>
            </a:r>
            <a:r>
              <a:rPr lang="en-US" sz="1400" i="1" dirty="0" smtClean="0"/>
              <a:t>m</a:t>
            </a:r>
            <a:r>
              <a:rPr lang="en-US" sz="1400" i="1" baseline="30000" dirty="0" smtClean="0"/>
              <a:t>3</a:t>
            </a:r>
            <a:r>
              <a:rPr lang="en-US" sz="1400" i="1" dirty="0" smtClean="0"/>
              <a:t>/m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 </a:t>
            </a:r>
            <a:r>
              <a:rPr lang="el-GR" sz="1400" i="1" dirty="0" smtClean="0"/>
              <a:t>επιφ. κήπων</a:t>
            </a:r>
            <a:endParaRPr lang="en-US" sz="1400" i="1" dirty="0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1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52" y="3832296"/>
            <a:ext cx="21161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17</a:t>
            </a:fld>
            <a:endParaRPr lang="en-US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95835" y="876834"/>
            <a:ext cx="8848165" cy="4017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την ετήσια συνολική χρήση νερού εντός πεδίου εφαρμογής για όλα τα </a:t>
            </a:r>
            <a:r>
              <a:rPr lang="el-GR" sz="2000" b="1" dirty="0" err="1" smtClean="0">
                <a:cs typeface="Calibri" panose="020F0502020204030204" pitchFamily="34" charset="0"/>
              </a:rPr>
              <a:t>δημ</a:t>
            </a:r>
            <a:r>
              <a:rPr lang="el-GR" sz="2000" b="1" dirty="0" smtClean="0">
                <a:cs typeface="Calibri" panose="020F0502020204030204" pitchFamily="34" charset="0"/>
              </a:rPr>
              <a:t>. κτίρια στην </a:t>
            </a:r>
            <a:r>
              <a:rPr lang="el-GR" sz="2000" b="1" dirty="0">
                <a:cs typeface="Calibri" panose="020F0502020204030204" pitchFamily="34" charset="0"/>
              </a:rPr>
              <a:t>περιοχή </a:t>
            </a:r>
            <a:r>
              <a:rPr lang="el-GR" sz="2000" b="1" dirty="0" smtClean="0">
                <a:cs typeface="Calibri" panose="020F0502020204030204" pitchFamily="34" charset="0"/>
              </a:rPr>
              <a:t>ενδιαφέροντος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 smtClean="0">
                <a:cs typeface="Calibri" panose="020F0502020204030204" pitchFamily="34" charset="0"/>
              </a:rPr>
              <a:t>(1.058,8 + 346,6) = 1.405,4 </a:t>
            </a:r>
            <a:r>
              <a:rPr lang="en-US" sz="1800" dirty="0" smtClean="0">
                <a:cs typeface="Calibri" panose="020F0502020204030204" pitchFamily="34" charset="0"/>
              </a:rPr>
              <a:t>m</a:t>
            </a:r>
            <a:r>
              <a:rPr lang="en-US" sz="1800" baseline="30000" dirty="0" smtClean="0">
                <a:cs typeface="Calibri" panose="020F0502020204030204" pitchFamily="34" charset="0"/>
              </a:rPr>
              <a:t>3</a:t>
            </a:r>
            <a:endParaRPr lang="el-GR" sz="1800" baseline="30000" dirty="0" smtClean="0"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 smtClean="0">
                <a:cs typeface="Calibri" panose="020F0502020204030204" pitchFamily="34" charset="0"/>
              </a:rPr>
              <a:t>Υπολογίστε τη συνολική ωφέλιμη </a:t>
            </a:r>
            <a:r>
              <a:rPr lang="el-GR" sz="2000" b="1" dirty="0" err="1" smtClean="0">
                <a:cs typeface="Calibri" panose="020F0502020204030204" pitchFamily="34" charset="0"/>
              </a:rPr>
              <a:t>εσωτ</a:t>
            </a:r>
            <a:r>
              <a:rPr lang="el-GR" sz="2000" b="1" dirty="0" smtClean="0">
                <a:cs typeface="Calibri" panose="020F0502020204030204" pitchFamily="34" charset="0"/>
              </a:rPr>
              <a:t>. επιφάνεια δαπέδου </a:t>
            </a:r>
            <a:r>
              <a:rPr lang="el-GR" sz="2000" b="1" dirty="0">
                <a:cs typeface="Calibri" panose="020F0502020204030204" pitchFamily="34" charset="0"/>
              </a:rPr>
              <a:t>των </a:t>
            </a:r>
            <a:r>
              <a:rPr lang="el-GR" sz="2000" b="1" dirty="0" err="1">
                <a:cs typeface="Calibri" panose="020F0502020204030204" pitchFamily="34" charset="0"/>
              </a:rPr>
              <a:t>δημ</a:t>
            </a:r>
            <a:r>
              <a:rPr lang="el-GR" sz="2000" b="1" dirty="0">
                <a:cs typeface="Calibri" panose="020F0502020204030204" pitchFamily="34" charset="0"/>
              </a:rPr>
              <a:t>. </a:t>
            </a:r>
            <a:r>
              <a:rPr lang="el-GR" sz="2000" b="1" dirty="0" smtClean="0">
                <a:cs typeface="Calibri" panose="020F0502020204030204" pitchFamily="34" charset="0"/>
              </a:rPr>
              <a:t>κτιρίων στην </a:t>
            </a:r>
            <a:r>
              <a:rPr lang="el-GR" sz="2000" b="1" dirty="0">
                <a:cs typeface="Calibri" panose="020F0502020204030204" pitchFamily="34" charset="0"/>
              </a:rPr>
              <a:t>περιοχή ενδιαφέροντος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(1.045 + 1.847) </a:t>
            </a:r>
            <a:r>
              <a:rPr lang="el-GR" sz="1800" dirty="0">
                <a:solidFill>
                  <a:prstClr val="black"/>
                </a:solidFill>
                <a:cs typeface="Calibri" panose="020F0502020204030204" pitchFamily="34" charset="0"/>
              </a:rPr>
              <a:t>= </a:t>
            </a:r>
            <a:r>
              <a:rPr lang="el-GR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2.892 </a:t>
            </a:r>
            <a:r>
              <a:rPr lang="en-US" sz="1800" dirty="0" smtClean="0">
                <a:solidFill>
                  <a:prstClr val="black"/>
                </a:solidFill>
                <a:cs typeface="Calibri" panose="020F0502020204030204" pitchFamily="34" charset="0"/>
              </a:rPr>
              <a:t>m</a:t>
            </a:r>
            <a:r>
              <a:rPr lang="en-US" sz="1800" baseline="30000" dirty="0" smtClean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endParaRPr lang="el-GR" sz="1800" baseline="300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>
                <a:cs typeface="Calibri" panose="020F0502020204030204" pitchFamily="34" charset="0"/>
              </a:rPr>
              <a:t>Υπολογίστε τον δείκτη της ετήσιας κατανάλωσης πόσιμου νερού ανά μονάδα </a:t>
            </a:r>
            <a:r>
              <a:rPr lang="el-GR" sz="1800" b="1" dirty="0" smtClean="0">
                <a:cs typeface="Calibri" panose="020F0502020204030204" pitchFamily="34" charset="0"/>
              </a:rPr>
              <a:t>ωφέλιμης </a:t>
            </a:r>
            <a:r>
              <a:rPr lang="el-GR" sz="1800" b="1" dirty="0" err="1">
                <a:cs typeface="Calibri" panose="020F0502020204030204" pitchFamily="34" charset="0"/>
              </a:rPr>
              <a:t>εσωτ</a:t>
            </a:r>
            <a:r>
              <a:rPr lang="el-GR" sz="1800" b="1" dirty="0">
                <a:cs typeface="Calibri" panose="020F0502020204030204" pitchFamily="34" charset="0"/>
              </a:rPr>
              <a:t>. </a:t>
            </a:r>
            <a:r>
              <a:rPr lang="el-GR" sz="1800" b="1" dirty="0" smtClean="0">
                <a:cs typeface="Calibri" panose="020F0502020204030204" pitchFamily="34" charset="0"/>
              </a:rPr>
              <a:t>επιφάνειας </a:t>
            </a:r>
            <a:r>
              <a:rPr lang="el-GR" sz="1800" b="1" dirty="0">
                <a:cs typeface="Calibri" panose="020F0502020204030204" pitchFamily="34" charset="0"/>
              </a:rPr>
              <a:t>δαπέδου των </a:t>
            </a:r>
            <a:r>
              <a:rPr lang="el-GR" sz="1800" b="1" dirty="0" err="1">
                <a:cs typeface="Calibri" panose="020F0502020204030204" pitchFamily="34" charset="0"/>
              </a:rPr>
              <a:t>δημ</a:t>
            </a:r>
            <a:r>
              <a:rPr lang="el-GR" sz="1800" b="1" dirty="0">
                <a:cs typeface="Calibri" panose="020F0502020204030204" pitchFamily="34" charset="0"/>
              </a:rPr>
              <a:t>. κτιρίων </a:t>
            </a:r>
            <a:endParaRPr lang="el-GR" sz="1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l-GR" sz="2000" dirty="0" smtClean="0">
              <a:cs typeface="Calibri" panose="020F0502020204030204" pitchFamily="34" charset="0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1416" y="3775741"/>
            <a:ext cx="6096920" cy="1445416"/>
            <a:chOff x="411416" y="3775741"/>
            <a:chExt cx="6096920" cy="1445416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498" y="3775741"/>
              <a:ext cx="2798838" cy="1325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11416" y="4497978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u="sng" dirty="0" smtClean="0"/>
                <a:t>1.405,4 </a:t>
              </a:r>
              <a:r>
                <a:rPr lang="en-US" sz="2000" u="sng" dirty="0" smtClean="0"/>
                <a:t>m</a:t>
              </a:r>
              <a:r>
                <a:rPr lang="en-US" sz="2000" u="sng" baseline="30000" dirty="0" smtClean="0"/>
                <a:t>3</a:t>
              </a:r>
              <a:endParaRPr lang="en-US" sz="2000" u="sng" baseline="30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38216" y="4297827"/>
              <a:ext cx="5645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sym typeface="Symbol"/>
                </a:rPr>
                <a:t>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59188" y="4297827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=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9571" y="4497978"/>
              <a:ext cx="1160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u="sng" dirty="0" smtClean="0"/>
                <a:t>2.892 </a:t>
              </a:r>
              <a:r>
                <a:rPr lang="en-US" sz="2000" u="sng" dirty="0" smtClean="0"/>
                <a:t>m</a:t>
              </a:r>
              <a:r>
                <a:rPr lang="en-US" sz="2000" u="sng" baseline="30000" dirty="0" smtClean="0"/>
                <a:t>2</a:t>
              </a:r>
              <a:endParaRPr lang="en-US" sz="2000" u="sng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002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B592-B9A9-49AA-A86F-4031F7B97808}" type="slidenum">
              <a:rPr lang="en-US" smtClean="0"/>
              <a:t>18</a:t>
            </a:fld>
            <a:endParaRPr lang="en-US"/>
          </a:p>
        </p:txBody>
      </p:sp>
      <p:sp>
        <p:nvSpPr>
          <p:cNvPr id="3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748224"/>
            <a:ext cx="8894911" cy="5143546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000" b="1" dirty="0">
                <a:cs typeface="Calibri" panose="020F0502020204030204" pitchFamily="34" charset="0"/>
              </a:rPr>
              <a:t>ΑΣΚΗΣΗ</a:t>
            </a:r>
            <a:endParaRPr lang="it-IT" sz="20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>
                <a:cs typeface="Calibri" panose="020F0502020204030204" pitchFamily="34" charset="0"/>
              </a:rPr>
              <a:t>Σε μια γειτονιά βρίσκεται ένας δημοτικός παιδικός σταθμός, ένα γυμνάσιο, ένα </a:t>
            </a:r>
            <a:r>
              <a:rPr lang="el-GR" sz="2000" dirty="0" smtClean="0">
                <a:cs typeface="Calibri" panose="020F0502020204030204" pitchFamily="34" charset="0"/>
              </a:rPr>
              <a:t>κέντρα ανοιχτής προστασίας ηλικιωμένων, και </a:t>
            </a:r>
            <a:r>
              <a:rPr lang="el-GR" sz="2000" dirty="0">
                <a:cs typeface="Calibri" panose="020F0502020204030204" pitchFamily="34" charset="0"/>
              </a:rPr>
              <a:t>22 μονοκατοικίες.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Συγκεντρώθηκαν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οι ιστορικοί λογαριασμοί κατανάλωσης νερού για κάθε ιδιοκτησία </a:t>
            </a:r>
            <a:r>
              <a:rPr lang="el-G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και τα δεδομένα </a:t>
            </a:r>
            <a:r>
              <a:rPr lang="el-GR" sz="2000" dirty="0">
                <a:solidFill>
                  <a:prstClr val="black"/>
                </a:solidFill>
                <a:cs typeface="Calibri" panose="020F0502020204030204" pitchFamily="34" charset="0"/>
              </a:rPr>
              <a:t>συνοψίζονται στον πίνακα που ακολουθεί. 	</a:t>
            </a:r>
          </a:p>
          <a:p>
            <a:pPr marL="0" indent="0">
              <a:buNone/>
            </a:pPr>
            <a:endParaRPr lang="el-GR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l-GR" sz="2000" i="1" dirty="0" smtClean="0"/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ctr">
              <a:spcBef>
                <a:spcPts val="3500"/>
              </a:spcBef>
              <a:buNone/>
            </a:pPr>
            <a:r>
              <a:rPr lang="el-GR" sz="2000" i="1" dirty="0" smtClean="0"/>
              <a:t>Χρησιμοποιήστε </a:t>
            </a:r>
            <a:r>
              <a:rPr lang="el-GR" sz="2000" i="1" dirty="0"/>
              <a:t>τα διαθέσιμα δεδομένα για να λύσετε την άσκηση</a:t>
            </a:r>
          </a:p>
          <a:p>
            <a:pPr marL="0" indent="0" algn="ctr">
              <a:buNone/>
            </a:pPr>
            <a:endParaRPr lang="en-US" sz="2000" i="1" dirty="0"/>
          </a:p>
        </p:txBody>
      </p:sp>
      <p:sp>
        <p:nvSpPr>
          <p:cNvPr id="3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1093694" y="4986540"/>
            <a:ext cx="7852593" cy="6608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 smtClean="0"/>
              <a:t>Υπολογίστε </a:t>
            </a:r>
            <a:r>
              <a:rPr lang="el-GR" sz="1800" dirty="0"/>
              <a:t>την </a:t>
            </a:r>
            <a:r>
              <a:rPr lang="el-GR" sz="1800" b="1" dirty="0"/>
              <a:t>ετήσια κατανάλωση πόσιμου νερού </a:t>
            </a:r>
            <a:r>
              <a:rPr lang="el-GR" sz="1800" dirty="0"/>
              <a:t>ανά μονάδα συνολικής ωφέλιμης εσωτερικής επιφάνειας δαπέδου των </a:t>
            </a:r>
            <a:r>
              <a:rPr lang="el-GR" sz="1800" dirty="0" err="1"/>
              <a:t>δημ</a:t>
            </a:r>
            <a:r>
              <a:rPr lang="el-GR" sz="1800" dirty="0"/>
              <a:t>. κτιρίων (</a:t>
            </a:r>
            <a:r>
              <a:rPr lang="en-US" sz="1800" dirty="0"/>
              <a:t>m</a:t>
            </a:r>
            <a:r>
              <a:rPr lang="en-US" sz="1800" baseline="30000" dirty="0"/>
              <a:t>3</a:t>
            </a:r>
            <a:r>
              <a:rPr lang="en-US" sz="1800" dirty="0"/>
              <a:t>/m</a:t>
            </a:r>
            <a:r>
              <a:rPr lang="en-US" sz="1800" baseline="30000" dirty="0"/>
              <a:t>2</a:t>
            </a:r>
            <a:r>
              <a:rPr lang="en-US" sz="1800" dirty="0"/>
              <a:t>/y)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86" y="4964734"/>
            <a:ext cx="623565" cy="60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28380"/>
              </p:ext>
            </p:extLst>
          </p:nvPr>
        </p:nvGraphicFramePr>
        <p:xfrm>
          <a:off x="281352" y="2446883"/>
          <a:ext cx="8508704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235"/>
                <a:gridCol w="1507252"/>
                <a:gridCol w="1203028"/>
                <a:gridCol w="1740757"/>
                <a:gridCol w="21384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Ωφέλιμη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dirty="0" err="1" smtClean="0"/>
                        <a:t>εσωτ</a:t>
                      </a:r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 επιφάνεια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0" dirty="0" smtClean="0">
                          <a:solidFill>
                            <a:schemeClr val="bg1"/>
                          </a:solidFill>
                        </a:rPr>
                        <a:t>Επιφάνεια</a:t>
                      </a:r>
                      <a:r>
                        <a:rPr lang="el-GR" sz="1400" b="1" i="0" baseline="0" dirty="0" smtClean="0">
                          <a:solidFill>
                            <a:schemeClr val="bg1"/>
                          </a:solidFill>
                        </a:rPr>
                        <a:t> κήπων (</a:t>
                      </a:r>
                      <a:r>
                        <a:rPr lang="en-US" sz="1400" dirty="0" smtClean="0"/>
                        <a:t>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r>
                        <a:rPr lang="el-GR" sz="1400" b="1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Αριθμός ατόμων*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Ετήσια χρήση νερού / κοινοχρήστων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0" lang="en-US" sz="1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Παιδικός σταθμός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445,1</a:t>
                      </a:r>
                      <a:r>
                        <a:rPr lang="el-GR" sz="180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176,4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Σχολείο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2.151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355,6 / ---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ΚΑΠΗ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---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209 / ---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Μονοκατοικίες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748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3.149,7 / **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90441" y="4472671"/>
            <a:ext cx="559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* Εργαζόμενοι, μαθητές ή ένοικοι κατοικιών </a:t>
            </a:r>
          </a:p>
          <a:p>
            <a:r>
              <a:rPr lang="el-GR" sz="1400" i="1" dirty="0" smtClean="0"/>
              <a:t>** Για την εκτίμηση χρησιμοποιήστε την τιμή 0,6 </a:t>
            </a:r>
            <a:r>
              <a:rPr lang="en-US" sz="1400" i="1" dirty="0" smtClean="0"/>
              <a:t>m</a:t>
            </a:r>
            <a:r>
              <a:rPr lang="en-US" sz="1400" i="1" baseline="30000" dirty="0" smtClean="0"/>
              <a:t>3</a:t>
            </a:r>
            <a:r>
              <a:rPr lang="en-US" sz="1400" i="1" dirty="0" smtClean="0"/>
              <a:t>/m</a:t>
            </a:r>
            <a:r>
              <a:rPr lang="en-US" sz="1400" i="1" baseline="30000" dirty="0" smtClean="0"/>
              <a:t>2</a:t>
            </a:r>
            <a:r>
              <a:rPr lang="en-US" sz="1400" i="1" dirty="0" smtClean="0"/>
              <a:t> </a:t>
            </a:r>
            <a:r>
              <a:rPr lang="el-GR" sz="1400" i="1" dirty="0" smtClean="0"/>
              <a:t>επιφ. κήπων</a:t>
            </a:r>
            <a:endParaRPr lang="en-US" sz="1400" i="1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0" y="-9728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499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7" y="3795954"/>
            <a:ext cx="17319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65092"/>
              </p:ext>
            </p:extLst>
          </p:nvPr>
        </p:nvGraphicFramePr>
        <p:xfrm>
          <a:off x="487326" y="1039864"/>
          <a:ext cx="8169348" cy="207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84674"/>
                <a:gridCol w="408467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Ε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1.7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ΚΑΤΑΝΑΛΩΣΗ ΝΕΡΟΥ ΣΕ ΔΗΜΟΣΙΑ/ΔΗΜΟΤΙΚΑ</a:t>
                      </a:r>
                      <a:r>
                        <a:rPr lang="el-GR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ΚΤΙΡΙΑ ΤΡΙΤΟΓΕΝΗ</a:t>
                      </a:r>
                      <a:r>
                        <a:rPr lang="el-GR" sz="2800" baseline="0" dirty="0" smtClean="0">
                          <a:solidFill>
                            <a:schemeClr val="bg1"/>
                          </a:solidFill>
                        </a:rPr>
                        <a:t> ΤΟΜΕΑ (ΓΡΑΦΕΙΑ, ΣΧΟΛΕΙΑ)</a:t>
                      </a:r>
                      <a:endParaRPr lang="el-G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ΘΕΜΑΤΙΚΗ ΕΝΟΤΗΤΑ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ΚΑΤΗΓΟΡΙΑ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. </a:t>
                      </a:r>
                      <a:r>
                        <a:rPr lang="el-GR" sz="2000" dirty="0" smtClean="0"/>
                        <a:t>Μη-Ανανεώσιμοι</a:t>
                      </a:r>
                      <a:r>
                        <a:rPr lang="el-GR" sz="2000" baseline="0" dirty="0" smtClean="0"/>
                        <a:t> Φυσικοί Πόροι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.</a:t>
                      </a:r>
                      <a:r>
                        <a:rPr lang="el-GR" sz="2000" dirty="0" smtClean="0"/>
                        <a:t>1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Πόσιμο Νερό, Όμβρια, Γκρίζα Νερά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2</a:t>
            </a:fld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04497" y="3199358"/>
            <a:ext cx="588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 </a:t>
            </a:r>
            <a:r>
              <a:rPr lang="el-GR" b="1" dirty="0" smtClean="0"/>
              <a:t>Β.4.5 </a:t>
            </a:r>
            <a:r>
              <a:rPr lang="el-GR" dirty="0" smtClean="0"/>
              <a:t>για την </a:t>
            </a:r>
            <a:r>
              <a:rPr lang="el-GR" b="1" dirty="0" smtClean="0"/>
              <a:t>Κλίμακα Κτιρίου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 smtClean="0"/>
              <a:t>Βλέπε</a:t>
            </a:r>
            <a:r>
              <a:rPr lang="el-GR" b="1" dirty="0" smtClean="0"/>
              <a:t> Ε.1.6 </a:t>
            </a:r>
            <a:r>
              <a:rPr lang="el-GR" dirty="0" smtClean="0"/>
              <a:t>για την </a:t>
            </a:r>
            <a:r>
              <a:rPr lang="el-GR" b="1" dirty="0" smtClean="0"/>
              <a:t>Κλίμακα Γειτονιάς (κτίρια κατοικιών)</a:t>
            </a:r>
            <a:endParaRPr lang="en-GB" b="1" dirty="0"/>
          </a:p>
        </p:txBody>
      </p:sp>
      <p:sp>
        <p:nvSpPr>
          <p:cNvPr id="9" name="Striped Right Arrow 8"/>
          <p:cNvSpPr/>
          <p:nvPr/>
        </p:nvSpPr>
        <p:spPr>
          <a:xfrm>
            <a:off x="3962242" y="4157472"/>
            <a:ext cx="794904" cy="621792"/>
          </a:xfrm>
          <a:prstGeom prst="stripedRigh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93" y="3958795"/>
            <a:ext cx="881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08802" y="5037821"/>
            <a:ext cx="56627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Πόσιμο νερό για εσωτερικές χρήσεις</a:t>
            </a:r>
          </a:p>
          <a:p>
            <a:pPr algn="ctr"/>
            <a:r>
              <a:rPr lang="el-G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Λίτρα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el-G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Κυβικά μέτρα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3</a:t>
            </a:fld>
            <a:endParaRPr lang="en-US"/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2682"/>
            <a:ext cx="6036067" cy="223602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Περίπου 70</a:t>
            </a:r>
            <a:r>
              <a:rPr lang="el-GR" sz="2000" dirty="0"/>
              <a:t>% του πλανήτη καλύπτεται από </a:t>
            </a:r>
            <a:r>
              <a:rPr lang="el-GR" sz="2000" dirty="0" smtClean="0"/>
              <a:t>νερό. Όμως, </a:t>
            </a:r>
            <a:r>
              <a:rPr lang="el-GR" sz="2000" dirty="0"/>
              <a:t>το 97% από τα 1,4 κυβικά χιλιόμετρα νερού της γης είναι θαλάσσια ύδατα και πάνω από το 2% είναι πάγοι. </a:t>
            </a:r>
            <a:endParaRPr lang="el-GR" sz="2000" dirty="0" smtClean="0"/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Το </a:t>
            </a:r>
            <a:r>
              <a:rPr lang="el-GR" sz="2000" dirty="0"/>
              <a:t>υπόλοιπο μέρος των υδάτων βρίσκεται είτε σε μεγάλα βάθη ή είναι ιδιαίτερα μολυσμένο. </a:t>
            </a:r>
            <a:endParaRPr lang="el-GR" sz="2000" dirty="0" smtClean="0"/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Μόλις </a:t>
            </a:r>
            <a:r>
              <a:rPr lang="el-GR" sz="2000" dirty="0"/>
              <a:t>το 0.003% είναι άμεσα αξιοποιήσιμο για ύδρευση.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04" y="3225336"/>
            <a:ext cx="881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1111" y="4221397"/>
            <a:ext cx="81474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000" i="1" dirty="0"/>
              <a:t>Η έλλειψη νερού </a:t>
            </a:r>
            <a:r>
              <a:rPr lang="el-GR" sz="2000" i="1" dirty="0" smtClean="0"/>
              <a:t>είναι σημαντικό </a:t>
            </a:r>
            <a:r>
              <a:rPr lang="el-GR" sz="2000" i="1" dirty="0"/>
              <a:t>πρόβλημα στις περισσότερες </a:t>
            </a:r>
            <a:r>
              <a:rPr lang="el-GR" sz="2000" i="1" dirty="0" smtClean="0"/>
              <a:t>Μεσογειακές περιοχές. </a:t>
            </a:r>
            <a:r>
              <a:rPr lang="el-GR" sz="2000" i="1" dirty="0"/>
              <a:t>Οι κλιματικές και οι γεωμορφολογικές συνθήκες δεν επιτρέπουν την διατήρηση υδατικών αποθεμάτων στον υπόγειο υδροφόρο ορίζοντα. </a:t>
            </a:r>
            <a:endParaRPr lang="el-GR" sz="2000" i="1" dirty="0" smtClean="0"/>
          </a:p>
          <a:p>
            <a:pPr>
              <a:spcBef>
                <a:spcPts val="1200"/>
              </a:spcBef>
            </a:pPr>
            <a:r>
              <a:rPr lang="el-GR" sz="2000" i="1" dirty="0" smtClean="0"/>
              <a:t>Η </a:t>
            </a:r>
            <a:r>
              <a:rPr lang="el-GR" sz="2000" i="1" dirty="0"/>
              <a:t>παροχή και η διαχείριση του νερού είναι ιδιαίτερα δύσκολη και ακριβή.</a:t>
            </a:r>
            <a:endParaRPr lang="en-GB" sz="2000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0" y="4237257"/>
            <a:ext cx="378512" cy="36880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0" y="5304043"/>
            <a:ext cx="378512" cy="36880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19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777009"/>
            <a:ext cx="8229600" cy="4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ΓΕΝΙΚΕΣ ΠΛΗΡΟΦΟΡΙΕΣ</a:t>
            </a:r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08" y="1535879"/>
            <a:ext cx="2774024" cy="138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9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4</a:t>
            </a:fld>
            <a:endParaRPr lang="en-US"/>
          </a:p>
        </p:txBody>
      </p: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777009"/>
            <a:ext cx="8229600" cy="4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ΓΕΝΙΚΕΣ ΠΛΗΡΟΦΟΡΙΕΣ</a:t>
            </a:r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5" y="1276567"/>
            <a:ext cx="3754353" cy="47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88"/>
            <a:ext cx="3383280" cy="29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2114"/>
            <a:ext cx="3383280" cy="209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5</a:t>
            </a:fld>
            <a:endParaRPr lang="en-US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457200" y="777009"/>
            <a:ext cx="8229600" cy="499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ΓΕΝΙΚΕΣ ΠΛΗΡΟΦΟΡΙΕΣ</a:t>
            </a:r>
            <a:endParaRPr lang="en-US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657"/>
            <a:ext cx="3668169" cy="47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223651" y="2091214"/>
            <a:ext cx="4794748" cy="3300186"/>
            <a:chOff x="4223651" y="2091214"/>
            <a:chExt cx="4794748" cy="330018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651" y="2091214"/>
              <a:ext cx="4794748" cy="310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049314" y="5160568"/>
              <a:ext cx="18982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900" dirty="0" smtClean="0"/>
                <a:t>Πηγή</a:t>
              </a:r>
              <a:r>
                <a:rPr lang="en-US" sz="900" dirty="0" smtClean="0"/>
                <a:t>: </a:t>
              </a:r>
              <a:r>
                <a:rPr lang="el-GR" sz="900" dirty="0" smtClean="0"/>
                <a:t>Φ. </a:t>
              </a:r>
              <a:r>
                <a:rPr lang="el-GR" sz="900" dirty="0" err="1" smtClean="0"/>
                <a:t>Κόλλιας</a:t>
              </a:r>
              <a:r>
                <a:rPr lang="el-GR" sz="900" dirty="0" smtClean="0"/>
                <a:t> </a:t>
              </a:r>
              <a:r>
                <a:rPr lang="en-US" sz="900" dirty="0" smtClean="0">
                  <a:hlinkClick r:id="rId4"/>
                </a:rPr>
                <a:t>www.euro2day.gr</a:t>
              </a:r>
              <a:r>
                <a:rPr lang="el-GR" sz="900" dirty="0" smtClean="0"/>
                <a:t> </a:t>
              </a:r>
              <a:endParaRPr lang="en-US" sz="900" dirty="0"/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7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6</a:t>
            </a:fld>
            <a:endParaRPr lang="en-US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902208"/>
            <a:ext cx="8875776" cy="86944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3100" b="1" u="sng" dirty="0">
                <a:solidFill>
                  <a:prstClr val="black"/>
                </a:solidFill>
                <a:cs typeface="Calibri" panose="020F0502020204030204" pitchFamily="34" charset="0"/>
              </a:rPr>
              <a:t>ΣΚΟΠΟΣ</a:t>
            </a:r>
            <a:endParaRPr lang="en-US" sz="3100" dirty="0">
              <a:cs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600" dirty="0" smtClean="0"/>
              <a:t>Αποτελεσματική </a:t>
            </a:r>
            <a:r>
              <a:rPr lang="el-GR" sz="2600" dirty="0"/>
              <a:t>χρήση των υδάτινων </a:t>
            </a:r>
            <a:r>
              <a:rPr lang="el-GR" sz="2600" dirty="0" smtClean="0"/>
              <a:t>πόρων.</a:t>
            </a:r>
            <a:endParaRPr lang="en-US" sz="2600" dirty="0" smtClean="0"/>
          </a:p>
        </p:txBody>
      </p:sp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603105" y="2173575"/>
            <a:ext cx="6126566" cy="235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l-GR" sz="1600" b="1" dirty="0" smtClean="0"/>
              <a:t>Ευρωπαϊκή Νομοθεσία </a:t>
            </a:r>
            <a:r>
              <a:rPr lang="el-GR" sz="1600" dirty="0" smtClean="0"/>
              <a:t>[3]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600" b="1" dirty="0" smtClean="0"/>
              <a:t>Πρόταση για αναθεώρηση </a:t>
            </a:r>
            <a:r>
              <a:rPr lang="el-GR" sz="1600" b="1" dirty="0"/>
              <a:t>της ευρωπαϊκής </a:t>
            </a:r>
            <a:r>
              <a:rPr lang="el-GR" sz="1600" b="1" dirty="0" smtClean="0"/>
              <a:t>νομοθεσίας </a:t>
            </a:r>
            <a:r>
              <a:rPr lang="el-GR" sz="1600" dirty="0" smtClean="0"/>
              <a:t>θα </a:t>
            </a:r>
            <a:r>
              <a:rPr lang="el-GR" sz="1600" dirty="0"/>
              <a:t>βελτιώσει την ποιότητα του πόσιμου νερού, αλλά και την πρόσβαση σ' αυτό ενώ παράλληλα θα προσφέρει καλύτερη ενημέρωση στους </a:t>
            </a:r>
            <a:r>
              <a:rPr lang="el-GR" sz="1600" dirty="0" smtClean="0"/>
              <a:t>πολίτες.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600" i="1" dirty="0" smtClean="0"/>
              <a:t>Η πρώτη </a:t>
            </a:r>
            <a:r>
              <a:rPr lang="el-GR" sz="1600" i="1" dirty="0"/>
              <a:t>επιτυχή ευρωπαϊκή πρωτοβουλία </a:t>
            </a:r>
            <a:r>
              <a:rPr lang="el-GR" sz="1600" i="1" dirty="0" smtClean="0"/>
              <a:t>πολιτών </a:t>
            </a:r>
            <a:r>
              <a:rPr lang="el-GR" sz="1600" i="1" dirty="0"/>
              <a:t>με τίτλο «</a:t>
            </a:r>
            <a:r>
              <a:rPr lang="el-GR" sz="1600" b="1" i="1" dirty="0"/>
              <a:t>Right2Water</a:t>
            </a:r>
            <a:r>
              <a:rPr lang="el-GR" sz="1600" i="1" dirty="0"/>
              <a:t>» (</a:t>
            </a:r>
            <a:r>
              <a:rPr lang="el-GR" sz="1600" b="1" i="1" dirty="0"/>
              <a:t>Δικαίωμα στο νερό</a:t>
            </a:r>
            <a:r>
              <a:rPr lang="el-GR" sz="1600" i="1" dirty="0"/>
              <a:t>) η οποία συγκέντρωσε </a:t>
            </a:r>
            <a:r>
              <a:rPr lang="el-GR" sz="1600" i="1" dirty="0" smtClean="0"/>
              <a:t>1,9 </a:t>
            </a:r>
            <a:r>
              <a:rPr lang="el-GR" sz="1600" i="1" dirty="0"/>
              <a:t>εκατομμύρια υπογραφές για την υποστήριξη της βελτίωσης της πρόσβασης σε ασφαλές πόσιμο νερό για όλους τους Ευρωπαίους</a:t>
            </a:r>
            <a:r>
              <a:rPr lang="el-GR" sz="1600" i="1" dirty="0" smtClean="0"/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" y="2262995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3105" y="4511040"/>
            <a:ext cx="8455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/>
              <a:t>Ο κύριος στόχος είναι να γίνει ακόμη πιο ασφαλές το νερό της βρύσης στην ΕΕ και, συνεπώς, να ενθαρρυνθούν περισσότεροι καταναλωτές να </a:t>
            </a:r>
            <a:r>
              <a:rPr lang="el-GR" sz="1600" i="1" dirty="0" smtClean="0"/>
              <a:t>μην χρησιμοποιούν εμφιαλωμένα νερά. </a:t>
            </a:r>
            <a:r>
              <a:rPr lang="el-GR" sz="1600" i="1" dirty="0"/>
              <a:t>Μεταξύ άλλων, 18 νέες ουσίες και μικρόβια θα προστεθούν στον κατάλογο των κριτηρίων για ασφαλές πόσιμο </a:t>
            </a:r>
            <a:r>
              <a:rPr lang="el-GR" sz="1600" i="1" dirty="0" smtClean="0"/>
              <a:t>νερό, </a:t>
            </a:r>
            <a:r>
              <a:rPr lang="el-GR" sz="1600" i="1" dirty="0"/>
              <a:t>συμπεριλαμβανομένων της </a:t>
            </a:r>
            <a:r>
              <a:rPr lang="el-GR" sz="1600" i="1" dirty="0" err="1"/>
              <a:t>λεγιονέλλας</a:t>
            </a:r>
            <a:r>
              <a:rPr lang="el-GR" sz="1600" i="1" dirty="0"/>
              <a:t>, της </a:t>
            </a:r>
            <a:r>
              <a:rPr lang="el-GR" sz="1600" i="1" dirty="0" err="1"/>
              <a:t>δισφαινόλης</a:t>
            </a:r>
            <a:r>
              <a:rPr lang="el-GR" sz="1600" i="1" dirty="0"/>
              <a:t>-Α και του χλωρικού άλατος.</a:t>
            </a:r>
            <a:endParaRPr lang="en-US" sz="16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01" y="2495827"/>
            <a:ext cx="1466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864581" y="4079669"/>
            <a:ext cx="19062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https://www.right2water.eu</a:t>
            </a:r>
            <a:r>
              <a:rPr lang="en-US" sz="1100" dirty="0" smtClean="0">
                <a:hlinkClick r:id="rId4"/>
              </a:rPr>
              <a:t>/</a:t>
            </a:r>
            <a:r>
              <a:rPr lang="el-GR" sz="1100" dirty="0" smtClean="0"/>
              <a:t> </a:t>
            </a:r>
            <a:endParaRPr lang="en-US" sz="11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1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7</a:t>
            </a:fld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49" y="1332187"/>
            <a:ext cx="8855826" cy="2378675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/>
              <a:t>Ο δείκτης επίδοσης </a:t>
            </a:r>
            <a:r>
              <a:rPr lang="el-GR" sz="2000" dirty="0" smtClean="0"/>
              <a:t>για την «</a:t>
            </a:r>
            <a:r>
              <a:rPr lang="el-GR" sz="2000" b="1" dirty="0" smtClean="0"/>
              <a:t>κατανάλωση πόσιμου νερού</a:t>
            </a:r>
            <a:r>
              <a:rPr lang="el-GR" sz="2000" dirty="0" smtClean="0"/>
              <a:t>» στα </a:t>
            </a:r>
            <a:r>
              <a:rPr lang="el-GR" sz="2000" b="1" dirty="0" err="1" smtClean="0"/>
              <a:t>δημ</a:t>
            </a:r>
            <a:r>
              <a:rPr lang="el-GR" sz="2000" b="1" dirty="0" smtClean="0"/>
              <a:t>. κτίρια</a:t>
            </a:r>
            <a:r>
              <a:rPr lang="el-GR" sz="2000" dirty="0" smtClean="0"/>
              <a:t> εκφράζει την χρήση νερού από τους ενοίκους, τις συσκευές υγιεινής και τις </a:t>
            </a:r>
            <a:r>
              <a:rPr lang="el-GR" sz="2000" dirty="0"/>
              <a:t>άλλες συσκευές </a:t>
            </a:r>
            <a:r>
              <a:rPr lang="el-GR" sz="2000" dirty="0" smtClean="0"/>
              <a:t>του κτιρίου που </a:t>
            </a:r>
            <a:r>
              <a:rPr lang="el-GR" sz="2000" dirty="0"/>
              <a:t>καταναλώνουν νερό. </a:t>
            </a:r>
            <a:endParaRPr lang="el-GR" sz="20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/>
              <a:t>Μ</a:t>
            </a:r>
            <a:r>
              <a:rPr lang="el-GR" sz="2000" dirty="0" smtClean="0"/>
              <a:t>πορεί </a:t>
            </a:r>
            <a:r>
              <a:rPr lang="el-GR" sz="2000" dirty="0"/>
              <a:t>να εφαρμοστεί σε νέα, ανακαινισμένα ή </a:t>
            </a:r>
            <a:r>
              <a:rPr lang="el-GR" sz="2000" dirty="0" smtClean="0"/>
              <a:t>υφιστάμενα κτίρια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 smtClean="0"/>
              <a:t>Συμβάλει στην καλύτερη αντίληψη της χρήσης νερού στα </a:t>
            </a:r>
            <a:r>
              <a:rPr lang="el-GR" sz="2000" dirty="0" err="1" smtClean="0"/>
              <a:t>δημ</a:t>
            </a:r>
            <a:r>
              <a:rPr lang="el-GR" sz="2000" dirty="0" smtClean="0"/>
              <a:t>. </a:t>
            </a:r>
            <a:r>
              <a:rPr lang="el-GR" sz="2000" dirty="0"/>
              <a:t>κ</a:t>
            </a:r>
            <a:r>
              <a:rPr lang="el-GR" sz="2000" dirty="0" smtClean="0"/>
              <a:t>τίρια και τελικά στη μείωση της ζήτησης νερού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ΜΕΘΟΔΟΛΟΓΙΑ ΑΞΙΟΛΟΓΗΣΗΣ - ΠΕΡΙΓΡΑΦΗ</a:t>
            </a:r>
            <a:endParaRPr lang="en-US" b="1" u="sng" dirty="0">
              <a:cs typeface="Calibri" panose="020F0502020204030204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3" y="3604154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7" y="3710267"/>
            <a:ext cx="3487960" cy="190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6294" y="3683609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Γραφεία 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480982" y="5464606"/>
            <a:ext cx="4165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 smtClean="0"/>
              <a:t>Πηγή</a:t>
            </a:r>
            <a:r>
              <a:rPr lang="en-US" sz="800" dirty="0" smtClean="0"/>
              <a:t>: </a:t>
            </a:r>
            <a:r>
              <a:rPr lang="en-US" sz="800" dirty="0" smtClean="0">
                <a:hlinkClick r:id="rId4"/>
              </a:rPr>
              <a:t>http</a:t>
            </a:r>
            <a:r>
              <a:rPr lang="en-US" sz="800" dirty="0">
                <a:hlinkClick r:id="rId4"/>
              </a:rPr>
              <a:t>://</a:t>
            </a:r>
            <a:r>
              <a:rPr lang="en-US" sz="800" dirty="0" smtClean="0">
                <a:hlinkClick r:id="rId4"/>
              </a:rPr>
              <a:t>ec.europa.eu/environment/life/project/Projects/index.cfm?fuseaction=home.showFile&amp;rep=file&amp;fil=water0708GUIDE.pdf</a:t>
            </a:r>
            <a:r>
              <a:rPr lang="en-US" sz="800" dirty="0" smtClean="0"/>
              <a:t> </a:t>
            </a:r>
            <a:endParaRPr lang="en-US" sz="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74062" y="3710862"/>
            <a:ext cx="3609227" cy="2167460"/>
            <a:chOff x="5374062" y="3710862"/>
            <a:chExt cx="3609227" cy="2167460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062" y="3710862"/>
              <a:ext cx="3609227" cy="175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379410" y="5539768"/>
              <a:ext cx="30055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800" dirty="0" smtClean="0"/>
                <a:t>Πηγή</a:t>
              </a:r>
              <a:r>
                <a:rPr lang="en-US" sz="800" dirty="0" smtClean="0"/>
                <a:t>: </a:t>
              </a:r>
              <a:r>
                <a:rPr lang="el-GR" sz="800" dirty="0" smtClean="0"/>
                <a:t>Π</a:t>
              </a:r>
              <a:r>
                <a:rPr lang="el-GR" sz="800" dirty="0"/>
                <a:t>. </a:t>
              </a:r>
              <a:r>
                <a:rPr lang="el-GR" sz="800" dirty="0" smtClean="0"/>
                <a:t>Σιδηρόπουλος</a:t>
              </a:r>
              <a:r>
                <a:rPr lang="en-US" sz="800" dirty="0" smtClean="0"/>
                <a:t>, </a:t>
              </a:r>
              <a:r>
                <a:rPr lang="el-GR" sz="800" dirty="0"/>
                <a:t>Ύδρευση – Αποχέτευση </a:t>
              </a:r>
              <a:r>
                <a:rPr lang="el-GR" sz="800" dirty="0" smtClean="0"/>
                <a:t>Οικισμών, ΑΠΘ</a:t>
              </a:r>
            </a:p>
            <a:p>
              <a:r>
                <a:rPr lang="en-US" sz="800" dirty="0">
                  <a:hlinkClick r:id="rId6"/>
                </a:rPr>
                <a:t>http</a:t>
              </a:r>
              <a:r>
                <a:rPr lang="en-US" sz="800" dirty="0" smtClean="0">
                  <a:hlinkClick r:id="rId6"/>
                </a:rPr>
                <a:t>://eclass.uth.gr/eclass/modules/document/file.php</a:t>
              </a:r>
              <a:endParaRPr lang="el-GR" sz="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439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8</a:t>
            </a:fld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86F2EB93-A63A-4210-B86A-E5FCAD7D8D7F}"/>
              </a:ext>
            </a:extLst>
          </p:cNvPr>
          <p:cNvSpPr txBox="1">
            <a:spLocks/>
          </p:cNvSpPr>
          <p:nvPr/>
        </p:nvSpPr>
        <p:spPr>
          <a:xfrm>
            <a:off x="268224" y="902208"/>
            <a:ext cx="7840606" cy="52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u="sng" dirty="0">
                <a:cs typeface="Calibri" panose="020F0502020204030204" pitchFamily="34" charset="0"/>
              </a:rPr>
              <a:t>ΜΕΘΟΔΟΛΟΓΙΑ ΑΞΙΟΛΟΓΗΣΗΣ - </a:t>
            </a:r>
            <a:r>
              <a:rPr lang="el-GR" b="1" u="sng" dirty="0" smtClean="0">
                <a:cs typeface="Calibri" panose="020F0502020204030204" pitchFamily="34" charset="0"/>
              </a:rPr>
              <a:t>ΔΕΙΚΤΗΣ</a:t>
            </a:r>
            <a:endParaRPr lang="en-US" b="1" u="sng" dirty="0"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1" y="5209390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7238" y="5209390"/>
            <a:ext cx="829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i="1" dirty="0" smtClean="0"/>
              <a:t>Με </a:t>
            </a:r>
            <a:r>
              <a:rPr lang="el-GR" i="1" dirty="0"/>
              <a:t>κατάλληλα μέτρα εξοικονόμησης </a:t>
            </a:r>
            <a:r>
              <a:rPr lang="el-GR" i="1" dirty="0" smtClean="0"/>
              <a:t>και ορθολογικής </a:t>
            </a:r>
            <a:r>
              <a:rPr lang="el-GR" i="1" dirty="0"/>
              <a:t>χρήσης, η μέση κατανάλωση νερού </a:t>
            </a:r>
            <a:r>
              <a:rPr lang="el-GR" i="1" dirty="0" smtClean="0"/>
              <a:t>στα κτίρια μπορεί να μειωθεί κατά 45%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824525" y="3245547"/>
            <a:ext cx="8274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dirty="0" smtClean="0"/>
              <a:t>Η </a:t>
            </a:r>
            <a:r>
              <a:rPr lang="el-GR" b="1" dirty="0"/>
              <a:t>πηγή </a:t>
            </a:r>
            <a:r>
              <a:rPr lang="el-GR" b="1" dirty="0" smtClean="0"/>
              <a:t>των δεδομένων </a:t>
            </a:r>
            <a:r>
              <a:rPr lang="el-GR" dirty="0"/>
              <a:t>πρέπει πάντα να </a:t>
            </a:r>
            <a:r>
              <a:rPr lang="el-GR" b="1" dirty="0"/>
              <a:t>δηλώνεται με σαφήνεια</a:t>
            </a:r>
            <a:endParaRPr lang="en-US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1" y="3245547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524" y="4221912"/>
            <a:ext cx="827445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dirty="0" smtClean="0"/>
              <a:t>Περιλαμβάνονται </a:t>
            </a:r>
            <a:r>
              <a:rPr lang="el-GR" b="1" dirty="0" smtClean="0"/>
              <a:t>μόνο οι εσωτερικές χρήσεις</a:t>
            </a:r>
            <a:endParaRPr lang="el-GR" dirty="0" smtClean="0"/>
          </a:p>
          <a:p>
            <a:pPr>
              <a:spcBef>
                <a:spcPts val="600"/>
              </a:spcBef>
            </a:pPr>
            <a:r>
              <a:rPr lang="el-GR" b="1" dirty="0" smtClean="0"/>
              <a:t>Δεν περιλαμβάνονται οι εξωτερικές χρήσεις </a:t>
            </a:r>
            <a:r>
              <a:rPr lang="el-GR" dirty="0" smtClean="0"/>
              <a:t>(π.χ. κοινόχρηστο νερό για πότισμα</a:t>
            </a:r>
            <a:r>
              <a:rPr lang="en-US" dirty="0" smtClean="0"/>
              <a:t> </a:t>
            </a:r>
            <a:r>
              <a:rPr lang="el-GR" dirty="0" smtClean="0"/>
              <a:t>ή τον μηχανολογικό εξοπλισμό, π.χ. πύργοι ψύξης)</a:t>
            </a:r>
            <a:endParaRPr lang="en-US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0" y="4221912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a 9">
            <a:extLst>
              <a:ext uri="{FF2B5EF4-FFF2-40B4-BE49-F238E27FC236}">
                <a16:creationId xmlns:a16="http://schemas.microsoft.com/office/drawing/2014/main" xmlns="" id="{BA4E60F0-E0CB-4A0A-A9CF-6E5B3891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35244"/>
              </p:ext>
            </p:extLst>
          </p:nvPr>
        </p:nvGraphicFramePr>
        <p:xfrm>
          <a:off x="394220" y="1585692"/>
          <a:ext cx="843953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605">
                  <a:extLst>
                    <a:ext uri="{9D8B030D-6E8A-4147-A177-3AD203B41FA5}">
                      <a16:colId xmlns:a16="http://schemas.microsoft.com/office/drawing/2014/main" xmlns="" val="338152859"/>
                    </a:ext>
                  </a:extLst>
                </a:gridCol>
                <a:gridCol w="1762153">
                  <a:extLst>
                    <a:ext uri="{9D8B030D-6E8A-4147-A177-3AD203B41FA5}">
                      <a16:colId xmlns:a16="http://schemas.microsoft.com/office/drawing/2014/main" xmlns="" val="125890587"/>
                    </a:ext>
                  </a:extLst>
                </a:gridCol>
                <a:gridCol w="2803779">
                  <a:extLst>
                    <a:ext uri="{9D8B030D-6E8A-4147-A177-3AD203B41FA5}">
                      <a16:colId xmlns:a16="http://schemas.microsoft.com/office/drawing/2014/main" xmlns="" val="1306176470"/>
                    </a:ext>
                  </a:extLst>
                </a:gridCol>
              </a:tblGrid>
              <a:tr h="280704">
                <a:tc>
                  <a:txBody>
                    <a:bodyPr/>
                    <a:lstStyle/>
                    <a:p>
                      <a:r>
                        <a:rPr lang="el-GR" noProof="0" dirty="0" smtClean="0"/>
                        <a:t>Περιγραφή</a:t>
                      </a:r>
                      <a:endParaRPr lang="en-US" noProof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Μονάδες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noProof="0" dirty="0" smtClean="0"/>
                        <a:t>Πηγές Δεδομένων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7756336"/>
                  </a:ext>
                </a:extLst>
              </a:tr>
              <a:tr h="920373">
                <a:tc>
                  <a:txBody>
                    <a:bodyPr/>
                    <a:lstStyle/>
                    <a:p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Ετήσια συνολική κατανάλωση πόσιμου νερού ανά μονάδα συνολικής ωφέλιμης</a:t>
                      </a:r>
                      <a:r>
                        <a:rPr lang="el-GR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εσωτερικής </a:t>
                      </a: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επιφάνειας δαπέδου των </a:t>
                      </a:r>
                      <a:r>
                        <a:rPr lang="el-GR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δημ</a:t>
                      </a: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. κτιρίων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l-GR" sz="1800" kern="1200" baseline="300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l-GR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kern="1200" baseline="300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l-GR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/έτος</a:t>
                      </a:r>
                      <a:endParaRPr lang="en-US" sz="1800" kern="120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Μετρήσεις (Λογαριασμοί)</a:t>
                      </a:r>
                      <a:endParaRPr lang="el-GR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222151201"/>
                  </a:ext>
                </a:extLst>
              </a:tr>
            </a:tbl>
          </a:graphicData>
        </a:graphic>
      </p:graphicFrame>
      <p:sp>
        <p:nvSpPr>
          <p:cNvPr id="14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832058" y="3685871"/>
            <a:ext cx="7625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Τ</a:t>
            </a:r>
            <a:r>
              <a:rPr lang="el-GR" sz="2000" dirty="0" smtClean="0"/>
              <a:t>α </a:t>
            </a:r>
            <a:r>
              <a:rPr lang="el-GR" sz="2000" dirty="0" err="1" smtClean="0"/>
              <a:t>δημ</a:t>
            </a:r>
            <a:r>
              <a:rPr lang="el-GR" sz="2000" dirty="0" smtClean="0"/>
              <a:t>. </a:t>
            </a:r>
            <a:r>
              <a:rPr lang="el-GR" sz="2000" dirty="0"/>
              <a:t>κτίρια που </a:t>
            </a:r>
            <a:r>
              <a:rPr lang="el-GR" sz="2000" b="1" dirty="0" smtClean="0"/>
              <a:t>λαμβάνονται υπόψη </a:t>
            </a:r>
            <a:r>
              <a:rPr lang="el-GR" sz="2000" dirty="0" smtClean="0"/>
              <a:t>στους υπολογισμούς </a:t>
            </a:r>
            <a:r>
              <a:rPr lang="el-GR" sz="2000" b="1" dirty="0" smtClean="0"/>
              <a:t>είναι </a:t>
            </a:r>
            <a:r>
              <a:rPr lang="el-GR" sz="2000" b="1" dirty="0"/>
              <a:t>γραφεία και σχολεία </a:t>
            </a:r>
            <a:r>
              <a:rPr lang="el-GR" sz="2000" dirty="0" smtClean="0"/>
              <a:t>(για όλες τις βαθμίδες σπουδών, </a:t>
            </a:r>
            <a:r>
              <a:rPr lang="el-GR" sz="2000" dirty="0"/>
              <a:t>εξαιρουμένων των </a:t>
            </a:r>
            <a:r>
              <a:rPr lang="el-GR" sz="2000" dirty="0" smtClean="0"/>
              <a:t>πανεπιστημίων)</a:t>
            </a:r>
            <a:endParaRPr lang="en-US" sz="20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4" y="3685871"/>
            <a:ext cx="378512" cy="3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58E2E09-0757-483E-AD0C-4C42867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3FB592-B9A9-49AA-A86F-4031F7B97808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588" y="1386671"/>
            <a:ext cx="8019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9 </a:t>
            </a:r>
            <a:r>
              <a:rPr lang="el-GR" dirty="0"/>
              <a:t>λίτρα νερό, κάθε φορά, που τραβάμε το καζανάκι, στην </a:t>
            </a:r>
            <a:r>
              <a:rPr lang="el-GR" dirty="0" smtClean="0"/>
              <a:t>τουαλέτα</a:t>
            </a:r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10-</a:t>
            </a:r>
            <a:r>
              <a:rPr lang="el-GR" dirty="0" smtClean="0"/>
              <a:t>15 </a:t>
            </a:r>
            <a:r>
              <a:rPr lang="el-GR" dirty="0"/>
              <a:t>λίτρα νερό, κάθε λεπτό, που πλένουμε τα </a:t>
            </a:r>
            <a:r>
              <a:rPr lang="el-GR" dirty="0" smtClean="0"/>
              <a:t>χέρια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705581" y="1175466"/>
            <a:ext cx="15616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www.kepka.org</a:t>
            </a:r>
            <a:r>
              <a:rPr lang="el-GR" sz="1100" dirty="0" smtClean="0"/>
              <a:t> 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674557" y="873158"/>
            <a:ext cx="784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Συνηθισμένες απαιτήσεις </a:t>
            </a:r>
            <a:r>
              <a:rPr lang="el-GR" sz="2000" dirty="0" smtClean="0"/>
              <a:t>νερού για διάφορες τελικές χρήσεις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" y="838357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74557" y="2085910"/>
            <a:ext cx="844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Βέλτιστες απαιτήσεις </a:t>
            </a:r>
            <a:r>
              <a:rPr lang="el-GR" sz="2000" dirty="0" smtClean="0"/>
              <a:t>νερού για διάφορες τελικές χρήσεις σε «Πράσινα Κτίρια»</a:t>
            </a:r>
            <a:endParaRPr lang="en-US" sz="2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9" y="2447109"/>
            <a:ext cx="5634756" cy="284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4557" y="5353722"/>
            <a:ext cx="3587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Πηγή</a:t>
            </a:r>
            <a:r>
              <a:rPr lang="en-US" sz="1100" dirty="0" smtClean="0"/>
              <a:t>: ANSI/ASHRAE/ICC/USGBC/IES </a:t>
            </a:r>
            <a:r>
              <a:rPr lang="en-US" sz="1100" dirty="0"/>
              <a:t>Standard </a:t>
            </a:r>
            <a:r>
              <a:rPr lang="en-US" sz="1100" dirty="0" smtClean="0"/>
              <a:t>189.1-2017</a:t>
            </a:r>
          </a:p>
          <a:p>
            <a:r>
              <a:rPr lang="en-US" sz="900" dirty="0">
                <a:hlinkClick r:id="rId5"/>
              </a:rPr>
              <a:t>https://</a:t>
            </a:r>
            <a:r>
              <a:rPr lang="en-US" sz="900" dirty="0" smtClean="0">
                <a:hlinkClick r:id="rId5"/>
              </a:rPr>
              <a:t>www.ashrae.org/technical-resources/bookstore/standard-189-1</a:t>
            </a:r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" y="2051109"/>
            <a:ext cx="575931" cy="5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3"/>
          <p:cNvSpPr txBox="1">
            <a:spLocks/>
          </p:cNvSpPr>
          <p:nvPr/>
        </p:nvSpPr>
        <p:spPr>
          <a:xfrm>
            <a:off x="0" y="0"/>
            <a:ext cx="91440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Ε.1.7 </a:t>
            </a:r>
            <a:r>
              <a:rPr lang="el-GR" dirty="0"/>
              <a:t>– ΚΑΤΑΝΑΛΩΣΗ ΝΕΡΟΥ </a:t>
            </a:r>
            <a:r>
              <a:rPr lang="el-GR" dirty="0" smtClean="0"/>
              <a:t>ΔΗΜ.ΚΤΙΡΙΩΝ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85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11919</TotalTime>
  <Words>1315</Words>
  <Application>Microsoft Office PowerPoint</Application>
  <PresentationFormat>On-screen Show (4:3)</PresentationFormat>
  <Paragraphs>211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</dc:creator>
  <cp:lastModifiedBy>Costas</cp:lastModifiedBy>
  <cp:revision>578</cp:revision>
  <dcterms:created xsi:type="dcterms:W3CDTF">2017-01-09T10:20:00Z</dcterms:created>
  <dcterms:modified xsi:type="dcterms:W3CDTF">2019-02-01T07:39:06Z</dcterms:modified>
</cp:coreProperties>
</file>