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 id="2147483666" r:id="rId2"/>
  </p:sldMasterIdLst>
  <p:notesMasterIdLst>
    <p:notesMasterId r:id="rId83"/>
  </p:notesMasterIdLst>
  <p:sldIdLst>
    <p:sldId id="256" r:id="rId3"/>
    <p:sldId id="257" r:id="rId4"/>
    <p:sldId id="324" r:id="rId5"/>
    <p:sldId id="322" r:id="rId6"/>
    <p:sldId id="323" r:id="rId7"/>
    <p:sldId id="258" r:id="rId8"/>
    <p:sldId id="259" r:id="rId9"/>
    <p:sldId id="260" r:id="rId10"/>
    <p:sldId id="261" r:id="rId11"/>
    <p:sldId id="326" r:id="rId12"/>
    <p:sldId id="262" r:id="rId13"/>
    <p:sldId id="1492" r:id="rId14"/>
    <p:sldId id="264" r:id="rId15"/>
    <p:sldId id="265" r:id="rId16"/>
    <p:sldId id="263" r:id="rId17"/>
    <p:sldId id="266" r:id="rId18"/>
    <p:sldId id="267" r:id="rId19"/>
    <p:sldId id="268" r:id="rId20"/>
    <p:sldId id="325" r:id="rId21"/>
    <p:sldId id="269" r:id="rId22"/>
    <p:sldId id="272" r:id="rId23"/>
    <p:sldId id="271" r:id="rId24"/>
    <p:sldId id="273" r:id="rId25"/>
    <p:sldId id="1483" r:id="rId26"/>
    <p:sldId id="274" r:id="rId27"/>
    <p:sldId id="275" r:id="rId28"/>
    <p:sldId id="276" r:id="rId29"/>
    <p:sldId id="281" r:id="rId30"/>
    <p:sldId id="282" r:id="rId31"/>
    <p:sldId id="1482" r:id="rId32"/>
    <p:sldId id="287" r:id="rId33"/>
    <p:sldId id="288" r:id="rId34"/>
    <p:sldId id="289" r:id="rId35"/>
    <p:sldId id="290" r:id="rId36"/>
    <p:sldId id="299" r:id="rId37"/>
    <p:sldId id="283" r:id="rId38"/>
    <p:sldId id="284" r:id="rId39"/>
    <p:sldId id="1468" r:id="rId40"/>
    <p:sldId id="329" r:id="rId41"/>
    <p:sldId id="331" r:id="rId42"/>
    <p:sldId id="332" r:id="rId43"/>
    <p:sldId id="333" r:id="rId44"/>
    <p:sldId id="334" r:id="rId45"/>
    <p:sldId id="1466" r:id="rId46"/>
    <p:sldId id="285" r:id="rId47"/>
    <p:sldId id="286" r:id="rId48"/>
    <p:sldId id="1467" r:id="rId49"/>
    <p:sldId id="1484" r:id="rId50"/>
    <p:sldId id="1485" r:id="rId51"/>
    <p:sldId id="1486" r:id="rId52"/>
    <p:sldId id="328" r:id="rId53"/>
    <p:sldId id="327" r:id="rId54"/>
    <p:sldId id="1497" r:id="rId55"/>
    <p:sldId id="280" r:id="rId56"/>
    <p:sldId id="279" r:id="rId57"/>
    <p:sldId id="1469" r:id="rId58"/>
    <p:sldId id="1470" r:id="rId59"/>
    <p:sldId id="1471" r:id="rId60"/>
    <p:sldId id="320" r:id="rId61"/>
    <p:sldId id="1472" r:id="rId62"/>
    <p:sldId id="1474" r:id="rId63"/>
    <p:sldId id="1475" r:id="rId64"/>
    <p:sldId id="1476" r:id="rId65"/>
    <p:sldId id="305" r:id="rId66"/>
    <p:sldId id="306" r:id="rId67"/>
    <p:sldId id="1477" r:id="rId68"/>
    <p:sldId id="1478" r:id="rId69"/>
    <p:sldId id="1488" r:id="rId70"/>
    <p:sldId id="1487" r:id="rId71"/>
    <p:sldId id="1489" r:id="rId72"/>
    <p:sldId id="1490" r:id="rId73"/>
    <p:sldId id="1491" r:id="rId74"/>
    <p:sldId id="270" r:id="rId75"/>
    <p:sldId id="1479" r:id="rId76"/>
    <p:sldId id="1480" r:id="rId77"/>
    <p:sldId id="1481" r:id="rId78"/>
    <p:sldId id="1494" r:id="rId79"/>
    <p:sldId id="1496" r:id="rId80"/>
    <p:sldId id="1495" r:id="rId81"/>
    <p:sldId id="536" r:id="rId82"/>
  </p:sldIdLst>
  <p:sldSz cx="9144000" cy="6858000" type="screen4x3"/>
  <p:notesSz cx="6858000" cy="9144000"/>
  <p:embeddedFontLst>
    <p:embeddedFont>
      <p:font typeface="ＭＳ Ｐゴシック" panose="020B0600070205080204" pitchFamily="34" charset="-128"/>
      <p:regular r:id="rId84"/>
    </p:embeddedFont>
    <p:embeddedFont>
      <p:font typeface="Calibri" panose="020F0502020204030204" pitchFamily="34" charset="0"/>
      <p:regular r:id="rId85"/>
      <p:bold r:id="rId86"/>
      <p:italic r:id="rId87"/>
      <p:boldItalic r:id="rId88"/>
    </p:embeddedFont>
    <p:embeddedFont>
      <p:font typeface="Helvetica Neue" panose="020B0604020202020204" charset="0"/>
      <p:regular r:id="rId89"/>
      <p:bold r:id="rId90"/>
      <p:italic r:id="rId91"/>
      <p:boldItalic r:id="rId92"/>
    </p:embeddedFont>
    <p:embeddedFont>
      <p:font typeface="Times" panose="02020603050405020304" pitchFamily="18"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1">
          <p15:clr>
            <a:srgbClr val="A4A3A4"/>
          </p15:clr>
        </p15:guide>
        <p15:guide id="2" pos="204" userDrawn="1">
          <p15:clr>
            <a:srgbClr val="A4A3A4"/>
          </p15:clr>
        </p15:guide>
        <p15:guide id="3" pos="560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E86975-E9FF-4C72-83F0-724FF209C63E}">
  <a:tblStyle styleId="{75E86975-E9FF-4C72-83F0-724FF209C63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5" d="100"/>
          <a:sy n="75" d="100"/>
        </p:scale>
        <p:origin x="54" y="96"/>
      </p:cViewPr>
      <p:guideLst>
        <p:guide orient="horz" pos="2251"/>
        <p:guide pos="204"/>
        <p:guide pos="560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4.fntdata"/><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2.fntdata"/><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4.fntdata"/><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Foglio1!$B$1</c:f>
              <c:strCache>
                <c:ptCount val="1"/>
                <c:pt idx="0">
                  <c:v>Numero di criteri</c:v>
                </c:pt>
              </c:strCache>
            </c:strRef>
          </c:tx>
          <c:spPr>
            <a:solidFill>
              <a:srgbClr val="006666"/>
            </a:solidFill>
          </c:spPr>
          <c:invertIfNegative val="0"/>
          <c:dLbls>
            <c:spPr>
              <a:noFill/>
              <a:ln>
                <a:noFill/>
              </a:ln>
              <a:effectLst/>
            </c:spPr>
            <c:txPr>
              <a:bodyPr/>
              <a:lstStyle/>
              <a:p>
                <a:pPr>
                  <a:defRPr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Foglio1!$A$2:$A$8</c:f>
              <c:strCache>
                <c:ptCount val="7"/>
                <c:pt idx="0">
                  <c:v>A - Built Urban System</c:v>
                </c:pt>
                <c:pt idx="1">
                  <c:v>B - Economy</c:v>
                </c:pt>
                <c:pt idx="2">
                  <c:v>C - Energy</c:v>
                </c:pt>
                <c:pt idx="3">
                  <c:v>D - Atmospheric Emissions</c:v>
                </c:pt>
                <c:pt idx="4">
                  <c:v>E - Non-Renewable Resources</c:v>
                </c:pt>
                <c:pt idx="5">
                  <c:v>F - Environment</c:v>
                </c:pt>
                <c:pt idx="6">
                  <c:v>G - Social Aspects</c:v>
                </c:pt>
              </c:strCache>
            </c:strRef>
          </c:cat>
          <c:val>
            <c:numRef>
              <c:f>Foglio1!$B$2:$B$8</c:f>
              <c:numCache>
                <c:formatCode>General</c:formatCode>
                <c:ptCount val="7"/>
                <c:pt idx="0">
                  <c:v>17</c:v>
                </c:pt>
                <c:pt idx="1">
                  <c:v>15</c:v>
                </c:pt>
                <c:pt idx="2">
                  <c:v>39</c:v>
                </c:pt>
                <c:pt idx="3">
                  <c:v>7</c:v>
                </c:pt>
                <c:pt idx="4">
                  <c:v>24</c:v>
                </c:pt>
                <c:pt idx="5">
                  <c:v>39</c:v>
                </c:pt>
                <c:pt idx="6">
                  <c:v>37</c:v>
                </c:pt>
              </c:numCache>
            </c:numRef>
          </c:val>
          <c:extLst>
            <c:ext xmlns:c16="http://schemas.microsoft.com/office/drawing/2014/chart" uri="{C3380CC4-5D6E-409C-BE32-E72D297353CC}">
              <c16:uniqueId val="{00000000-AB26-4CF9-9A52-2DB780D03D2C}"/>
            </c:ext>
          </c:extLst>
        </c:ser>
        <c:dLbls>
          <c:showLegendKey val="0"/>
          <c:showVal val="0"/>
          <c:showCatName val="0"/>
          <c:showSerName val="0"/>
          <c:showPercent val="0"/>
          <c:showBubbleSize val="0"/>
        </c:dLbls>
        <c:gapWidth val="150"/>
        <c:axId val="162991104"/>
        <c:axId val="162996992"/>
      </c:barChart>
      <c:catAx>
        <c:axId val="162991104"/>
        <c:scaling>
          <c:orientation val="minMax"/>
        </c:scaling>
        <c:delete val="0"/>
        <c:axPos val="l"/>
        <c:numFmt formatCode="General" sourceLinked="0"/>
        <c:majorTickMark val="out"/>
        <c:minorTickMark val="none"/>
        <c:tickLblPos val="nextTo"/>
        <c:txPr>
          <a:bodyPr/>
          <a:lstStyle/>
          <a:p>
            <a:pPr>
              <a:defRPr b="1"/>
            </a:pPr>
            <a:endParaRPr lang="it-IT"/>
          </a:p>
        </c:txPr>
        <c:crossAx val="162996992"/>
        <c:crosses val="autoZero"/>
        <c:auto val="1"/>
        <c:lblAlgn val="ctr"/>
        <c:lblOffset val="100"/>
        <c:noMultiLvlLbl val="0"/>
      </c:catAx>
      <c:valAx>
        <c:axId val="162996992"/>
        <c:scaling>
          <c:orientation val="minMax"/>
        </c:scaling>
        <c:delete val="0"/>
        <c:axPos val="b"/>
        <c:majorGridlines/>
        <c:numFmt formatCode="General" sourceLinked="1"/>
        <c:majorTickMark val="out"/>
        <c:minorTickMark val="none"/>
        <c:tickLblPos val="nextTo"/>
        <c:crossAx val="162991104"/>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accent2">
                    <a:lumMod val="75000"/>
                  </a:schemeClr>
                </a:solidFill>
              </a:rPr>
              <a:t>KPIs distributed in issues</a:t>
            </a:r>
          </a:p>
        </c:rich>
      </c:tx>
      <c:layout>
        <c:manualLayout>
          <c:xMode val="edge"/>
          <c:yMode val="edge"/>
          <c:x val="0.28367447864691536"/>
          <c:y val="0"/>
        </c:manualLayout>
      </c:layout>
      <c:overlay val="0"/>
    </c:title>
    <c:autoTitleDeleted val="0"/>
    <c:plotArea>
      <c:layout/>
      <c:barChart>
        <c:barDir val="bar"/>
        <c:grouping val="clustered"/>
        <c:varyColors val="0"/>
        <c:ser>
          <c:idx val="0"/>
          <c:order val="0"/>
          <c:tx>
            <c:strRef>
              <c:f>Foglio1!$B$1</c:f>
              <c:strCache>
                <c:ptCount val="1"/>
                <c:pt idx="0">
                  <c:v>Colonna1</c:v>
                </c:pt>
              </c:strCache>
            </c:strRef>
          </c:tx>
          <c:spPr>
            <a:solidFill>
              <a:srgbClr val="006666"/>
            </a:solidFill>
          </c:spPr>
          <c:invertIfNegative val="0"/>
          <c:dLbls>
            <c:spPr>
              <a:noFill/>
              <a:ln>
                <a:noFill/>
              </a:ln>
              <a:effectLst/>
            </c:spPr>
            <c:txPr>
              <a:bodyPr/>
              <a:lstStyle/>
              <a:p>
                <a:pPr>
                  <a:defRPr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Foglio1!$A$2:$A$8</c:f>
              <c:strCache>
                <c:ptCount val="7"/>
                <c:pt idx="0">
                  <c:v>A - Built Urban System</c:v>
                </c:pt>
                <c:pt idx="1">
                  <c:v>B - Economy</c:v>
                </c:pt>
                <c:pt idx="2">
                  <c:v>C - Energy</c:v>
                </c:pt>
                <c:pt idx="3">
                  <c:v>D - Atmospheric Emissions</c:v>
                </c:pt>
                <c:pt idx="4">
                  <c:v>E - Non-Renewable Resources</c:v>
                </c:pt>
                <c:pt idx="5">
                  <c:v>F - Environment</c:v>
                </c:pt>
                <c:pt idx="6">
                  <c:v>G - Social Aspects</c:v>
                </c:pt>
              </c:strCache>
            </c:strRef>
          </c:cat>
          <c:val>
            <c:numRef>
              <c:f>Foglio1!$B$2:$B$8</c:f>
              <c:numCache>
                <c:formatCode>General</c:formatCode>
                <c:ptCount val="7"/>
                <c:pt idx="0">
                  <c:v>17</c:v>
                </c:pt>
                <c:pt idx="1">
                  <c:v>15</c:v>
                </c:pt>
                <c:pt idx="2">
                  <c:v>39</c:v>
                </c:pt>
                <c:pt idx="3">
                  <c:v>7</c:v>
                </c:pt>
                <c:pt idx="4">
                  <c:v>24</c:v>
                </c:pt>
                <c:pt idx="5">
                  <c:v>39</c:v>
                </c:pt>
                <c:pt idx="6">
                  <c:v>37</c:v>
                </c:pt>
              </c:numCache>
            </c:numRef>
          </c:val>
          <c:extLst>
            <c:ext xmlns:c16="http://schemas.microsoft.com/office/drawing/2014/chart" uri="{C3380CC4-5D6E-409C-BE32-E72D297353CC}">
              <c16:uniqueId val="{00000000-6BD0-4057-9941-B2CB8174DF3F}"/>
            </c:ext>
          </c:extLst>
        </c:ser>
        <c:ser>
          <c:idx val="1"/>
          <c:order val="1"/>
          <c:tx>
            <c:strRef>
              <c:f>Foglio1!$C$1</c:f>
              <c:strCache>
                <c:ptCount val="1"/>
                <c:pt idx="0">
                  <c:v>Serie 2</c:v>
                </c:pt>
              </c:strCache>
            </c:strRef>
          </c:tx>
          <c:invertIfNegative val="0"/>
          <c:dLbls>
            <c:dLbl>
              <c:idx val="0"/>
              <c:layout>
                <c:manualLayout>
                  <c:x val="-3.1215803947054065E-3"/>
                  <c:y val="-1.12988117564581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D0-4057-9941-B2CB8174DF3F}"/>
                </c:ext>
              </c:extLst>
            </c:dLbl>
            <c:dLbl>
              <c:idx val="1"/>
              <c:layout>
                <c:manualLayout>
                  <c:x val="-3.1215803947054065E-3"/>
                  <c:y val="-1.6948217634687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D0-4057-9941-B2CB8174DF3F}"/>
                </c:ext>
              </c:extLst>
            </c:dLbl>
            <c:dLbl>
              <c:idx val="2"/>
              <c:layout>
                <c:manualLayout>
                  <c:x val="0"/>
                  <c:y val="-1.9772920573801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D0-4057-9941-B2CB8174DF3F}"/>
                </c:ext>
              </c:extLst>
            </c:dLbl>
            <c:dLbl>
              <c:idx val="3"/>
              <c:layout>
                <c:manualLayout>
                  <c:x val="-3.1215803947054065E-3"/>
                  <c:y val="-2.542232645203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D0-4057-9941-B2CB8174DF3F}"/>
                </c:ext>
              </c:extLst>
            </c:dLbl>
            <c:dLbl>
              <c:idx val="4"/>
              <c:layout>
                <c:manualLayout>
                  <c:x val="0"/>
                  <c:y val="-1.4123514695572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D0-4057-9941-B2CB8174DF3F}"/>
                </c:ext>
              </c:extLst>
            </c:dLbl>
            <c:dLbl>
              <c:idx val="5"/>
              <c:layout>
                <c:manualLayout>
                  <c:x val="0"/>
                  <c:y val="-1.6948217634687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D0-4057-9941-B2CB8174DF3F}"/>
                </c:ext>
              </c:extLst>
            </c:dLbl>
            <c:dLbl>
              <c:idx val="6"/>
              <c:layout>
                <c:manualLayout>
                  <c:x val="7.803950986763516E-3"/>
                  <c:y val="-1.9772920573801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D0-4057-9941-B2CB8174DF3F}"/>
                </c:ext>
              </c:extLst>
            </c:dLbl>
            <c:spPr>
              <a:noFill/>
              <a:ln>
                <a:noFill/>
              </a:ln>
              <a:effectLst/>
            </c:spPr>
            <c:txPr>
              <a:bodyPr/>
              <a:lstStyle/>
              <a:p>
                <a:pPr>
                  <a:defRPr b="1">
                    <a:solidFill>
                      <a:schemeClr val="accent2">
                        <a:lumMod val="75000"/>
                      </a:schemeClr>
                    </a:solidFil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Foglio1!$A$2:$A$8</c:f>
              <c:strCache>
                <c:ptCount val="7"/>
                <c:pt idx="0">
                  <c:v>A - Built Urban System</c:v>
                </c:pt>
                <c:pt idx="1">
                  <c:v>B - Economy</c:v>
                </c:pt>
                <c:pt idx="2">
                  <c:v>C - Energy</c:v>
                </c:pt>
                <c:pt idx="3">
                  <c:v>D - Atmospheric Emissions</c:v>
                </c:pt>
                <c:pt idx="4">
                  <c:v>E - Non-Renewable Resources</c:v>
                </c:pt>
                <c:pt idx="5">
                  <c:v>F - Environment</c:v>
                </c:pt>
                <c:pt idx="6">
                  <c:v>G - Social Aspects</c:v>
                </c:pt>
              </c:strCache>
            </c:strRef>
          </c:cat>
          <c:val>
            <c:numRef>
              <c:f>Foglio1!$C$2:$C$8</c:f>
              <c:numCache>
                <c:formatCode>General</c:formatCode>
                <c:ptCount val="7"/>
                <c:pt idx="0">
                  <c:v>1</c:v>
                </c:pt>
                <c:pt idx="1">
                  <c:v>1</c:v>
                </c:pt>
                <c:pt idx="2">
                  <c:v>5</c:v>
                </c:pt>
                <c:pt idx="3">
                  <c:v>1</c:v>
                </c:pt>
                <c:pt idx="4">
                  <c:v>2</c:v>
                </c:pt>
                <c:pt idx="5">
                  <c:v>2</c:v>
                </c:pt>
                <c:pt idx="6">
                  <c:v>4</c:v>
                </c:pt>
              </c:numCache>
            </c:numRef>
          </c:val>
          <c:extLst>
            <c:ext xmlns:c16="http://schemas.microsoft.com/office/drawing/2014/chart" uri="{C3380CC4-5D6E-409C-BE32-E72D297353CC}">
              <c16:uniqueId val="{00000008-6BD0-4057-9941-B2CB8174DF3F}"/>
            </c:ext>
          </c:extLst>
        </c:ser>
        <c:dLbls>
          <c:showLegendKey val="0"/>
          <c:showVal val="0"/>
          <c:showCatName val="0"/>
          <c:showSerName val="0"/>
          <c:showPercent val="0"/>
          <c:showBubbleSize val="0"/>
        </c:dLbls>
        <c:gapWidth val="150"/>
        <c:axId val="144764288"/>
        <c:axId val="189338752"/>
      </c:barChart>
      <c:catAx>
        <c:axId val="144764288"/>
        <c:scaling>
          <c:orientation val="minMax"/>
        </c:scaling>
        <c:delete val="0"/>
        <c:axPos val="l"/>
        <c:numFmt formatCode="General" sourceLinked="0"/>
        <c:majorTickMark val="out"/>
        <c:minorTickMark val="none"/>
        <c:tickLblPos val="nextTo"/>
        <c:txPr>
          <a:bodyPr/>
          <a:lstStyle/>
          <a:p>
            <a:pPr>
              <a:defRPr b="1"/>
            </a:pPr>
            <a:endParaRPr lang="it-IT"/>
          </a:p>
        </c:txPr>
        <c:crossAx val="189338752"/>
        <c:crosses val="autoZero"/>
        <c:auto val="1"/>
        <c:lblAlgn val="ctr"/>
        <c:lblOffset val="100"/>
        <c:noMultiLvlLbl val="0"/>
      </c:catAx>
      <c:valAx>
        <c:axId val="189338752"/>
        <c:scaling>
          <c:orientation val="minMax"/>
        </c:scaling>
        <c:delete val="0"/>
        <c:axPos val="b"/>
        <c:majorGridlines/>
        <c:numFmt formatCode="General" sourceLinked="1"/>
        <c:majorTickMark val="out"/>
        <c:minorTickMark val="none"/>
        <c:tickLblPos val="nextTo"/>
        <c:crossAx val="144764288"/>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DFD06-345A-4157-AD86-0E80E4B5672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it-IT"/>
        </a:p>
      </dgm:t>
    </dgm:pt>
    <dgm:pt modelId="{995D854E-1FC4-4B7B-AE4D-F6C8981416AE}">
      <dgm:prSet phldrT="[Testo]" custT="1"/>
      <dgm:spPr>
        <a:solidFill>
          <a:schemeClr val="accent6">
            <a:lumMod val="40000"/>
            <a:lumOff val="60000"/>
          </a:schemeClr>
        </a:solidFill>
      </dgm:spPr>
      <dgm:t>
        <a:bodyPr/>
        <a:lstStyle/>
        <a:p>
          <a:endParaRPr lang="it-IT" sz="3200" dirty="0"/>
        </a:p>
      </dgm:t>
    </dgm:pt>
    <dgm:pt modelId="{2F6DF527-0BFE-4E74-9D1B-A542E813E369}" type="parTrans" cxnId="{D107D13B-0C57-4F38-BEEC-2664DE2C45B3}">
      <dgm:prSet/>
      <dgm:spPr/>
      <dgm:t>
        <a:bodyPr/>
        <a:lstStyle/>
        <a:p>
          <a:endParaRPr lang="it-IT"/>
        </a:p>
      </dgm:t>
    </dgm:pt>
    <dgm:pt modelId="{AE44A2B6-D57D-489B-8E53-B68F0DDAFC60}" type="sibTrans" cxnId="{D107D13B-0C57-4F38-BEEC-2664DE2C45B3}">
      <dgm:prSet/>
      <dgm:spPr/>
      <dgm:t>
        <a:bodyPr/>
        <a:lstStyle/>
        <a:p>
          <a:endParaRPr lang="it-IT"/>
        </a:p>
      </dgm:t>
    </dgm:pt>
    <dgm:pt modelId="{8C908E43-802F-48CC-AB6C-C7FC2B8D276A}">
      <dgm:prSet phldrT="[Testo]"/>
      <dgm:spPr>
        <a:solidFill>
          <a:srgbClr val="F89D52"/>
        </a:solidFill>
      </dgm:spPr>
      <dgm:t>
        <a:bodyPr/>
        <a:lstStyle/>
        <a:p>
          <a:endParaRPr lang="it-IT" dirty="0"/>
        </a:p>
      </dgm:t>
    </dgm:pt>
    <dgm:pt modelId="{A21A6FEA-68E9-44D4-ADE9-8F522CEF60B6}" type="sibTrans" cxnId="{B8FB7000-7EAF-4552-AC02-B8CF76350AB6}">
      <dgm:prSet/>
      <dgm:spPr/>
      <dgm:t>
        <a:bodyPr/>
        <a:lstStyle/>
        <a:p>
          <a:endParaRPr lang="it-IT"/>
        </a:p>
      </dgm:t>
    </dgm:pt>
    <dgm:pt modelId="{0980CA34-6E79-403A-958F-62D95E9C0AB3}" type="parTrans" cxnId="{B8FB7000-7EAF-4552-AC02-B8CF76350AB6}">
      <dgm:prSet/>
      <dgm:spPr/>
      <dgm:t>
        <a:bodyPr/>
        <a:lstStyle/>
        <a:p>
          <a:endParaRPr lang="it-IT"/>
        </a:p>
      </dgm:t>
    </dgm:pt>
    <dgm:pt modelId="{3CE7BAC5-C60D-487A-8342-B13384A3BB19}">
      <dgm:prSet phldrT="[Testo]" custT="1"/>
      <dgm:spPr>
        <a:solidFill>
          <a:schemeClr val="accent6">
            <a:lumMod val="60000"/>
            <a:lumOff val="40000"/>
          </a:schemeClr>
        </a:solidFill>
      </dgm:spPr>
      <dgm:t>
        <a:bodyPr/>
        <a:lstStyle/>
        <a:p>
          <a:endParaRPr lang="it-IT" sz="3200" dirty="0"/>
        </a:p>
      </dgm:t>
    </dgm:pt>
    <dgm:pt modelId="{9463F20C-24DB-4AD1-820F-54C18D04C28D}" type="sibTrans" cxnId="{1984FF13-E950-4E02-B85D-68D86C6054A9}">
      <dgm:prSet/>
      <dgm:spPr/>
      <dgm:t>
        <a:bodyPr/>
        <a:lstStyle/>
        <a:p>
          <a:endParaRPr lang="it-IT"/>
        </a:p>
      </dgm:t>
    </dgm:pt>
    <dgm:pt modelId="{CD1CC448-0E56-46D4-97B6-ED9591F2E543}" type="parTrans" cxnId="{1984FF13-E950-4E02-B85D-68D86C6054A9}">
      <dgm:prSet/>
      <dgm:spPr/>
      <dgm:t>
        <a:bodyPr/>
        <a:lstStyle/>
        <a:p>
          <a:endParaRPr lang="it-IT"/>
        </a:p>
      </dgm:t>
    </dgm:pt>
    <dgm:pt modelId="{890A6C92-A088-4141-BF9A-00C76411F897}" type="pres">
      <dgm:prSet presAssocID="{4F3DFD06-345A-4157-AD86-0E80E4B56728}" presName="Name0" presStyleCnt="0">
        <dgm:presLayoutVars>
          <dgm:chMax val="7"/>
          <dgm:resizeHandles val="exact"/>
        </dgm:presLayoutVars>
      </dgm:prSet>
      <dgm:spPr/>
    </dgm:pt>
    <dgm:pt modelId="{3A32202C-8693-4337-8C64-92AF4235E18D}" type="pres">
      <dgm:prSet presAssocID="{4F3DFD06-345A-4157-AD86-0E80E4B56728}" presName="comp1" presStyleCnt="0"/>
      <dgm:spPr/>
    </dgm:pt>
    <dgm:pt modelId="{0EF71D15-68F5-4102-AD7C-FA76B037B592}" type="pres">
      <dgm:prSet presAssocID="{4F3DFD06-345A-4157-AD86-0E80E4B56728}" presName="circle1" presStyleLbl="node1" presStyleIdx="0" presStyleCnt="3"/>
      <dgm:spPr/>
    </dgm:pt>
    <dgm:pt modelId="{62289AEE-47C5-434A-8D92-4EBD46CF9DFC}" type="pres">
      <dgm:prSet presAssocID="{4F3DFD06-345A-4157-AD86-0E80E4B56728}" presName="c1text" presStyleLbl="node1" presStyleIdx="0" presStyleCnt="3">
        <dgm:presLayoutVars>
          <dgm:bulletEnabled val="1"/>
        </dgm:presLayoutVars>
      </dgm:prSet>
      <dgm:spPr/>
    </dgm:pt>
    <dgm:pt modelId="{5B1D1D57-289A-45C6-BF92-3E3C7D4E071A}" type="pres">
      <dgm:prSet presAssocID="{4F3DFD06-345A-4157-AD86-0E80E4B56728}" presName="comp2" presStyleCnt="0"/>
      <dgm:spPr/>
    </dgm:pt>
    <dgm:pt modelId="{6AC5A1B0-2CCE-4F96-8FB7-B2799AE2CCDE}" type="pres">
      <dgm:prSet presAssocID="{4F3DFD06-345A-4157-AD86-0E80E4B56728}" presName="circle2" presStyleLbl="node1" presStyleIdx="1" presStyleCnt="3"/>
      <dgm:spPr/>
    </dgm:pt>
    <dgm:pt modelId="{FC787B07-18FB-48BA-9D4C-E567FCF59BE8}" type="pres">
      <dgm:prSet presAssocID="{4F3DFD06-345A-4157-AD86-0E80E4B56728}" presName="c2text" presStyleLbl="node1" presStyleIdx="1" presStyleCnt="3">
        <dgm:presLayoutVars>
          <dgm:bulletEnabled val="1"/>
        </dgm:presLayoutVars>
      </dgm:prSet>
      <dgm:spPr/>
    </dgm:pt>
    <dgm:pt modelId="{C2CB451A-8C8C-4DEF-AE67-C848CF4FDC6A}" type="pres">
      <dgm:prSet presAssocID="{4F3DFD06-345A-4157-AD86-0E80E4B56728}" presName="comp3" presStyleCnt="0"/>
      <dgm:spPr/>
    </dgm:pt>
    <dgm:pt modelId="{1CF3A0FE-B3F3-455B-A142-74594D828F32}" type="pres">
      <dgm:prSet presAssocID="{4F3DFD06-345A-4157-AD86-0E80E4B56728}" presName="circle3" presStyleLbl="node1" presStyleIdx="2" presStyleCnt="3"/>
      <dgm:spPr/>
    </dgm:pt>
    <dgm:pt modelId="{66F9D221-2B7B-41D0-8B15-CA21BC57BCFD}" type="pres">
      <dgm:prSet presAssocID="{4F3DFD06-345A-4157-AD86-0E80E4B56728}" presName="c3text" presStyleLbl="node1" presStyleIdx="2" presStyleCnt="3">
        <dgm:presLayoutVars>
          <dgm:bulletEnabled val="1"/>
        </dgm:presLayoutVars>
      </dgm:prSet>
      <dgm:spPr/>
    </dgm:pt>
  </dgm:ptLst>
  <dgm:cxnLst>
    <dgm:cxn modelId="{B8FB7000-7EAF-4552-AC02-B8CF76350AB6}" srcId="{4F3DFD06-345A-4157-AD86-0E80E4B56728}" destId="{8C908E43-802F-48CC-AB6C-C7FC2B8D276A}" srcOrd="2" destOrd="0" parTransId="{0980CA34-6E79-403A-958F-62D95E9C0AB3}" sibTransId="{A21A6FEA-68E9-44D4-ADE9-8F522CEF60B6}"/>
    <dgm:cxn modelId="{1984FF13-E950-4E02-B85D-68D86C6054A9}" srcId="{4F3DFD06-345A-4157-AD86-0E80E4B56728}" destId="{3CE7BAC5-C60D-487A-8342-B13384A3BB19}" srcOrd="1" destOrd="0" parTransId="{CD1CC448-0E56-46D4-97B6-ED9591F2E543}" sibTransId="{9463F20C-24DB-4AD1-820F-54C18D04C28D}"/>
    <dgm:cxn modelId="{44666633-A947-4F30-A303-19AEE0DCC904}" type="presOf" srcId="{3CE7BAC5-C60D-487A-8342-B13384A3BB19}" destId="{6AC5A1B0-2CCE-4F96-8FB7-B2799AE2CCDE}" srcOrd="0" destOrd="0" presId="urn:microsoft.com/office/officeart/2005/8/layout/venn2"/>
    <dgm:cxn modelId="{E9B0AC36-2DBC-4D48-BF5F-2B3D09D44E64}" type="presOf" srcId="{3CE7BAC5-C60D-487A-8342-B13384A3BB19}" destId="{FC787B07-18FB-48BA-9D4C-E567FCF59BE8}" srcOrd="1" destOrd="0" presId="urn:microsoft.com/office/officeart/2005/8/layout/venn2"/>
    <dgm:cxn modelId="{D107D13B-0C57-4F38-BEEC-2664DE2C45B3}" srcId="{4F3DFD06-345A-4157-AD86-0E80E4B56728}" destId="{995D854E-1FC4-4B7B-AE4D-F6C8981416AE}" srcOrd="0" destOrd="0" parTransId="{2F6DF527-0BFE-4E74-9D1B-A542E813E369}" sibTransId="{AE44A2B6-D57D-489B-8E53-B68F0DDAFC60}"/>
    <dgm:cxn modelId="{93583645-621E-4B7F-A8BE-138EC53B956B}" type="presOf" srcId="{8C908E43-802F-48CC-AB6C-C7FC2B8D276A}" destId="{1CF3A0FE-B3F3-455B-A142-74594D828F32}" srcOrd="0" destOrd="0" presId="urn:microsoft.com/office/officeart/2005/8/layout/venn2"/>
    <dgm:cxn modelId="{DAB31070-C715-4CFF-8531-240ED6C173E2}" type="presOf" srcId="{995D854E-1FC4-4B7B-AE4D-F6C8981416AE}" destId="{0EF71D15-68F5-4102-AD7C-FA76B037B592}" srcOrd="0" destOrd="0" presId="urn:microsoft.com/office/officeart/2005/8/layout/venn2"/>
    <dgm:cxn modelId="{2327FB98-B104-46DB-87F0-2990B396D4B4}" type="presOf" srcId="{995D854E-1FC4-4B7B-AE4D-F6C8981416AE}" destId="{62289AEE-47C5-434A-8D92-4EBD46CF9DFC}" srcOrd="1" destOrd="0" presId="urn:microsoft.com/office/officeart/2005/8/layout/venn2"/>
    <dgm:cxn modelId="{C84138C3-FEC1-4956-AD64-7A107698E8D0}" type="presOf" srcId="{8C908E43-802F-48CC-AB6C-C7FC2B8D276A}" destId="{66F9D221-2B7B-41D0-8B15-CA21BC57BCFD}" srcOrd="1" destOrd="0" presId="urn:microsoft.com/office/officeart/2005/8/layout/venn2"/>
    <dgm:cxn modelId="{F9E652F1-E4F8-4F18-B461-A5CB2894285C}" type="presOf" srcId="{4F3DFD06-345A-4157-AD86-0E80E4B56728}" destId="{890A6C92-A088-4141-BF9A-00C76411F897}" srcOrd="0" destOrd="0" presId="urn:microsoft.com/office/officeart/2005/8/layout/venn2"/>
    <dgm:cxn modelId="{52685832-8B33-483A-BB87-A36AF34BA8D3}" type="presParOf" srcId="{890A6C92-A088-4141-BF9A-00C76411F897}" destId="{3A32202C-8693-4337-8C64-92AF4235E18D}" srcOrd="0" destOrd="0" presId="urn:microsoft.com/office/officeart/2005/8/layout/venn2"/>
    <dgm:cxn modelId="{4E05E8C7-7A6A-4BD7-9F38-E663FC6D94D6}" type="presParOf" srcId="{3A32202C-8693-4337-8C64-92AF4235E18D}" destId="{0EF71D15-68F5-4102-AD7C-FA76B037B592}" srcOrd="0" destOrd="0" presId="urn:microsoft.com/office/officeart/2005/8/layout/venn2"/>
    <dgm:cxn modelId="{8109F0FF-2858-4E50-9D14-5B3BD951C20D}" type="presParOf" srcId="{3A32202C-8693-4337-8C64-92AF4235E18D}" destId="{62289AEE-47C5-434A-8D92-4EBD46CF9DFC}" srcOrd="1" destOrd="0" presId="urn:microsoft.com/office/officeart/2005/8/layout/venn2"/>
    <dgm:cxn modelId="{857A2591-D6AB-44EF-B405-C5D8DCCBCE7E}" type="presParOf" srcId="{890A6C92-A088-4141-BF9A-00C76411F897}" destId="{5B1D1D57-289A-45C6-BF92-3E3C7D4E071A}" srcOrd="1" destOrd="0" presId="urn:microsoft.com/office/officeart/2005/8/layout/venn2"/>
    <dgm:cxn modelId="{77F1DF5A-6A78-4BE9-B422-9CD4333EF6D8}" type="presParOf" srcId="{5B1D1D57-289A-45C6-BF92-3E3C7D4E071A}" destId="{6AC5A1B0-2CCE-4F96-8FB7-B2799AE2CCDE}" srcOrd="0" destOrd="0" presId="urn:microsoft.com/office/officeart/2005/8/layout/venn2"/>
    <dgm:cxn modelId="{1388335B-A179-4923-981A-4A64282999F3}" type="presParOf" srcId="{5B1D1D57-289A-45C6-BF92-3E3C7D4E071A}" destId="{FC787B07-18FB-48BA-9D4C-E567FCF59BE8}" srcOrd="1" destOrd="0" presId="urn:microsoft.com/office/officeart/2005/8/layout/venn2"/>
    <dgm:cxn modelId="{26BE673E-3E8C-4D39-8E43-982DF4BE1E28}" type="presParOf" srcId="{890A6C92-A088-4141-BF9A-00C76411F897}" destId="{C2CB451A-8C8C-4DEF-AE67-C848CF4FDC6A}" srcOrd="2" destOrd="0" presId="urn:microsoft.com/office/officeart/2005/8/layout/venn2"/>
    <dgm:cxn modelId="{66AC50F6-E029-40E2-BEFD-2241FC8C07C5}" type="presParOf" srcId="{C2CB451A-8C8C-4DEF-AE67-C848CF4FDC6A}" destId="{1CF3A0FE-B3F3-455B-A142-74594D828F32}" srcOrd="0" destOrd="0" presId="urn:microsoft.com/office/officeart/2005/8/layout/venn2"/>
    <dgm:cxn modelId="{607716BB-6D5A-41AA-9DD8-F64FEBC08912}" type="presParOf" srcId="{C2CB451A-8C8C-4DEF-AE67-C848CF4FDC6A}" destId="{66F9D221-2B7B-41D0-8B15-CA21BC57BCF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71D15-68F5-4102-AD7C-FA76B037B592}">
      <dsp:nvSpPr>
        <dsp:cNvPr id="0" name=""/>
        <dsp:cNvSpPr/>
      </dsp:nvSpPr>
      <dsp:spPr>
        <a:xfrm>
          <a:off x="1276659" y="0"/>
          <a:ext cx="5215212" cy="5215212"/>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it-IT" sz="3200" kern="1200" dirty="0"/>
        </a:p>
      </dsp:txBody>
      <dsp:txXfrm>
        <a:off x="2972906" y="260760"/>
        <a:ext cx="1822716" cy="782281"/>
      </dsp:txXfrm>
    </dsp:sp>
    <dsp:sp modelId="{6AC5A1B0-2CCE-4F96-8FB7-B2799AE2CCDE}">
      <dsp:nvSpPr>
        <dsp:cNvPr id="0" name=""/>
        <dsp:cNvSpPr/>
      </dsp:nvSpPr>
      <dsp:spPr>
        <a:xfrm>
          <a:off x="1928560" y="1303802"/>
          <a:ext cx="3911409" cy="3911409"/>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it-IT" sz="3200" kern="1200" dirty="0"/>
        </a:p>
      </dsp:txBody>
      <dsp:txXfrm>
        <a:off x="2972906" y="1548266"/>
        <a:ext cx="1822716" cy="733389"/>
      </dsp:txXfrm>
    </dsp:sp>
    <dsp:sp modelId="{1CF3A0FE-B3F3-455B-A142-74594D828F32}">
      <dsp:nvSpPr>
        <dsp:cNvPr id="0" name=""/>
        <dsp:cNvSpPr/>
      </dsp:nvSpPr>
      <dsp:spPr>
        <a:xfrm>
          <a:off x="2580461" y="2607606"/>
          <a:ext cx="2607606" cy="2607606"/>
        </a:xfrm>
        <a:prstGeom prst="ellipse">
          <a:avLst/>
        </a:prstGeom>
        <a:solidFill>
          <a:srgbClr val="F89D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endParaRPr lang="it-IT" sz="4700" kern="1200" dirty="0"/>
        </a:p>
      </dsp:txBody>
      <dsp:txXfrm>
        <a:off x="2962337" y="3259507"/>
        <a:ext cx="1843855" cy="130380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9" name="Google Shape;8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4334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0" name="Google Shape;17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24363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0" name="Google Shape;17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2" name="Google Shape;16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3" name="Google Shape;19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53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5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977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13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156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Google Shape;27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7" name="Google Shape;27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64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162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29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995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75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412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609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362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834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94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102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050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012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913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44648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69614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6664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918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4041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81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615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1048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283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4234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004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210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97" name="Google Shape;897;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42962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5475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542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58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554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6002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 name="Google Shape;2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2" name="Google Shape;22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03156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886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429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66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944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8520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41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9" name="Google Shape;13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Google Shape;14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folie">
  <p:cSld name="Titelfoli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4139951" y="1916832"/>
            <a:ext cx="5004050" cy="4941168"/>
          </a:xfrm>
          <a:prstGeom prst="rect">
            <a:avLst/>
          </a:prstGeom>
          <a:noFill/>
          <a:ln>
            <a:noFill/>
          </a:ln>
        </p:spPr>
      </p:pic>
      <p:sp>
        <p:nvSpPr>
          <p:cNvPr id="16" name="Google Shape;16;p2"/>
          <p:cNvSpPr txBox="1">
            <a:spLocks noGrp="1"/>
          </p:cNvSpPr>
          <p:nvPr>
            <p:ph type="subTitle" idx="1"/>
          </p:nvPr>
        </p:nvSpPr>
        <p:spPr>
          <a:xfrm>
            <a:off x="611560" y="3356992"/>
            <a:ext cx="6400800" cy="2520280"/>
          </a:xfrm>
          <a:prstGeom prst="rect">
            <a:avLst/>
          </a:prstGeom>
          <a:noFill/>
          <a:ln>
            <a:noFill/>
          </a:ln>
        </p:spPr>
        <p:txBody>
          <a:bodyPr spcFirstLastPara="1" wrap="square" lIns="91425" tIns="45700" rIns="91425" bIns="45700" anchor="t" anchorCtr="0"/>
          <a:lstStyle>
            <a:lvl1pPr marR="0" lvl="0" algn="l" rtl="0">
              <a:spcBef>
                <a:spcPts val="880"/>
              </a:spcBef>
              <a:spcAft>
                <a:spcPts val="0"/>
              </a:spcAft>
              <a:buClr>
                <a:srgbClr val="888888"/>
              </a:buClr>
              <a:buSzPts val="4400"/>
              <a:buFont typeface="Arial"/>
              <a:buNone/>
              <a:defRPr sz="4400" b="1"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p:nvPr/>
        </p:nvSpPr>
        <p:spPr>
          <a:xfrm>
            <a:off x="0" y="908720"/>
            <a:ext cx="9144000" cy="8640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 name="Google Shape;18;p2"/>
          <p:cNvPicPr preferRelativeResize="0"/>
          <p:nvPr/>
        </p:nvPicPr>
        <p:blipFill rotWithShape="1">
          <a:blip r:embed="rId3">
            <a:alphaModFix/>
          </a:blip>
          <a:srcRect/>
          <a:stretch/>
        </p:blipFill>
        <p:spPr>
          <a:xfrm>
            <a:off x="2483768" y="491703"/>
            <a:ext cx="4448175" cy="2562225"/>
          </a:xfrm>
          <a:prstGeom prst="rect">
            <a:avLst/>
          </a:prstGeom>
          <a:noFill/>
          <a:ln>
            <a:noFill/>
          </a:ln>
        </p:spPr>
      </p:pic>
      <p:sp>
        <p:nvSpPr>
          <p:cNvPr id="19" name="Google Shape;19;p2"/>
          <p:cNvSpPr/>
          <p:nvPr/>
        </p:nvSpPr>
        <p:spPr>
          <a:xfrm>
            <a:off x="611560" y="6198587"/>
            <a:ext cx="4202723" cy="430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it-IT" sz="1100" b="0" i="0" u="none" strike="noStrike" cap="none">
                <a:solidFill>
                  <a:schemeClr val="dk1"/>
                </a:solidFill>
                <a:latin typeface="Arial"/>
                <a:ea typeface="Arial"/>
                <a:cs typeface="Arial"/>
                <a:sym typeface="Arial"/>
              </a:rPr>
              <a:t>WP4 - ACTIVITY 4.2: CESBA MED TRAINING SYSTEM</a:t>
            </a:r>
            <a:endParaRPr/>
          </a:p>
          <a:p>
            <a:pPr marL="0" marR="0" lvl="0" indent="0" algn="l" rtl="0">
              <a:lnSpc>
                <a:spcPct val="100000"/>
              </a:lnSpc>
              <a:spcBef>
                <a:spcPts val="0"/>
              </a:spcBef>
              <a:spcAft>
                <a:spcPts val="0"/>
              </a:spcAft>
              <a:buClr>
                <a:schemeClr val="dk1"/>
              </a:buClr>
              <a:buSzPts val="1100"/>
              <a:buFont typeface="Arial"/>
              <a:buNone/>
            </a:pPr>
            <a:r>
              <a:rPr lang="it-IT" sz="1100" b="0" i="0" u="none" strike="noStrike" cap="none">
                <a:solidFill>
                  <a:schemeClr val="dk1"/>
                </a:solidFill>
                <a:latin typeface="Arial"/>
                <a:ea typeface="Arial"/>
                <a:cs typeface="Arial"/>
                <a:sym typeface="Arial"/>
              </a:rPr>
              <a:t>DELIVERABLE 4.2.1 </a:t>
            </a:r>
            <a:endParaRPr sz="11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elfolie">
  <p:cSld name="Titelfolie">
    <p:spTree>
      <p:nvGrpSpPr>
        <p:cNvPr id="1" name="Shape 53"/>
        <p:cNvGrpSpPr/>
        <p:nvPr/>
      </p:nvGrpSpPr>
      <p:grpSpPr>
        <a:xfrm>
          <a:off x="0" y="0"/>
          <a:ext cx="0" cy="0"/>
          <a:chOff x="0" y="0"/>
          <a:chExt cx="0" cy="0"/>
        </a:xfrm>
      </p:grpSpPr>
      <p:pic>
        <p:nvPicPr>
          <p:cNvPr id="54" name="Google Shape;54;p12"/>
          <p:cNvPicPr preferRelativeResize="0"/>
          <p:nvPr/>
        </p:nvPicPr>
        <p:blipFill rotWithShape="1">
          <a:blip r:embed="rId2">
            <a:alphaModFix/>
          </a:blip>
          <a:srcRect/>
          <a:stretch/>
        </p:blipFill>
        <p:spPr>
          <a:xfrm>
            <a:off x="4139951" y="1916832"/>
            <a:ext cx="5004050" cy="4941168"/>
          </a:xfrm>
          <a:prstGeom prst="rect">
            <a:avLst/>
          </a:prstGeom>
          <a:noFill/>
          <a:ln>
            <a:noFill/>
          </a:ln>
        </p:spPr>
      </p:pic>
      <p:sp>
        <p:nvSpPr>
          <p:cNvPr id="55" name="Google Shape;55;p12"/>
          <p:cNvSpPr txBox="1">
            <a:spLocks noGrp="1"/>
          </p:cNvSpPr>
          <p:nvPr>
            <p:ph type="subTitle" idx="1"/>
          </p:nvPr>
        </p:nvSpPr>
        <p:spPr>
          <a:xfrm>
            <a:off x="611560" y="3356992"/>
            <a:ext cx="6400800" cy="2520280"/>
          </a:xfrm>
          <a:prstGeom prst="rect">
            <a:avLst/>
          </a:prstGeom>
          <a:noFill/>
          <a:ln>
            <a:noFill/>
          </a:ln>
        </p:spPr>
        <p:txBody>
          <a:bodyPr spcFirstLastPara="1" wrap="square" lIns="91425" tIns="45700" rIns="91425" bIns="45700" anchor="t" anchorCtr="0"/>
          <a:lstStyle>
            <a:lvl1pPr marR="0" lvl="0" algn="l" rtl="0">
              <a:spcBef>
                <a:spcPts val="880"/>
              </a:spcBef>
              <a:spcAft>
                <a:spcPts val="0"/>
              </a:spcAft>
              <a:buClr>
                <a:srgbClr val="888888"/>
              </a:buClr>
              <a:buSzPts val="4400"/>
              <a:buFont typeface="Arial"/>
              <a:buNone/>
              <a:defRPr sz="4400" b="1"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6" name="Google Shape;56;p12"/>
          <p:cNvSpPr/>
          <p:nvPr/>
        </p:nvSpPr>
        <p:spPr>
          <a:xfrm>
            <a:off x="0" y="908720"/>
            <a:ext cx="9144000" cy="8640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 name="Google Shape;57;p12"/>
          <p:cNvPicPr preferRelativeResize="0"/>
          <p:nvPr/>
        </p:nvPicPr>
        <p:blipFill rotWithShape="1">
          <a:blip r:embed="rId3">
            <a:alphaModFix/>
          </a:blip>
          <a:srcRect/>
          <a:stretch/>
        </p:blipFill>
        <p:spPr>
          <a:xfrm>
            <a:off x="2483768" y="491703"/>
            <a:ext cx="4448175" cy="2562225"/>
          </a:xfrm>
          <a:prstGeom prst="rect">
            <a:avLst/>
          </a:prstGeom>
          <a:noFill/>
          <a:ln>
            <a:noFill/>
          </a:ln>
        </p:spPr>
      </p:pic>
      <p:sp>
        <p:nvSpPr>
          <p:cNvPr id="58" name="Google Shape;58;p12"/>
          <p:cNvSpPr/>
          <p:nvPr/>
        </p:nvSpPr>
        <p:spPr>
          <a:xfrm>
            <a:off x="611560" y="6198587"/>
            <a:ext cx="4202723" cy="430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it-IT" sz="1100" b="0" i="0" u="none" strike="noStrike" cap="none">
                <a:solidFill>
                  <a:schemeClr val="dk1"/>
                </a:solidFill>
                <a:latin typeface="Arial"/>
                <a:ea typeface="Arial"/>
                <a:cs typeface="Arial"/>
                <a:sym typeface="Arial"/>
              </a:rPr>
              <a:t>WP4 - ACTIVITY 4.2: CESBA MED TRAINING SYSTEM</a:t>
            </a:r>
            <a:endParaRPr/>
          </a:p>
          <a:p>
            <a:pPr marL="0" marR="0" lvl="0" indent="0" algn="l" rtl="0">
              <a:lnSpc>
                <a:spcPct val="100000"/>
              </a:lnSpc>
              <a:spcBef>
                <a:spcPts val="0"/>
              </a:spcBef>
              <a:spcAft>
                <a:spcPts val="0"/>
              </a:spcAft>
              <a:buClr>
                <a:schemeClr val="dk1"/>
              </a:buClr>
              <a:buSzPts val="1100"/>
              <a:buFont typeface="Arial"/>
              <a:buNone/>
            </a:pPr>
            <a:r>
              <a:rPr lang="it-IT" sz="1100" b="0" i="0" u="none" strike="noStrike" cap="none">
                <a:solidFill>
                  <a:schemeClr val="dk1"/>
                </a:solidFill>
                <a:latin typeface="Arial"/>
                <a:ea typeface="Arial"/>
                <a:cs typeface="Arial"/>
                <a:sym typeface="Arial"/>
              </a:rPr>
              <a:t>DELIVERABLE 4.2.1 </a:t>
            </a:r>
            <a:endParaRPr sz="11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59"/>
        <p:cNvGrpSpPr/>
        <p:nvPr/>
      </p:nvGrpSpPr>
      <p:grpSpPr>
        <a:xfrm>
          <a:off x="0" y="0"/>
          <a:ext cx="0" cy="0"/>
          <a:chOff x="0" y="0"/>
          <a:chExt cx="0" cy="0"/>
        </a:xfrm>
      </p:grpSpPr>
      <p:sp>
        <p:nvSpPr>
          <p:cNvPr id="60" name="Google Shape;60;p13"/>
          <p:cNvSpPr txBox="1">
            <a:spLocks noGrp="1"/>
          </p:cNvSpPr>
          <p:nvPr>
            <p:ph type="body" idx="1"/>
          </p:nvPr>
        </p:nvSpPr>
        <p:spPr>
          <a:xfrm>
            <a:off x="457200" y="1336431"/>
            <a:ext cx="8229600" cy="452596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el und Inhalt" type="obj">
  <p:cSld name="OBJEC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 y="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4"/>
          <p:cNvSpPr txBox="1">
            <a:spLocks noGrp="1"/>
          </p:cNvSpPr>
          <p:nvPr>
            <p:ph type="body" idx="1"/>
          </p:nvPr>
        </p:nvSpPr>
        <p:spPr>
          <a:xfrm>
            <a:off x="457200" y="1019910"/>
            <a:ext cx="8229600" cy="493248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Layout personalizzato">
  <p:cSld name="2_Layout personalizzato">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5"/>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Layout personalizzato">
  <p:cSld name="1_Layout personalizzato">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0" y="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6"/>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73"/>
        <p:cNvGrpSpPr/>
        <p:nvPr/>
      </p:nvGrpSpPr>
      <p:grpSpPr>
        <a:xfrm>
          <a:off x="0" y="0"/>
          <a:ext cx="0" cy="0"/>
          <a:chOff x="0" y="0"/>
          <a:chExt cx="0" cy="0"/>
        </a:xfrm>
      </p:grpSpPr>
      <p:sp>
        <p:nvSpPr>
          <p:cNvPr id="74" name="Google Shape;74;p17"/>
          <p:cNvSpPr/>
          <p:nvPr/>
        </p:nvSpPr>
        <p:spPr>
          <a:xfrm>
            <a:off x="0" y="980728"/>
            <a:ext cx="9144000" cy="8640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0" y="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8"/>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
        <p:nvSpPr>
          <p:cNvPr id="85" name="Google Shape;85;p19"/>
          <p:cNvSpPr/>
          <p:nvPr/>
        </p:nvSpPr>
        <p:spPr>
          <a:xfrm>
            <a:off x="0" y="980728"/>
            <a:ext cx="9144000" cy="8640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179512" y="188640"/>
            <a:ext cx="8784976" cy="86409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000"/>
              <a:buFont typeface="Verdana"/>
              <a:buNone/>
              <a:defRPr sz="2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3"/>
          <p:cNvSpPr txBox="1">
            <a:spLocks noGrp="1"/>
          </p:cNvSpPr>
          <p:nvPr>
            <p:ph type="body" idx="1"/>
          </p:nvPr>
        </p:nvSpPr>
        <p:spPr>
          <a:xfrm>
            <a:off x="179388" y="1196975"/>
            <a:ext cx="8785225" cy="5472113"/>
          </a:xfrm>
          <a:prstGeom prst="rect">
            <a:avLst/>
          </a:prstGeom>
          <a:noFill/>
          <a:ln>
            <a:noFill/>
          </a:ln>
        </p:spPr>
        <p:txBody>
          <a:bodyPr spcFirstLastPara="1" wrap="square" lIns="91425" tIns="45700" rIns="91425" bIns="45700" anchor="t" anchorCtr="0"/>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1pPr>
            <a:lvl2pPr marL="914400" marR="0" lvl="1" indent="-228600" algn="l" rtl="0">
              <a:spcBef>
                <a:spcPts val="320"/>
              </a:spcBef>
              <a:spcAft>
                <a:spcPts val="0"/>
              </a:spcAft>
              <a:buClr>
                <a:schemeClr val="accent3"/>
              </a:buClr>
              <a:buSzPts val="1600"/>
              <a:buFont typeface="Arial"/>
              <a:buNone/>
              <a:defRPr sz="1600" b="0" i="0" u="none" strike="noStrike" cap="none">
                <a:solidFill>
                  <a:schemeClr val="accent3"/>
                </a:solidFill>
                <a:latin typeface="Verdana"/>
                <a:ea typeface="Verdana"/>
                <a:cs typeface="Verdana"/>
                <a:sym typeface="Verdana"/>
              </a:defRPr>
            </a:lvl2pPr>
            <a:lvl3pPr marL="1371600" marR="0" lvl="2" indent="-228600" algn="l" rtl="0">
              <a:spcBef>
                <a:spcPts val="320"/>
              </a:spcBef>
              <a:spcAft>
                <a:spcPts val="0"/>
              </a:spcAft>
              <a:buClr>
                <a:schemeClr val="accent3"/>
              </a:buClr>
              <a:buSzPts val="1600"/>
              <a:buFont typeface="Arial"/>
              <a:buNone/>
              <a:defRPr sz="1600" b="0" i="0" u="none" strike="noStrike" cap="none">
                <a:solidFill>
                  <a:schemeClr val="accent3"/>
                </a:solidFill>
                <a:latin typeface="Verdana"/>
                <a:ea typeface="Verdana"/>
                <a:cs typeface="Verdana"/>
                <a:sym typeface="Verdana"/>
              </a:defRPr>
            </a:lvl3pPr>
            <a:lvl4pPr marL="1828800" marR="0" lvl="3" indent="-228600" algn="l" rtl="0">
              <a:spcBef>
                <a:spcPts val="320"/>
              </a:spcBef>
              <a:spcAft>
                <a:spcPts val="0"/>
              </a:spcAft>
              <a:buClr>
                <a:schemeClr val="accent3"/>
              </a:buClr>
              <a:buSzPts val="1600"/>
              <a:buFont typeface="Arial"/>
              <a:buNone/>
              <a:defRPr sz="1600" b="0" i="0" u="none" strike="noStrike" cap="none">
                <a:solidFill>
                  <a:schemeClr val="accent3"/>
                </a:solidFill>
                <a:latin typeface="Verdana"/>
                <a:ea typeface="Verdana"/>
                <a:cs typeface="Verdana"/>
                <a:sym typeface="Verdana"/>
              </a:defRPr>
            </a:lvl4pPr>
            <a:lvl5pPr marL="2286000" marR="0" lvl="4" indent="-228600" algn="l" rtl="0">
              <a:spcBef>
                <a:spcPts val="320"/>
              </a:spcBef>
              <a:spcAft>
                <a:spcPts val="0"/>
              </a:spcAft>
              <a:buClr>
                <a:schemeClr val="accent3"/>
              </a:buClr>
              <a:buSzPts val="1600"/>
              <a:buFont typeface="Arial"/>
              <a:buNone/>
              <a:defRPr sz="1600" b="0" i="0" u="none" strike="noStrike" cap="none">
                <a:solidFill>
                  <a:schemeClr val="accent3"/>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el und Inhal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457200" y="1019910"/>
            <a:ext cx="8229600" cy="493248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28"/>
        <p:cNvGrpSpPr/>
        <p:nvPr/>
      </p:nvGrpSpPr>
      <p:grpSpPr>
        <a:xfrm>
          <a:off x="0" y="0"/>
          <a:ext cx="0" cy="0"/>
          <a:chOff x="0" y="0"/>
          <a:chExt cx="0" cy="0"/>
        </a:xfrm>
      </p:grpSpPr>
      <p:sp>
        <p:nvSpPr>
          <p:cNvPr id="29" name="Google Shape;29;p5"/>
          <p:cNvSpPr/>
          <p:nvPr/>
        </p:nvSpPr>
        <p:spPr>
          <a:xfrm>
            <a:off x="0" y="980728"/>
            <a:ext cx="9144000" cy="8640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5"/>
          <p:cNvSpPr txBox="1">
            <a:spLocks noGrp="1"/>
          </p:cNvSpPr>
          <p:nvPr>
            <p:ph type="dt" idx="10"/>
          </p:nvPr>
        </p:nvSpPr>
        <p:spPr>
          <a:xfrm>
            <a:off x="6588224" y="6021288"/>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57200" y="1336431"/>
            <a:ext cx="8229600" cy="452596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7"/>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Layout personalizzato">
  <p:cSld name="2_Layout personalizzato">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263769" y="246185"/>
            <a:ext cx="8251581" cy="624253"/>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8"/>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Layout personalizzato">
  <p:cSld name="1_Layout personalizzato">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0" y="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9"/>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0" y="0"/>
            <a:ext cx="9143999" cy="71817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10"/>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2"/>
        <p:cNvGrpSpPr/>
        <p:nvPr/>
      </p:nvGrpSpPr>
      <p:grpSpPr>
        <a:xfrm>
          <a:off x="0" y="0"/>
          <a:ext cx="0" cy="0"/>
          <a:chOff x="0" y="0"/>
          <a:chExt cx="0" cy="0"/>
        </a:xfrm>
      </p:grpSpPr>
      <p:sp>
        <p:nvSpPr>
          <p:cNvPr id="33" name="Google Shape;33;p6"/>
          <p:cNvSpPr/>
          <p:nvPr/>
        </p:nvSpPr>
        <p:spPr>
          <a:xfrm>
            <a:off x="7380312" y="6285220"/>
            <a:ext cx="5688632" cy="6001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Calibri"/>
              <a:buNone/>
            </a:pPr>
            <a:r>
              <a:rPr lang="it-IT" sz="1100" b="0" i="0">
                <a:solidFill>
                  <a:schemeClr val="lt1"/>
                </a:solidFill>
                <a:latin typeface="Calibri"/>
                <a:ea typeface="Calibri"/>
                <a:cs typeface="Calibri"/>
                <a:sym typeface="Calibri"/>
              </a:rPr>
              <a:t>6</a:t>
            </a:r>
            <a:r>
              <a:rPr lang="it-IT" sz="1100" b="0" i="0" baseline="30000">
                <a:solidFill>
                  <a:schemeClr val="lt1"/>
                </a:solidFill>
                <a:latin typeface="Calibri"/>
                <a:ea typeface="Calibri"/>
                <a:cs typeface="Calibri"/>
                <a:sym typeface="Calibri"/>
              </a:rPr>
              <a:t>th</a:t>
            </a:r>
            <a:r>
              <a:rPr lang="it-IT" sz="1100" b="0" i="0">
                <a:solidFill>
                  <a:schemeClr val="lt1"/>
                </a:solidFill>
                <a:latin typeface="Calibri"/>
                <a:ea typeface="Calibri"/>
                <a:cs typeface="Calibri"/>
                <a:sym typeface="Calibri"/>
              </a:rPr>
              <a:t> International</a:t>
            </a:r>
            <a:endParaRPr/>
          </a:p>
          <a:p>
            <a:pPr marL="0" marR="0" lvl="0" indent="0" algn="l" rtl="0">
              <a:lnSpc>
                <a:spcPct val="100000"/>
              </a:lnSpc>
              <a:spcBef>
                <a:spcPts val="0"/>
              </a:spcBef>
              <a:spcAft>
                <a:spcPts val="0"/>
              </a:spcAft>
              <a:buClr>
                <a:schemeClr val="lt1"/>
              </a:buClr>
              <a:buSzPts val="1100"/>
              <a:buFont typeface="Calibri"/>
              <a:buNone/>
            </a:pPr>
            <a:r>
              <a:rPr lang="it-IT" sz="1100" b="1" i="0">
                <a:solidFill>
                  <a:schemeClr val="lt1"/>
                </a:solidFill>
                <a:latin typeface="Calibri"/>
                <a:ea typeface="Calibri"/>
                <a:cs typeface="Calibri"/>
                <a:sym typeface="Calibri"/>
              </a:rPr>
              <a:t>Building Physics </a:t>
            </a:r>
            <a:endParaRPr/>
          </a:p>
          <a:p>
            <a:pPr marL="0" marR="0" lvl="0" indent="0" algn="l" rtl="0">
              <a:lnSpc>
                <a:spcPct val="100000"/>
              </a:lnSpc>
              <a:spcBef>
                <a:spcPts val="0"/>
              </a:spcBef>
              <a:spcAft>
                <a:spcPts val="0"/>
              </a:spcAft>
              <a:buClr>
                <a:schemeClr val="lt1"/>
              </a:buClr>
              <a:buSzPts val="1100"/>
              <a:buFont typeface="Calibri"/>
              <a:buNone/>
            </a:pPr>
            <a:r>
              <a:rPr lang="it-IT" sz="1100" b="0" i="0">
                <a:solidFill>
                  <a:schemeClr val="lt1"/>
                </a:solidFill>
                <a:latin typeface="Calibri"/>
                <a:ea typeface="Calibri"/>
                <a:cs typeface="Calibri"/>
                <a:sym typeface="Calibri"/>
              </a:rPr>
              <a:t>Conference</a:t>
            </a:r>
            <a:endParaRPr/>
          </a:p>
        </p:txBody>
      </p:sp>
      <p:sp>
        <p:nvSpPr>
          <p:cNvPr id="34" name="Google Shape;34;p6"/>
          <p:cNvSpPr txBox="1">
            <a:spLocks noGrp="1"/>
          </p:cNvSpPr>
          <p:nvPr>
            <p:ph type="dt" idx="10"/>
          </p:nvPr>
        </p:nvSpPr>
        <p:spPr>
          <a:xfrm>
            <a:off x="6588224" y="6021288"/>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30385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gi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pic>
        <p:nvPicPr>
          <p:cNvPr id="11" name="Google Shape;11;p1"/>
          <p:cNvPicPr preferRelativeResize="0"/>
          <p:nvPr/>
        </p:nvPicPr>
        <p:blipFill rotWithShape="1">
          <a:blip r:embed="rId11">
            <a:alphaModFix/>
          </a:blip>
          <a:srcRect/>
          <a:stretch/>
        </p:blipFill>
        <p:spPr>
          <a:xfrm>
            <a:off x="457200" y="6031231"/>
            <a:ext cx="1107831" cy="638129"/>
          </a:xfrm>
          <a:prstGeom prst="rect">
            <a:avLst/>
          </a:prstGeom>
          <a:noFill/>
          <a:ln>
            <a:noFill/>
          </a:ln>
        </p:spPr>
      </p:pic>
      <p:sp>
        <p:nvSpPr>
          <p:cNvPr id="12" name="Google Shape;12;p1"/>
          <p:cNvSpPr/>
          <p:nvPr/>
        </p:nvSpPr>
        <p:spPr>
          <a:xfrm>
            <a:off x="1685109" y="6207073"/>
            <a:ext cx="6271930" cy="4462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b="0" i="0" u="none" strike="noStrike" cap="none">
                <a:solidFill>
                  <a:schemeClr val="dk1"/>
                </a:solidFill>
                <a:latin typeface="Calibri"/>
                <a:ea typeface="Calibri"/>
                <a:cs typeface="Calibri"/>
                <a:sym typeface="Calibri"/>
              </a:rPr>
              <a:t>TRAINING  MODULE 1</a:t>
            </a:r>
            <a:br>
              <a:rPr lang="it-IT" sz="1200" b="0" i="0" u="none" strike="noStrike" cap="none">
                <a:solidFill>
                  <a:schemeClr val="dk1"/>
                </a:solidFill>
                <a:latin typeface="Calibri"/>
                <a:ea typeface="Calibri"/>
                <a:cs typeface="Calibri"/>
                <a:sym typeface="Calibri"/>
              </a:rPr>
            </a:br>
            <a:r>
              <a:rPr lang="it-IT" sz="1100" b="0" i="0" u="none" strike="noStrike" cap="none">
                <a:solidFill>
                  <a:schemeClr val="dk1"/>
                </a:solidFill>
                <a:latin typeface="Calibri"/>
                <a:ea typeface="Calibri"/>
                <a:cs typeface="Calibri"/>
                <a:sym typeface="Calibri"/>
              </a:rPr>
              <a:t>THE CESBA MED GENERIC FRAMEWORK CONCEPT AND THE MULTICRITERIA ASSESSMENT METHODOLOGY</a:t>
            </a:r>
            <a:endParaRPr sz="1100" b="0">
              <a:solidFill>
                <a:schemeClr val="dk1"/>
              </a:solidFill>
              <a:latin typeface="Calibri"/>
              <a:ea typeface="Calibri"/>
              <a:cs typeface="Calibri"/>
              <a:sym typeface="Calibri"/>
            </a:endParaRPr>
          </a:p>
        </p:txBody>
      </p:sp>
      <p:cxnSp>
        <p:nvCxnSpPr>
          <p:cNvPr id="13" name="Google Shape;13;p1"/>
          <p:cNvCxnSpPr/>
          <p:nvPr/>
        </p:nvCxnSpPr>
        <p:spPr>
          <a:xfrm>
            <a:off x="0" y="937991"/>
            <a:ext cx="9144000" cy="0"/>
          </a:xfrm>
          <a:prstGeom prst="straightConnector1">
            <a:avLst/>
          </a:prstGeom>
          <a:noFill/>
          <a:ln w="38100" cap="flat" cmpd="sng">
            <a:solidFill>
              <a:srgbClr val="00B050"/>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6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body" idx="1"/>
          </p:nvPr>
        </p:nvSpPr>
        <p:spPr>
          <a:xfrm>
            <a:off x="457200" y="1019910"/>
            <a:ext cx="8229600" cy="493248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it-IT"/>
              <a:t># </a:t>
            </a:r>
            <a:fld id="{00000000-1234-1234-1234-123412341234}" type="slidenum">
              <a:rPr lang="it-IT"/>
              <a:t>‹N›</a:t>
            </a:fld>
            <a:endParaRPr/>
          </a:p>
        </p:txBody>
      </p:sp>
      <p:pic>
        <p:nvPicPr>
          <p:cNvPr id="51" name="Google Shape;51;p11"/>
          <p:cNvPicPr preferRelativeResize="0"/>
          <p:nvPr/>
        </p:nvPicPr>
        <p:blipFill rotWithShape="1">
          <a:blip r:embed="rId10">
            <a:alphaModFix/>
          </a:blip>
          <a:srcRect/>
          <a:stretch/>
        </p:blipFill>
        <p:spPr>
          <a:xfrm>
            <a:off x="457200" y="6031231"/>
            <a:ext cx="1107831" cy="638129"/>
          </a:xfrm>
          <a:prstGeom prst="rect">
            <a:avLst/>
          </a:prstGeom>
          <a:noFill/>
          <a:ln>
            <a:noFill/>
          </a:ln>
        </p:spPr>
      </p:pic>
      <p:sp>
        <p:nvSpPr>
          <p:cNvPr id="52" name="Google Shape;52;p11"/>
          <p:cNvSpPr/>
          <p:nvPr/>
        </p:nvSpPr>
        <p:spPr>
          <a:xfrm>
            <a:off x="1749669" y="6207073"/>
            <a:ext cx="620737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200">
                <a:solidFill>
                  <a:schemeClr val="dk1"/>
                </a:solidFill>
                <a:latin typeface="Calibri"/>
                <a:ea typeface="Calibri"/>
                <a:cs typeface="Calibri"/>
                <a:sym typeface="Calibri"/>
              </a:rPr>
              <a:t>TRAINING  MODULE 2</a:t>
            </a:r>
            <a:br>
              <a:rPr lang="it-IT" sz="1200">
                <a:solidFill>
                  <a:schemeClr val="dk1"/>
                </a:solidFill>
                <a:latin typeface="Calibri"/>
                <a:ea typeface="Calibri"/>
                <a:cs typeface="Calibri"/>
                <a:sym typeface="Calibri"/>
              </a:rPr>
            </a:br>
            <a:r>
              <a:rPr lang="it-IT" sz="1200">
                <a:solidFill>
                  <a:schemeClr val="dk1"/>
                </a:solidFill>
                <a:latin typeface="Calibri"/>
                <a:ea typeface="Calibri"/>
                <a:cs typeface="Calibri"/>
                <a:sym typeface="Calibri"/>
              </a:rPr>
              <a:t>THE DECISION-MAKING PROCESS</a:t>
            </a: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29.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emf"/></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0"/>
          <p:cNvSpPr txBox="1">
            <a:spLocks noGrp="1"/>
          </p:cNvSpPr>
          <p:nvPr>
            <p:ph type="subTitle" idx="1"/>
          </p:nvPr>
        </p:nvSpPr>
        <p:spPr>
          <a:xfrm>
            <a:off x="302070" y="3272586"/>
            <a:ext cx="6400800" cy="25202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70C0"/>
              </a:buClr>
              <a:buSzPts val="3600"/>
              <a:buFont typeface="Arial"/>
              <a:buNone/>
            </a:pPr>
            <a:r>
              <a:rPr lang="it-IT" sz="3600" b="1" i="0" u="none" strike="noStrike" cap="none" dirty="0">
                <a:solidFill>
                  <a:srgbClr val="0070C0"/>
                </a:solidFill>
                <a:latin typeface="Calibri"/>
                <a:ea typeface="Calibri"/>
                <a:cs typeface="Calibri"/>
                <a:sym typeface="Calibri"/>
              </a:rPr>
              <a:t>Training </a:t>
            </a:r>
            <a:r>
              <a:rPr lang="it-IT" sz="3600" b="1" i="0" u="none" strike="noStrike" cap="none" dirty="0" err="1">
                <a:solidFill>
                  <a:srgbClr val="0070C0"/>
                </a:solidFill>
                <a:latin typeface="Calibri"/>
                <a:ea typeface="Calibri"/>
                <a:cs typeface="Calibri"/>
                <a:sym typeface="Calibri"/>
              </a:rPr>
              <a:t>module</a:t>
            </a:r>
            <a:r>
              <a:rPr lang="it-IT" sz="3600" b="1" i="0" u="none" strike="noStrike" cap="none">
                <a:solidFill>
                  <a:srgbClr val="0070C0"/>
                </a:solidFill>
                <a:latin typeface="Calibri"/>
                <a:ea typeface="Calibri"/>
                <a:cs typeface="Calibri"/>
                <a:sym typeface="Calibri"/>
              </a:rPr>
              <a:t> 1</a:t>
            </a:r>
            <a:endParaRPr/>
          </a:p>
          <a:p>
            <a:pPr marL="0" marR="0" lvl="0" indent="0" algn="l" rtl="0">
              <a:spcBef>
                <a:spcPts val="0"/>
              </a:spcBef>
              <a:spcAft>
                <a:spcPts val="0"/>
              </a:spcAft>
              <a:buClr>
                <a:srgbClr val="888888"/>
              </a:buClr>
              <a:buSzPts val="2900"/>
              <a:buFont typeface="Arial"/>
              <a:buNone/>
            </a:pPr>
            <a:r>
              <a:rPr lang="it-IT" sz="2900" b="1" i="0" u="none" strike="noStrike" cap="none">
                <a:solidFill>
                  <a:srgbClr val="888888"/>
                </a:solidFill>
                <a:latin typeface="Calibri"/>
                <a:ea typeface="Calibri"/>
                <a:cs typeface="Calibri"/>
                <a:sym typeface="Calibri"/>
              </a:rPr>
              <a:t>The CESBA MED Generic Framework concept and the multicriteria </a:t>
            </a:r>
            <a:endParaRPr/>
          </a:p>
          <a:p>
            <a:pPr marL="0" marR="0" lvl="0" indent="0" algn="l" rtl="0">
              <a:spcBef>
                <a:spcPts val="0"/>
              </a:spcBef>
              <a:spcAft>
                <a:spcPts val="0"/>
              </a:spcAft>
              <a:buClr>
                <a:srgbClr val="888888"/>
              </a:buClr>
              <a:buSzPts val="2900"/>
              <a:buFont typeface="Arial"/>
              <a:buNone/>
            </a:pPr>
            <a:r>
              <a:rPr lang="it-IT" sz="2900" b="1" i="0" u="none" strike="noStrike" cap="none">
                <a:solidFill>
                  <a:srgbClr val="888888"/>
                </a:solidFill>
                <a:latin typeface="Calibri"/>
                <a:ea typeface="Calibri"/>
                <a:cs typeface="Calibri"/>
                <a:sym typeface="Calibri"/>
              </a:rPr>
              <a:t>assessment methodology</a:t>
            </a:r>
            <a:endParaRPr sz="2900" b="1" i="0" u="none" strike="noStrike" cap="none">
              <a:solidFill>
                <a:srgbClr val="888888"/>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16129" y="158621"/>
            <a:ext cx="9143999"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a:solidFill>
                  <a:schemeClr val="dk1"/>
                </a:solidFill>
                <a:latin typeface="Calibri"/>
                <a:ea typeface="Calibri"/>
                <a:cs typeface="Calibri"/>
                <a:sym typeface="Calibri"/>
              </a:rPr>
              <a:t>The CESBA </a:t>
            </a:r>
            <a:r>
              <a:rPr lang="it-IT" sz="3200" b="1" dirty="0"/>
              <a:t>MED – </a:t>
            </a:r>
            <a:r>
              <a:rPr lang="it-IT" sz="3200" b="1" dirty="0" err="1"/>
              <a:t>Sustainable</a:t>
            </a:r>
            <a:r>
              <a:rPr lang="it-IT" sz="3200" b="1" dirty="0"/>
              <a:t> cities project</a:t>
            </a:r>
            <a:endParaRPr sz="3200" b="1" i="0" u="none" strike="noStrike" cap="none" dirty="0">
              <a:solidFill>
                <a:schemeClr val="dk1"/>
              </a:solidFill>
              <a:latin typeface="Calibri"/>
              <a:ea typeface="Calibri"/>
              <a:cs typeface="Calibri"/>
              <a:sym typeface="Calibri"/>
            </a:endParaRPr>
          </a:p>
        </p:txBody>
      </p:sp>
      <p:sp>
        <p:nvSpPr>
          <p:cNvPr id="158" name="Google Shape;158;p26"/>
          <p:cNvSpPr txBox="1">
            <a:spLocks noGrp="1"/>
          </p:cNvSpPr>
          <p:nvPr>
            <p:ph type="body" idx="1"/>
          </p:nvPr>
        </p:nvSpPr>
        <p:spPr>
          <a:xfrm>
            <a:off x="207821" y="1741403"/>
            <a:ext cx="8648842"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it-IT" sz="2400" b="1" dirty="0">
                <a:solidFill>
                  <a:srgbClr val="FF0000"/>
                </a:solidFill>
                <a:latin typeface="Verdana"/>
                <a:ea typeface="Verdana"/>
                <a:cs typeface="Verdana"/>
                <a:sym typeface="Verdana"/>
              </a:rPr>
              <a:t>Development</a:t>
            </a:r>
            <a:r>
              <a:rPr lang="it-IT" sz="2400" b="1" dirty="0">
                <a:latin typeface="Verdana"/>
                <a:ea typeface="Verdana"/>
                <a:cs typeface="Verdana"/>
                <a:sym typeface="Verdana"/>
              </a:rPr>
              <a:t> </a:t>
            </a:r>
            <a:r>
              <a:rPr lang="it-IT" sz="2400" dirty="0">
                <a:latin typeface="Verdana"/>
                <a:ea typeface="Verdana"/>
                <a:cs typeface="Verdana"/>
                <a:sym typeface="Verdana"/>
              </a:rPr>
              <a:t>and testing a </a:t>
            </a:r>
            <a:r>
              <a:rPr lang="it-IT" sz="2400" dirty="0" err="1">
                <a:latin typeface="Verdana"/>
                <a:ea typeface="Verdana"/>
                <a:cs typeface="Verdana"/>
                <a:sym typeface="Verdana"/>
              </a:rPr>
              <a:t>transnational</a:t>
            </a:r>
            <a:r>
              <a:rPr lang="it-IT" sz="2400" dirty="0">
                <a:latin typeface="Verdana"/>
                <a:ea typeface="Verdana"/>
                <a:cs typeface="Verdana"/>
                <a:sym typeface="Verdana"/>
              </a:rPr>
              <a:t> system to </a:t>
            </a:r>
            <a:r>
              <a:rPr lang="it-IT" sz="2400" dirty="0" err="1">
                <a:latin typeface="Verdana"/>
                <a:ea typeface="Verdana"/>
                <a:cs typeface="Verdana"/>
                <a:sym typeface="Verdana"/>
              </a:rPr>
              <a:t>assess</a:t>
            </a:r>
            <a:r>
              <a:rPr lang="it-IT" sz="2400" dirty="0">
                <a:latin typeface="Verdana"/>
                <a:ea typeface="Verdana"/>
                <a:cs typeface="Verdana"/>
                <a:sym typeface="Verdana"/>
              </a:rPr>
              <a:t> </a:t>
            </a:r>
            <a:r>
              <a:rPr lang="it-IT" sz="2400" dirty="0" err="1">
                <a:latin typeface="Verdana"/>
                <a:ea typeface="Verdana"/>
                <a:cs typeface="Verdana"/>
                <a:sym typeface="Verdana"/>
              </a:rPr>
              <a:t>urban</a:t>
            </a:r>
            <a:r>
              <a:rPr lang="it-IT" sz="2400" dirty="0">
                <a:latin typeface="Verdana"/>
                <a:ea typeface="Verdana"/>
                <a:cs typeface="Verdana"/>
                <a:sym typeface="Verdana"/>
              </a:rPr>
              <a:t> sustainability</a:t>
            </a:r>
          </a:p>
          <a:p>
            <a:pPr marL="0" marR="0" lvl="0" indent="0" algn="just" rtl="0">
              <a:spcBef>
                <a:spcPts val="0"/>
              </a:spcBef>
              <a:spcAft>
                <a:spcPts val="0"/>
              </a:spcAft>
              <a:buClr>
                <a:schemeClr val="dk1"/>
              </a:buClr>
              <a:buSzPts val="2000"/>
              <a:buFont typeface="Arial"/>
              <a:buNone/>
            </a:pPr>
            <a:endParaRPr lang="it-IT" sz="2400" dirty="0">
              <a:latin typeface="Verdana"/>
              <a:ea typeface="Verdana"/>
              <a:cs typeface="Verdana"/>
              <a:sym typeface="Verdana"/>
            </a:endParaRPr>
          </a:p>
          <a:p>
            <a:pPr marL="0" indent="0" algn="just">
              <a:spcBef>
                <a:spcPts val="0"/>
              </a:spcBef>
              <a:buSzPts val="2000"/>
            </a:pPr>
            <a:r>
              <a:rPr lang="it-IT" sz="2400" b="1" dirty="0" err="1">
                <a:solidFill>
                  <a:srgbClr val="FF0000"/>
                </a:solidFill>
                <a:latin typeface="Verdana"/>
                <a:ea typeface="Verdana"/>
                <a:cs typeface="Verdana"/>
                <a:sym typeface="Verdana"/>
              </a:rPr>
              <a:t>Transfering</a:t>
            </a:r>
            <a:r>
              <a:rPr lang="it-IT" sz="2400" b="1" dirty="0">
                <a:solidFill>
                  <a:srgbClr val="FF0000"/>
                </a:solidFill>
                <a:latin typeface="Verdana"/>
                <a:ea typeface="Verdana"/>
                <a:cs typeface="Verdana"/>
                <a:sym typeface="Verdana"/>
              </a:rPr>
              <a:t> </a:t>
            </a:r>
            <a:r>
              <a:rPr lang="it-IT" sz="2400" dirty="0">
                <a:latin typeface="Verdana"/>
                <a:ea typeface="Verdana"/>
                <a:cs typeface="Verdana"/>
                <a:sym typeface="Verdana"/>
              </a:rPr>
              <a:t>the </a:t>
            </a:r>
            <a:r>
              <a:rPr lang="it-IT" sz="2400" dirty="0" err="1">
                <a:latin typeface="Verdana"/>
                <a:ea typeface="Verdana"/>
                <a:cs typeface="Verdana"/>
                <a:sym typeface="Verdana"/>
              </a:rPr>
              <a:t>assessment</a:t>
            </a:r>
            <a:r>
              <a:rPr lang="it-IT" sz="2400" dirty="0">
                <a:latin typeface="Verdana"/>
                <a:ea typeface="Verdana"/>
                <a:cs typeface="Verdana"/>
                <a:sym typeface="Verdana"/>
              </a:rPr>
              <a:t> system </a:t>
            </a:r>
            <a:r>
              <a:rPr lang="it-IT" sz="2400" dirty="0" err="1">
                <a:latin typeface="Verdana"/>
                <a:ea typeface="Verdana"/>
                <a:cs typeface="Verdana"/>
                <a:sym typeface="Verdana"/>
              </a:rPr>
              <a:t>through</a:t>
            </a:r>
            <a:r>
              <a:rPr lang="it-IT" sz="2400" dirty="0">
                <a:latin typeface="Verdana"/>
                <a:ea typeface="Verdana"/>
                <a:cs typeface="Verdana"/>
                <a:sym typeface="Verdana"/>
              </a:rPr>
              <a:t> a training system </a:t>
            </a:r>
          </a:p>
          <a:p>
            <a:pPr marL="0" marR="0" lvl="0" indent="0" algn="just" rtl="0">
              <a:spcBef>
                <a:spcPts val="0"/>
              </a:spcBef>
              <a:spcAft>
                <a:spcPts val="0"/>
              </a:spcAft>
              <a:buClr>
                <a:schemeClr val="dk1"/>
              </a:buClr>
              <a:buSzPts val="2000"/>
              <a:buFont typeface="Arial"/>
              <a:buNone/>
            </a:pPr>
            <a:endParaRPr lang="it-IT" dirty="0"/>
          </a:p>
          <a:p>
            <a:pPr marL="0" marR="0" lvl="0" indent="0" algn="just" rtl="0">
              <a:spcBef>
                <a:spcPts val="0"/>
              </a:spcBef>
              <a:spcAft>
                <a:spcPts val="0"/>
              </a:spcAft>
              <a:buClr>
                <a:schemeClr val="dk1"/>
              </a:buClr>
              <a:buSzPts val="2000"/>
              <a:buFont typeface="Arial"/>
              <a:buNone/>
            </a:pPr>
            <a:r>
              <a:rPr lang="it-IT" sz="2400" b="1" dirty="0" err="1">
                <a:solidFill>
                  <a:srgbClr val="FF0000"/>
                </a:solidFill>
                <a:latin typeface="Verdana"/>
                <a:ea typeface="Verdana"/>
                <a:cs typeface="Verdana"/>
              </a:rPr>
              <a:t>Capitalizing</a:t>
            </a:r>
            <a:r>
              <a:rPr lang="it-IT" dirty="0"/>
              <a:t> </a:t>
            </a:r>
            <a:r>
              <a:rPr lang="it-IT" sz="2400" dirty="0">
                <a:latin typeface="Verdana"/>
                <a:ea typeface="Verdana"/>
                <a:cs typeface="Verdana"/>
              </a:rPr>
              <a:t>the </a:t>
            </a:r>
            <a:r>
              <a:rPr lang="it-IT" sz="2400" dirty="0" err="1">
                <a:latin typeface="Verdana"/>
                <a:ea typeface="Verdana"/>
                <a:cs typeface="Verdana"/>
              </a:rPr>
              <a:t>assessment</a:t>
            </a:r>
            <a:r>
              <a:rPr lang="it-IT" sz="2400" dirty="0">
                <a:latin typeface="Verdana"/>
                <a:ea typeface="Verdana"/>
                <a:cs typeface="Verdana"/>
              </a:rPr>
              <a:t> system </a:t>
            </a:r>
            <a:r>
              <a:rPr lang="it-IT" sz="2400" dirty="0" err="1">
                <a:latin typeface="Verdana"/>
                <a:ea typeface="Verdana"/>
                <a:cs typeface="Verdana"/>
              </a:rPr>
              <a:t>promoting</a:t>
            </a:r>
            <a:r>
              <a:rPr lang="it-IT" sz="2400" dirty="0">
                <a:latin typeface="Verdana"/>
                <a:ea typeface="Verdana"/>
                <a:cs typeface="Verdana"/>
              </a:rPr>
              <a:t> the adoption by public </a:t>
            </a:r>
            <a:r>
              <a:rPr lang="it-IT" sz="2400" dirty="0" err="1">
                <a:latin typeface="Verdana"/>
                <a:ea typeface="Verdana"/>
                <a:cs typeface="Verdana"/>
              </a:rPr>
              <a:t>administrations</a:t>
            </a:r>
            <a:endParaRPr sz="2400" dirty="0">
              <a:latin typeface="Verdana"/>
              <a:ea typeface="Verdana"/>
              <a:cs typeface="Verdana"/>
            </a:endParaRPr>
          </a:p>
          <a:p>
            <a:pPr marL="0" marR="0" lvl="0" indent="0" algn="just"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46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16129" y="158621"/>
            <a:ext cx="9143999"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a:solidFill>
                  <a:schemeClr val="dk1"/>
                </a:solidFill>
                <a:latin typeface="Calibri"/>
                <a:ea typeface="Calibri"/>
                <a:cs typeface="Calibri"/>
                <a:sym typeface="Calibri"/>
              </a:rPr>
              <a:t>The CESBA MED </a:t>
            </a:r>
            <a:r>
              <a:rPr lang="it-IT" sz="3200" b="1" dirty="0"/>
              <a:t>– </a:t>
            </a:r>
            <a:r>
              <a:rPr lang="it-IT" sz="3200" b="1" dirty="0" err="1"/>
              <a:t>Sustainable</a:t>
            </a:r>
            <a:r>
              <a:rPr lang="it-IT" sz="3200" b="1" dirty="0"/>
              <a:t> cities project</a:t>
            </a:r>
            <a:endParaRPr sz="3200" b="1" i="0" u="none" strike="noStrike" cap="none" dirty="0">
              <a:solidFill>
                <a:schemeClr val="dk1"/>
              </a:solidFill>
              <a:latin typeface="Calibri"/>
              <a:ea typeface="Calibri"/>
              <a:cs typeface="Calibri"/>
              <a:sym typeface="Calibri"/>
            </a:endParaRPr>
          </a:p>
        </p:txBody>
      </p:sp>
      <p:sp>
        <p:nvSpPr>
          <p:cNvPr id="158" name="Google Shape;158;p26"/>
          <p:cNvSpPr txBox="1">
            <a:spLocks noGrp="1"/>
          </p:cNvSpPr>
          <p:nvPr>
            <p:ph type="body" idx="1"/>
          </p:nvPr>
        </p:nvSpPr>
        <p:spPr>
          <a:xfrm>
            <a:off x="216129" y="1627696"/>
            <a:ext cx="8648842"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it-IT" sz="2400" b="1" i="0" u="none" strike="noStrike" cap="none" dirty="0" err="1">
                <a:solidFill>
                  <a:schemeClr val="dk1"/>
                </a:solidFill>
                <a:latin typeface="Verdana"/>
                <a:ea typeface="Verdana"/>
                <a:cs typeface="Verdana"/>
                <a:sym typeface="Verdana"/>
              </a:rPr>
              <a:t>Main</a:t>
            </a:r>
            <a:r>
              <a:rPr lang="it-IT" sz="2400" b="1" i="0" u="none" strike="noStrike" cap="none" dirty="0">
                <a:solidFill>
                  <a:schemeClr val="dk1"/>
                </a:solidFill>
                <a:latin typeface="Verdana"/>
                <a:ea typeface="Verdana"/>
                <a:cs typeface="Verdana"/>
                <a:sym typeface="Verdana"/>
              </a:rPr>
              <a:t> </a:t>
            </a:r>
            <a:r>
              <a:rPr lang="it-IT" sz="2400" b="1" i="0" u="none" strike="noStrike" cap="none" dirty="0" err="1">
                <a:solidFill>
                  <a:schemeClr val="dk1"/>
                </a:solidFill>
                <a:latin typeface="Verdana"/>
                <a:ea typeface="Verdana"/>
                <a:cs typeface="Verdana"/>
                <a:sym typeface="Verdana"/>
              </a:rPr>
              <a:t>Objectives</a:t>
            </a:r>
            <a:endParaRPr sz="2400" b="1" i="0" u="none" strike="noStrike" cap="none" dirty="0">
              <a:solidFill>
                <a:schemeClr val="dk1"/>
              </a:solidFill>
              <a:latin typeface="Verdana"/>
              <a:ea typeface="Verdana"/>
              <a:cs typeface="Verdana"/>
              <a:sym typeface="Verdana"/>
            </a:endParaRPr>
          </a:p>
          <a:p>
            <a:pPr marL="285750" marR="0" lvl="0" indent="-285750" algn="just" rtl="0">
              <a:lnSpc>
                <a:spcPct val="250000"/>
              </a:lnSpc>
              <a:spcBef>
                <a:spcPts val="360"/>
              </a:spcBef>
              <a:spcAft>
                <a:spcPts val="0"/>
              </a:spcAft>
              <a:buClr>
                <a:schemeClr val="dk1"/>
              </a:buClr>
              <a:buSzPts val="1800"/>
              <a:buFontTx/>
              <a:buChar char="-"/>
            </a:pPr>
            <a:r>
              <a:rPr lang="it-IT" sz="2400" dirty="0" err="1">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Harmonize</a:t>
            </a:r>
            <a:r>
              <a:rPr lang="it-IT" sz="2400" dirty="0">
                <a:latin typeface="Verdana" panose="020B0604030504040204" pitchFamily="34" charset="0"/>
                <a:ea typeface="Verdana" panose="020B0604030504040204" pitchFamily="34" charset="0"/>
                <a:cs typeface="Verdana" panose="020B0604030504040204" pitchFamily="34" charset="0"/>
                <a:sym typeface="Verdana"/>
              </a:rPr>
              <a:t> </a:t>
            </a:r>
            <a:r>
              <a:rPr lang="it-IT" sz="2400" dirty="0" err="1">
                <a:latin typeface="Verdana" panose="020B0604030504040204" pitchFamily="34" charset="0"/>
                <a:ea typeface="Verdana" panose="020B0604030504040204" pitchFamily="34" charset="0"/>
                <a:cs typeface="Verdana" panose="020B0604030504040204" pitchFamily="34" charset="0"/>
                <a:sym typeface="Verdana"/>
              </a:rPr>
              <a:t>assessment</a:t>
            </a:r>
            <a:r>
              <a:rPr lang="it-IT" sz="2400" dirty="0">
                <a:latin typeface="Verdana" panose="020B0604030504040204" pitchFamily="34" charset="0"/>
                <a:ea typeface="Verdana" panose="020B0604030504040204" pitchFamily="34" charset="0"/>
                <a:cs typeface="Verdana" panose="020B0604030504040204" pitchFamily="34" charset="0"/>
                <a:sym typeface="Verdana"/>
              </a:rPr>
              <a:t> systems in Europe</a:t>
            </a:r>
          </a:p>
          <a:p>
            <a:pPr marL="285750" indent="-285750" algn="just">
              <a:lnSpc>
                <a:spcPct val="150000"/>
              </a:lnSpc>
              <a:spcBef>
                <a:spcPts val="360"/>
              </a:spcBef>
              <a:buSzPts val="1800"/>
              <a:buFontTx/>
              <a:buChar char="-"/>
            </a:pPr>
            <a:r>
              <a:rPr lang="it-IT" sz="2400" dirty="0">
                <a:latin typeface="Verdana" panose="020B0604030504040204" pitchFamily="34" charset="0"/>
                <a:ea typeface="Verdana" panose="020B0604030504040204" pitchFamily="34" charset="0"/>
                <a:cs typeface="Verdana" panose="020B0604030504040204" pitchFamily="34" charset="0"/>
                <a:sym typeface="Verdana"/>
              </a:rPr>
              <a:t>Foster the adoption of the </a:t>
            </a:r>
            <a:r>
              <a:rPr lang="it-IT" sz="2400" dirty="0" err="1">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assessment</a:t>
            </a:r>
            <a:r>
              <a:rPr lang="it-IT" sz="2400"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 </a:t>
            </a:r>
            <a:r>
              <a:rPr lang="it-IT" sz="2400" dirty="0" err="1">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tools</a:t>
            </a:r>
            <a:r>
              <a:rPr lang="it-IT" sz="2400"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 </a:t>
            </a:r>
            <a:r>
              <a:rPr lang="it-IT" sz="2400" dirty="0">
                <a:latin typeface="Verdana" panose="020B0604030504040204" pitchFamily="34" charset="0"/>
                <a:ea typeface="Verdana" panose="020B0604030504040204" pitchFamily="34" charset="0"/>
                <a:cs typeface="Verdana" panose="020B0604030504040204" pitchFamily="34" charset="0"/>
                <a:sym typeface="Verdana"/>
              </a:rPr>
              <a:t>by public </a:t>
            </a:r>
            <a:r>
              <a:rPr lang="it-IT" sz="2400" dirty="0" err="1">
                <a:latin typeface="Verdana" panose="020B0604030504040204" pitchFamily="34" charset="0"/>
                <a:ea typeface="Verdana" panose="020B0604030504040204" pitchFamily="34" charset="0"/>
                <a:cs typeface="Verdana" panose="020B0604030504040204" pitchFamily="34" charset="0"/>
                <a:sym typeface="Verdana"/>
              </a:rPr>
              <a:t>administrations</a:t>
            </a:r>
            <a:endParaRPr lang="it-IT" sz="2400" dirty="0">
              <a:latin typeface="Verdana" panose="020B0604030504040204" pitchFamily="34" charset="0"/>
              <a:ea typeface="Verdana" panose="020B0604030504040204" pitchFamily="34" charset="0"/>
              <a:cs typeface="Verdana" panose="020B0604030504040204" pitchFamily="34" charset="0"/>
              <a:sym typeface="Verdana"/>
            </a:endParaRPr>
          </a:p>
          <a:p>
            <a:pPr marL="285750" indent="-285750" algn="just">
              <a:lnSpc>
                <a:spcPct val="250000"/>
              </a:lnSpc>
              <a:spcBef>
                <a:spcPts val="360"/>
              </a:spcBef>
              <a:buSzPts val="1800"/>
              <a:buFontTx/>
              <a:buChar char="-"/>
            </a:pPr>
            <a:r>
              <a:rPr lang="en-US" sz="2400" dirty="0">
                <a:latin typeface="Verdana" panose="020B0604030504040204" pitchFamily="34" charset="0"/>
                <a:ea typeface="Verdana" panose="020B0604030504040204" pitchFamily="34" charset="0"/>
                <a:cs typeface="Verdana" panose="020B0604030504040204" pitchFamily="34" charset="0"/>
                <a:sym typeface="Verdana"/>
              </a:rPr>
              <a:t>Enhance the </a:t>
            </a: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sustainability</a:t>
            </a:r>
            <a:r>
              <a:rPr lang="en-US" sz="2400" dirty="0">
                <a:latin typeface="Verdana" panose="020B0604030504040204" pitchFamily="34" charset="0"/>
                <a:ea typeface="Verdana" panose="020B0604030504040204" pitchFamily="34" charset="0"/>
                <a:cs typeface="Verdana" panose="020B0604030504040204" pitchFamily="34" charset="0"/>
                <a:sym typeface="Verdana"/>
              </a:rPr>
              <a:t> of built environment</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285750" marR="0" lvl="0" indent="-285750" algn="just" rtl="0">
              <a:spcBef>
                <a:spcPts val="360"/>
              </a:spcBef>
              <a:spcAft>
                <a:spcPts val="0"/>
              </a:spcAft>
              <a:buClr>
                <a:schemeClr val="dk1"/>
              </a:buClr>
              <a:buSzPts val="1800"/>
              <a:buFontTx/>
              <a:buChar char="-"/>
            </a:pPr>
            <a:endParaRPr lang="it-IT" sz="1800" dirty="0">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1852860" y="160765"/>
            <a:ext cx="9143999" cy="7181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The CESBA MED </a:t>
            </a:r>
            <a:r>
              <a:rPr lang="it-IT" sz="3200" b="1" dirty="0" err="1"/>
              <a:t>principles</a:t>
            </a:r>
            <a:endParaRPr dirty="0"/>
          </a:p>
        </p:txBody>
      </p:sp>
      <p:sp>
        <p:nvSpPr>
          <p:cNvPr id="173" name="Google Shape;173;p28"/>
          <p:cNvSpPr txBox="1">
            <a:spLocks noGrp="1"/>
          </p:cNvSpPr>
          <p:nvPr>
            <p:ph type="body" idx="1"/>
          </p:nvPr>
        </p:nvSpPr>
        <p:spPr>
          <a:xfrm>
            <a:off x="360553" y="635755"/>
            <a:ext cx="8648840" cy="4932483"/>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dk1"/>
              </a:buClr>
              <a:buSzPts val="1757"/>
              <a:buFont typeface="Arial"/>
              <a:buNone/>
            </a:pPr>
            <a:r>
              <a:rPr lang="it-IT" sz="1757" b="0" i="0" u="none" strike="noStrike" cap="none" dirty="0">
                <a:solidFill>
                  <a:schemeClr val="dk1"/>
                </a:solidFill>
                <a:latin typeface="Verdana"/>
                <a:ea typeface="Verdana"/>
                <a:cs typeface="Verdana"/>
                <a:sym typeface="Verdana"/>
              </a:rPr>
              <a:t> </a:t>
            </a:r>
            <a:endParaRPr dirty="0"/>
          </a:p>
          <a:p>
            <a:pPr marL="0" marR="0" lvl="0" indent="0" algn="just" rtl="0">
              <a:lnSpc>
                <a:spcPct val="80000"/>
              </a:lnSpc>
              <a:spcBef>
                <a:spcPts val="351"/>
              </a:spcBef>
              <a:spcAft>
                <a:spcPts val="0"/>
              </a:spcAft>
              <a:buClr>
                <a:schemeClr val="dk1"/>
              </a:buClr>
              <a:buSzPts val="1757"/>
              <a:buFont typeface="Arial"/>
              <a:buNone/>
            </a:pPr>
            <a:endParaRPr sz="1757" b="0" i="0" u="none" strike="noStrike" cap="none" dirty="0">
              <a:solidFill>
                <a:schemeClr val="dk1"/>
              </a:solidFill>
              <a:latin typeface="Verdana"/>
              <a:ea typeface="Verdana"/>
              <a:cs typeface="Verdana"/>
              <a:sym typeface="Verdana"/>
            </a:endParaRPr>
          </a:p>
          <a:p>
            <a:pPr marL="0" marR="0" lvl="0" indent="0" algn="just" rtl="0">
              <a:lnSpc>
                <a:spcPct val="150000"/>
              </a:lnSpc>
              <a:spcBef>
                <a:spcPts val="351"/>
              </a:spcBef>
              <a:spcAft>
                <a:spcPts val="0"/>
              </a:spcAft>
              <a:buClr>
                <a:schemeClr val="dk1"/>
              </a:buClr>
              <a:buSzPts val="1757"/>
              <a:buFont typeface="Arial"/>
              <a:buNone/>
            </a:pPr>
            <a:r>
              <a:rPr lang="it-IT" sz="1800" b="0" i="0" u="none" strike="noStrike" cap="none" dirty="0">
                <a:solidFill>
                  <a:schemeClr val="dk1"/>
                </a:solidFill>
                <a:latin typeface="Verdana"/>
                <a:ea typeface="Verdana"/>
                <a:cs typeface="Verdana"/>
                <a:sym typeface="Verdana"/>
              </a:rPr>
              <a:t>The </a:t>
            </a:r>
            <a:r>
              <a:rPr lang="it-IT" sz="1800" b="0" i="0" u="none" strike="noStrike" cap="none" dirty="0" err="1">
                <a:solidFill>
                  <a:schemeClr val="dk1"/>
                </a:solidFill>
                <a:latin typeface="Verdana"/>
                <a:ea typeface="Verdana"/>
                <a:cs typeface="Verdana"/>
                <a:sym typeface="Verdana"/>
              </a:rPr>
              <a:t>Generic</a:t>
            </a:r>
            <a:r>
              <a:rPr lang="it-IT" sz="1800" b="0" i="0" u="none" strike="noStrike" cap="none" dirty="0">
                <a:solidFill>
                  <a:schemeClr val="dk1"/>
                </a:solidFill>
                <a:latin typeface="Verdana"/>
                <a:ea typeface="Verdana"/>
                <a:cs typeface="Verdana"/>
                <a:sym typeface="Verdana"/>
              </a:rPr>
              <a:t> Framework </a:t>
            </a:r>
            <a:r>
              <a:rPr lang="it-IT" sz="1800" b="0" i="0" u="none" strike="noStrike" cap="none" dirty="0" err="1">
                <a:solidFill>
                  <a:schemeClr val="dk1"/>
                </a:solidFill>
                <a:latin typeface="Verdana"/>
                <a:ea typeface="Verdana"/>
                <a:cs typeface="Verdana"/>
                <a:sym typeface="Verdana"/>
              </a:rPr>
              <a:t>is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perfectly</a:t>
            </a:r>
            <a:r>
              <a:rPr lang="it-IT" sz="1800" b="0" i="0" u="none" strike="noStrike" cap="none" dirty="0">
                <a:solidFill>
                  <a:schemeClr val="dk1"/>
                </a:solidFill>
                <a:latin typeface="Verdana"/>
                <a:ea typeface="Verdana"/>
                <a:cs typeface="Verdana"/>
                <a:sym typeface="Verdana"/>
              </a:rPr>
              <a:t> in line with 9 CESBA </a:t>
            </a:r>
            <a:r>
              <a:rPr lang="it-IT" sz="1800" b="0" i="0" u="none" strike="noStrike" cap="none" dirty="0" err="1">
                <a:solidFill>
                  <a:schemeClr val="dk1"/>
                </a:solidFill>
                <a:latin typeface="Verdana"/>
                <a:ea typeface="Verdana"/>
                <a:cs typeface="Verdana"/>
                <a:sym typeface="Verdana"/>
              </a:rPr>
              <a:t>principles</a:t>
            </a:r>
            <a:r>
              <a:rPr lang="it-IT" sz="1800" b="0" i="0" u="none" strike="noStrike" cap="none" dirty="0">
                <a:solidFill>
                  <a:schemeClr val="dk1"/>
                </a:solidFill>
                <a:latin typeface="Verdana"/>
                <a:ea typeface="Verdana"/>
                <a:cs typeface="Verdana"/>
                <a:sym typeface="Verdana"/>
              </a:rPr>
              <a:t>:</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a:solidFill>
                  <a:schemeClr val="dk1"/>
                </a:solidFill>
                <a:latin typeface="Verdana"/>
                <a:ea typeface="Verdana"/>
                <a:cs typeface="Verdana"/>
                <a:sym typeface="Verdana"/>
              </a:rPr>
              <a:t>Users</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a:solidFill>
                  <a:schemeClr val="dk1"/>
                </a:solidFill>
                <a:latin typeface="Verdana"/>
                <a:ea typeface="Verdana"/>
                <a:cs typeface="Verdana"/>
                <a:sym typeface="Verdana"/>
              </a:rPr>
              <a:t>Sustainability</a:t>
            </a:r>
            <a:endParaRPr sz="1800" b="1" i="0" u="none" strike="noStrike" cap="none" dirty="0">
              <a:solidFill>
                <a:schemeClr val="dk1"/>
              </a:solidFill>
              <a:latin typeface="Verdana"/>
              <a:ea typeface="Verdana"/>
              <a:cs typeface="Verdana"/>
              <a:sym typeface="Verdana"/>
            </a:endParaRPr>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err="1">
                <a:solidFill>
                  <a:schemeClr val="dk1"/>
                </a:solidFill>
                <a:latin typeface="Verdana"/>
                <a:ea typeface="Verdana"/>
                <a:cs typeface="Verdana"/>
                <a:sym typeface="Verdana"/>
              </a:rPr>
              <a:t>Contextualization</a:t>
            </a:r>
            <a:endParaRPr sz="1800" b="1" i="0" u="none" strike="noStrike" cap="none" dirty="0">
              <a:solidFill>
                <a:schemeClr val="dk1"/>
              </a:solidFill>
              <a:latin typeface="Verdana"/>
              <a:ea typeface="Verdana"/>
              <a:cs typeface="Verdana"/>
              <a:sym typeface="Verdana"/>
            </a:endParaRPr>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err="1">
                <a:solidFill>
                  <a:schemeClr val="dk1"/>
                </a:solidFill>
                <a:latin typeface="Verdana"/>
                <a:ea typeface="Verdana"/>
                <a:cs typeface="Verdana"/>
                <a:sym typeface="Verdana"/>
              </a:rPr>
              <a:t>Comparibility</a:t>
            </a:r>
            <a:endParaRPr sz="1800" b="1" i="0" u="none" strike="noStrike" cap="none" dirty="0">
              <a:solidFill>
                <a:schemeClr val="dk1"/>
              </a:solidFill>
              <a:latin typeface="Verdana"/>
              <a:ea typeface="Verdana"/>
              <a:cs typeface="Verdana"/>
              <a:sym typeface="Verdana"/>
            </a:endParaRPr>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a:solidFill>
                  <a:schemeClr val="dk1"/>
                </a:solidFill>
                <a:latin typeface="Verdana"/>
                <a:ea typeface="Verdana"/>
                <a:cs typeface="Verdana"/>
                <a:sym typeface="Verdana"/>
              </a:rPr>
              <a:t>Mass approach </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err="1">
                <a:solidFill>
                  <a:schemeClr val="dk1"/>
                </a:solidFill>
                <a:latin typeface="Verdana"/>
                <a:ea typeface="Verdana"/>
                <a:cs typeface="Verdana"/>
                <a:sym typeface="Verdana"/>
              </a:rPr>
              <a:t>Ease</a:t>
            </a:r>
            <a:r>
              <a:rPr lang="it-IT" sz="1800" b="1" i="0" u="none" strike="noStrike" cap="none" dirty="0">
                <a:solidFill>
                  <a:schemeClr val="dk1"/>
                </a:solidFill>
                <a:latin typeface="Verdana"/>
                <a:ea typeface="Verdana"/>
                <a:cs typeface="Verdana"/>
                <a:sym typeface="Verdana"/>
              </a:rPr>
              <a:t> of use</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a:solidFill>
                  <a:schemeClr val="dk1"/>
                </a:solidFill>
                <a:latin typeface="Verdana"/>
                <a:ea typeface="Verdana"/>
                <a:cs typeface="Verdana"/>
                <a:sym typeface="Verdana"/>
              </a:rPr>
              <a:t>Open source</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a:solidFill>
                  <a:schemeClr val="dk1"/>
                </a:solidFill>
                <a:latin typeface="Verdana"/>
                <a:ea typeface="Verdana"/>
                <a:cs typeface="Verdana"/>
                <a:sym typeface="Verdana"/>
              </a:rPr>
              <a:t>Collaboration</a:t>
            </a:r>
            <a:endParaRPr sz="1800" dirty="0"/>
          </a:p>
          <a:p>
            <a:pPr marL="285750" marR="0" lvl="0" indent="-285750" algn="just" rtl="0">
              <a:lnSpc>
                <a:spcPct val="150000"/>
              </a:lnSpc>
              <a:spcBef>
                <a:spcPts val="351"/>
              </a:spcBef>
              <a:spcAft>
                <a:spcPts val="0"/>
              </a:spcAft>
              <a:buClr>
                <a:schemeClr val="dk1"/>
              </a:buClr>
              <a:buSzPts val="1757"/>
              <a:buFont typeface="Arial"/>
              <a:buChar char="•"/>
            </a:pPr>
            <a:r>
              <a:rPr lang="it-IT" sz="1800" b="1" i="0" u="none" strike="noStrike" cap="none" dirty="0" err="1">
                <a:solidFill>
                  <a:schemeClr val="dk1"/>
                </a:solidFill>
                <a:latin typeface="Verdana"/>
                <a:ea typeface="Verdana"/>
                <a:cs typeface="Verdana"/>
                <a:sym typeface="Verdana"/>
              </a:rPr>
              <a:t>Trasparency</a:t>
            </a:r>
            <a:endParaRPr sz="1800" b="1" i="0" u="none" strike="noStrike" cap="none" dirty="0">
              <a:solidFill>
                <a:schemeClr val="dk1"/>
              </a:solidFill>
              <a:latin typeface="Verdana"/>
              <a:ea typeface="Verdana"/>
              <a:cs typeface="Verdana"/>
              <a:sym typeface="Verdana"/>
            </a:endParaRPr>
          </a:p>
          <a:p>
            <a:pPr marL="0" marR="0" lvl="0" indent="0" algn="just" rtl="0">
              <a:lnSpc>
                <a:spcPct val="80000"/>
              </a:lnSpc>
              <a:spcBef>
                <a:spcPts val="518"/>
              </a:spcBef>
              <a:spcAft>
                <a:spcPts val="0"/>
              </a:spcAft>
              <a:buClr>
                <a:schemeClr val="dk1"/>
              </a:buClr>
              <a:buSzPts val="2590"/>
              <a:buFont typeface="Arial"/>
              <a:buNone/>
            </a:pPr>
            <a:endParaRPr sz="2590" b="1" i="0" u="none" strike="noStrike" cap="none" dirty="0">
              <a:solidFill>
                <a:schemeClr val="dk1"/>
              </a:solidFill>
              <a:latin typeface="Calibri"/>
              <a:ea typeface="Calibri"/>
              <a:cs typeface="Calibri"/>
              <a:sym typeface="Calibri"/>
            </a:endParaRPr>
          </a:p>
          <a:p>
            <a:pPr marL="0" marR="0" lvl="0" indent="0" algn="just" rtl="0">
              <a:lnSpc>
                <a:spcPct val="80000"/>
              </a:lnSpc>
              <a:spcBef>
                <a:spcPts val="518"/>
              </a:spcBef>
              <a:spcAft>
                <a:spcPts val="0"/>
              </a:spcAft>
              <a:buClr>
                <a:schemeClr val="dk1"/>
              </a:buClr>
              <a:buSzPts val="2590"/>
              <a:buFont typeface="Arial"/>
              <a:buNone/>
            </a:pPr>
            <a:endParaRPr sz="2590" b="1" i="0" u="none" strike="noStrike" cap="none" dirty="0">
              <a:solidFill>
                <a:schemeClr val="dk1"/>
              </a:solidFill>
              <a:latin typeface="Calibri"/>
              <a:ea typeface="Calibri"/>
              <a:cs typeface="Calibri"/>
              <a:sym typeface="Calibri"/>
            </a:endParaRPr>
          </a:p>
          <a:p>
            <a:pPr marL="0" marR="0" lvl="0" indent="0" algn="just" rtl="0">
              <a:lnSpc>
                <a:spcPct val="80000"/>
              </a:lnSpc>
              <a:spcBef>
                <a:spcPts val="518"/>
              </a:spcBef>
              <a:spcAft>
                <a:spcPts val="0"/>
              </a:spcAft>
              <a:buClr>
                <a:schemeClr val="dk1"/>
              </a:buClr>
              <a:buSzPts val="2590"/>
              <a:buFont typeface="Arial"/>
              <a:buNone/>
            </a:pPr>
            <a:endParaRPr sz="2590" b="1" i="0" u="none" strike="noStrike" cap="none" dirty="0">
              <a:solidFill>
                <a:schemeClr val="dk1"/>
              </a:solidFill>
              <a:latin typeface="Calibri"/>
              <a:ea typeface="Calibri"/>
              <a:cs typeface="Calibri"/>
              <a:sym typeface="Calibri"/>
            </a:endParaRPr>
          </a:p>
          <a:p>
            <a:pPr marL="0" marR="0" lvl="0" indent="0" algn="just"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a:p>
            <a:pPr marL="0" marR="0" lvl="0" indent="0" algn="just" rtl="0">
              <a:lnSpc>
                <a:spcPct val="80000"/>
              </a:lnSpc>
              <a:spcBef>
                <a:spcPts val="592"/>
              </a:spcBef>
              <a:spcAft>
                <a:spcPts val="0"/>
              </a:spcAft>
              <a:buClr>
                <a:schemeClr val="dk1"/>
              </a:buClr>
              <a:buSzPts val="2960"/>
              <a:buFont typeface="Arial"/>
              <a:buNone/>
            </a:pPr>
            <a:endParaRPr sz="2960" b="0" i="0" u="none" strike="noStrike" cap="none" dirty="0">
              <a:solidFill>
                <a:schemeClr val="dk1"/>
              </a:solidFill>
              <a:latin typeface="Calibri"/>
              <a:ea typeface="Calibri"/>
              <a:cs typeface="Calibri"/>
              <a:sym typeface="Calibri"/>
            </a:endParaRPr>
          </a:p>
        </p:txBody>
      </p:sp>
      <p:pic>
        <p:nvPicPr>
          <p:cNvPr id="4" name="Grafik 4113">
            <a:extLst>
              <a:ext uri="{FF2B5EF4-FFF2-40B4-BE49-F238E27FC236}">
                <a16:creationId xmlns:a16="http://schemas.microsoft.com/office/drawing/2014/main" id="{614C113D-1DBF-477F-9759-24D0B6FBD214}"/>
              </a:ext>
            </a:extLst>
          </p:cNvPr>
          <p:cNvPicPr>
            <a:picLocks noChangeAspect="1"/>
          </p:cNvPicPr>
          <p:nvPr/>
        </p:nvPicPr>
        <p:blipFill>
          <a:blip r:embed="rId3"/>
          <a:srcRect/>
          <a:stretch>
            <a:fillRect/>
          </a:stretch>
        </p:blipFill>
        <p:spPr bwMode="auto">
          <a:xfrm>
            <a:off x="4269841" y="3774125"/>
            <a:ext cx="3215561" cy="2269103"/>
          </a:xfrm>
          <a:prstGeom prst="rect">
            <a:avLst/>
          </a:prstGeom>
          <a:noFill/>
          <a:ln w="9525">
            <a:noFill/>
            <a:miter lim="800000"/>
            <a:headEnd/>
            <a:tailEnd/>
          </a:ln>
        </p:spPr>
      </p:pic>
      <p:pic>
        <p:nvPicPr>
          <p:cNvPr id="5" name="Immagine 2">
            <a:extLst>
              <a:ext uri="{FF2B5EF4-FFF2-40B4-BE49-F238E27FC236}">
                <a16:creationId xmlns:a16="http://schemas.microsoft.com/office/drawing/2014/main" id="{1F8B3309-C265-41AE-9E4F-B69AE0B7E3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137" y="1811994"/>
            <a:ext cx="3310967" cy="156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22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1230290" y="158621"/>
            <a:ext cx="9143999" cy="7181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The CESBA MED </a:t>
            </a:r>
            <a:r>
              <a:rPr lang="it-IT" sz="3200" b="1" dirty="0" err="1"/>
              <a:t>Generic</a:t>
            </a:r>
            <a:r>
              <a:rPr lang="it-IT" sz="3200" b="1" dirty="0"/>
              <a:t> Framework</a:t>
            </a:r>
            <a:endParaRPr dirty="0"/>
          </a:p>
        </p:txBody>
      </p:sp>
      <p:sp>
        <p:nvSpPr>
          <p:cNvPr id="173" name="Google Shape;173;p28"/>
          <p:cNvSpPr txBox="1">
            <a:spLocks noGrp="1"/>
          </p:cNvSpPr>
          <p:nvPr>
            <p:ph type="body" idx="1"/>
          </p:nvPr>
        </p:nvSpPr>
        <p:spPr>
          <a:xfrm>
            <a:off x="247580" y="1472334"/>
            <a:ext cx="8648840" cy="4932483"/>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dk1"/>
              </a:buClr>
              <a:buSzPts val="1757"/>
              <a:buFont typeface="Arial"/>
              <a:buNone/>
            </a:pPr>
            <a:r>
              <a:rPr lang="it-IT" sz="2200" dirty="0" err="1">
                <a:latin typeface="Verdana"/>
                <a:ea typeface="Verdana"/>
                <a:cs typeface="Verdana"/>
                <a:sym typeface="Verdana"/>
              </a:rPr>
              <a:t>T</a:t>
            </a:r>
            <a:r>
              <a:rPr lang="it-IT" sz="2200" b="0" i="0" u="none" strike="noStrike" cap="none" dirty="0" err="1">
                <a:solidFill>
                  <a:schemeClr val="dk1"/>
                </a:solidFill>
                <a:latin typeface="Verdana"/>
                <a:ea typeface="Verdana"/>
                <a:cs typeface="Verdana"/>
                <a:sym typeface="Verdana"/>
              </a:rPr>
              <a:t>ransnational</a:t>
            </a:r>
            <a:r>
              <a:rPr lang="it-IT" sz="2200" b="0" i="0" u="none" strike="noStrike" cap="none" dirty="0">
                <a:solidFill>
                  <a:schemeClr val="dk1"/>
                </a:solidFill>
                <a:latin typeface="Verdana"/>
                <a:ea typeface="Verdana"/>
                <a:cs typeface="Verdana"/>
                <a:sym typeface="Verdana"/>
              </a:rPr>
              <a:t> </a:t>
            </a:r>
            <a:r>
              <a:rPr lang="it-IT" sz="2200" b="1" i="0" u="none" strike="noStrike" cap="none" dirty="0" err="1">
                <a:solidFill>
                  <a:schemeClr val="dk1"/>
                </a:solidFill>
                <a:latin typeface="Verdana"/>
                <a:ea typeface="Verdana"/>
                <a:cs typeface="Verdana"/>
                <a:sym typeface="Verdana"/>
              </a:rPr>
              <a:t>generic</a:t>
            </a:r>
            <a:r>
              <a:rPr lang="it-IT" sz="2200" b="1" i="0" u="none" strike="noStrike" cap="none" dirty="0">
                <a:solidFill>
                  <a:schemeClr val="dk1"/>
                </a:solidFill>
                <a:latin typeface="Verdana"/>
                <a:ea typeface="Verdana"/>
                <a:cs typeface="Verdana"/>
                <a:sym typeface="Verdana"/>
              </a:rPr>
              <a:t> multicriteria </a:t>
            </a:r>
            <a:r>
              <a:rPr lang="it-IT" sz="2200" b="1" i="0" u="none" strike="noStrike" cap="none" dirty="0" err="1">
                <a:solidFill>
                  <a:schemeClr val="dk1"/>
                </a:solidFill>
                <a:latin typeface="Verdana"/>
                <a:ea typeface="Verdana"/>
                <a:cs typeface="Verdana"/>
                <a:sym typeface="Verdana"/>
              </a:rPr>
              <a:t>assessment</a:t>
            </a:r>
            <a:r>
              <a:rPr lang="it-IT" sz="2200" b="1" i="0" u="none" strike="noStrike" cap="none" dirty="0">
                <a:solidFill>
                  <a:schemeClr val="dk1"/>
                </a:solidFill>
                <a:latin typeface="Verdana"/>
                <a:ea typeface="Verdana"/>
                <a:cs typeface="Verdana"/>
                <a:sym typeface="Verdana"/>
              </a:rPr>
              <a:t> </a:t>
            </a:r>
            <a:r>
              <a:rPr lang="it-IT" sz="2200" b="1" i="0" u="none" strike="noStrike" cap="none" dirty="0" err="1">
                <a:solidFill>
                  <a:schemeClr val="dk1"/>
                </a:solidFill>
                <a:latin typeface="Verdana"/>
                <a:ea typeface="Verdana"/>
                <a:cs typeface="Verdana"/>
                <a:sym typeface="Verdana"/>
              </a:rPr>
              <a:t>tool</a:t>
            </a:r>
            <a:r>
              <a:rPr lang="it-IT" sz="2200" b="1" i="0" u="none" strike="noStrike" cap="none" dirty="0">
                <a:solidFill>
                  <a:schemeClr val="dk1"/>
                </a:solidFill>
                <a:latin typeface="Verdana"/>
                <a:ea typeface="Verdana"/>
                <a:cs typeface="Verdana"/>
                <a:sym typeface="Verdana"/>
              </a:rPr>
              <a:t> :</a:t>
            </a:r>
          </a:p>
          <a:p>
            <a:pPr marL="0" marR="0" lvl="0" indent="0" algn="just" rtl="0">
              <a:lnSpc>
                <a:spcPct val="80000"/>
              </a:lnSpc>
              <a:spcBef>
                <a:spcPts val="0"/>
              </a:spcBef>
              <a:spcAft>
                <a:spcPts val="0"/>
              </a:spcAft>
              <a:buClr>
                <a:schemeClr val="dk1"/>
              </a:buClr>
              <a:buSzPts val="1757"/>
              <a:buFont typeface="Arial"/>
              <a:buNone/>
            </a:pPr>
            <a:endParaRPr lang="it-IT" sz="2200" b="1" i="0" u="none" strike="noStrike" cap="none" dirty="0">
              <a:solidFill>
                <a:schemeClr val="dk1"/>
              </a:solidFill>
              <a:latin typeface="Verdana"/>
              <a:ea typeface="Verdana"/>
              <a:cs typeface="Verdana"/>
              <a:sym typeface="Verdana"/>
            </a:endParaRPr>
          </a:p>
          <a:p>
            <a:pPr marL="285750" marR="0" lvl="0" indent="-285750" algn="just" rtl="0">
              <a:lnSpc>
                <a:spcPct val="80000"/>
              </a:lnSpc>
              <a:spcBef>
                <a:spcPts val="0"/>
              </a:spcBef>
              <a:spcAft>
                <a:spcPts val="0"/>
              </a:spcAft>
              <a:buClr>
                <a:schemeClr val="dk1"/>
              </a:buClr>
              <a:buSzPts val="1757"/>
              <a:buFontTx/>
              <a:buChar char="-"/>
            </a:pPr>
            <a:r>
              <a:rPr lang="it-IT" sz="2200" dirty="0">
                <a:latin typeface="Verdana"/>
                <a:ea typeface="Verdana"/>
                <a:cs typeface="Verdana"/>
                <a:sym typeface="Verdana"/>
              </a:rPr>
              <a:t>t</a:t>
            </a:r>
            <a:r>
              <a:rPr lang="it-IT" sz="2200" b="0" i="0" u="none" strike="noStrike" cap="none" dirty="0">
                <a:solidFill>
                  <a:schemeClr val="dk1"/>
                </a:solidFill>
                <a:latin typeface="Verdana"/>
                <a:ea typeface="Verdana"/>
                <a:cs typeface="Verdana"/>
                <a:sym typeface="Verdana"/>
              </a:rPr>
              <a:t>o rate </a:t>
            </a:r>
            <a:r>
              <a:rPr lang="it-IT" sz="2200" b="0" i="0" u="none" strike="noStrike" cap="none" dirty="0">
                <a:solidFill>
                  <a:srgbClr val="FF0000"/>
                </a:solidFill>
                <a:latin typeface="Verdana"/>
                <a:ea typeface="Verdana"/>
                <a:cs typeface="Verdana"/>
                <a:sym typeface="Verdana"/>
              </a:rPr>
              <a:t>the level of sustainability </a:t>
            </a:r>
            <a:r>
              <a:rPr lang="it-IT" sz="2200" b="0" i="0" u="none" strike="noStrike" cap="none" dirty="0">
                <a:solidFill>
                  <a:schemeClr val="dk1"/>
                </a:solidFill>
                <a:latin typeface="Verdana"/>
                <a:ea typeface="Verdana"/>
                <a:cs typeface="Verdana"/>
                <a:sym typeface="Verdana"/>
              </a:rPr>
              <a:t>of </a:t>
            </a:r>
            <a:r>
              <a:rPr lang="it-IT" sz="2200" b="0" i="0" u="none" strike="noStrike" cap="none" dirty="0" err="1">
                <a:solidFill>
                  <a:schemeClr val="dk1"/>
                </a:solidFill>
                <a:latin typeface="Verdana"/>
                <a:ea typeface="Verdana"/>
                <a:cs typeface="Verdana"/>
                <a:sym typeface="Verdana"/>
              </a:rPr>
              <a:t>buildings</a:t>
            </a:r>
            <a:r>
              <a:rPr lang="it-IT" sz="2200" b="0" i="0" u="none" strike="noStrike" cap="none" dirty="0">
                <a:solidFill>
                  <a:schemeClr val="dk1"/>
                </a:solidFill>
                <a:latin typeface="Verdana"/>
                <a:ea typeface="Verdana"/>
                <a:cs typeface="Verdana"/>
                <a:sym typeface="Verdana"/>
              </a:rPr>
              <a:t> and </a:t>
            </a:r>
            <a:r>
              <a:rPr lang="it-IT" sz="2200" b="0" i="0" u="none" strike="noStrike" cap="none" dirty="0" err="1">
                <a:solidFill>
                  <a:schemeClr val="dk1"/>
                </a:solidFill>
                <a:latin typeface="Verdana"/>
                <a:ea typeface="Verdana"/>
                <a:cs typeface="Verdana"/>
                <a:sym typeface="Verdana"/>
              </a:rPr>
              <a:t>urban</a:t>
            </a:r>
            <a:r>
              <a:rPr lang="it-IT" sz="2200" b="0" i="0" u="none" strike="noStrike" cap="none" dirty="0">
                <a:solidFill>
                  <a:schemeClr val="dk1"/>
                </a:solidFill>
                <a:latin typeface="Verdana"/>
                <a:ea typeface="Verdana"/>
                <a:cs typeface="Verdana"/>
                <a:sym typeface="Verdana"/>
              </a:rPr>
              <a:t> </a:t>
            </a:r>
            <a:r>
              <a:rPr lang="it-IT" sz="2200" b="0" i="0" u="none" strike="noStrike" cap="none" dirty="0" err="1">
                <a:solidFill>
                  <a:schemeClr val="dk1"/>
                </a:solidFill>
                <a:latin typeface="Verdana"/>
                <a:ea typeface="Verdana"/>
                <a:cs typeface="Verdana"/>
                <a:sym typeface="Verdana"/>
              </a:rPr>
              <a:t>areas</a:t>
            </a:r>
            <a:endParaRPr lang="it-IT" sz="2200" b="0" i="0" u="none" strike="noStrike" cap="none" dirty="0">
              <a:solidFill>
                <a:schemeClr val="dk1"/>
              </a:solidFill>
              <a:latin typeface="Verdana"/>
              <a:ea typeface="Verdana"/>
              <a:cs typeface="Verdana"/>
              <a:sym typeface="Verdana"/>
            </a:endParaRPr>
          </a:p>
          <a:p>
            <a:pPr marL="0" marR="0" lvl="0" indent="0" algn="just" rtl="0">
              <a:lnSpc>
                <a:spcPct val="80000"/>
              </a:lnSpc>
              <a:spcBef>
                <a:spcPts val="0"/>
              </a:spcBef>
              <a:spcAft>
                <a:spcPts val="0"/>
              </a:spcAft>
              <a:buClr>
                <a:schemeClr val="dk1"/>
              </a:buClr>
              <a:buSzPts val="1757"/>
            </a:pPr>
            <a:r>
              <a:rPr lang="it-IT" sz="2200" b="1" dirty="0">
                <a:latin typeface="Verdana"/>
                <a:ea typeface="Verdana"/>
                <a:cs typeface="Verdana"/>
                <a:sym typeface="Verdana"/>
              </a:rPr>
              <a:t> </a:t>
            </a:r>
          </a:p>
          <a:p>
            <a:pPr marL="285750" marR="0" lvl="0" indent="-285750" algn="just" rtl="0">
              <a:lnSpc>
                <a:spcPct val="80000"/>
              </a:lnSpc>
              <a:spcBef>
                <a:spcPts val="0"/>
              </a:spcBef>
              <a:spcAft>
                <a:spcPts val="0"/>
              </a:spcAft>
              <a:buClr>
                <a:schemeClr val="dk1"/>
              </a:buClr>
              <a:buSzPts val="1757"/>
              <a:buFontTx/>
              <a:buChar char="-"/>
            </a:pPr>
            <a:r>
              <a:rPr lang="it-IT" sz="2200" dirty="0">
                <a:latin typeface="Verdana"/>
                <a:ea typeface="Verdana"/>
                <a:cs typeface="Verdana"/>
                <a:sym typeface="Verdana"/>
              </a:rPr>
              <a:t>to create </a:t>
            </a:r>
            <a:r>
              <a:rPr lang="it-IT" sz="2200" dirty="0" err="1">
                <a:solidFill>
                  <a:srgbClr val="FF0000"/>
                </a:solidFill>
                <a:latin typeface="Verdana"/>
                <a:ea typeface="Verdana"/>
                <a:cs typeface="Verdana"/>
                <a:sym typeface="Verdana"/>
              </a:rPr>
              <a:t>urban</a:t>
            </a:r>
            <a:r>
              <a:rPr lang="it-IT" sz="2200" dirty="0">
                <a:solidFill>
                  <a:srgbClr val="FF0000"/>
                </a:solidFill>
                <a:latin typeface="Verdana"/>
                <a:ea typeface="Verdana"/>
                <a:cs typeface="Verdana"/>
                <a:sym typeface="Verdana"/>
              </a:rPr>
              <a:t> and </a:t>
            </a:r>
            <a:r>
              <a:rPr lang="it-IT" sz="2200" dirty="0" err="1">
                <a:solidFill>
                  <a:srgbClr val="FF0000"/>
                </a:solidFill>
                <a:latin typeface="Verdana"/>
                <a:ea typeface="Verdana"/>
                <a:cs typeface="Verdana"/>
                <a:sym typeface="Verdana"/>
              </a:rPr>
              <a:t>buildings</a:t>
            </a:r>
            <a:r>
              <a:rPr lang="it-IT" sz="2200" dirty="0">
                <a:solidFill>
                  <a:srgbClr val="FF0000"/>
                </a:solidFill>
                <a:latin typeface="Verdana"/>
                <a:ea typeface="Verdana"/>
                <a:cs typeface="Verdana"/>
                <a:sym typeface="Verdana"/>
              </a:rPr>
              <a:t> </a:t>
            </a:r>
            <a:r>
              <a:rPr lang="it-IT" sz="2200" dirty="0" err="1">
                <a:solidFill>
                  <a:srgbClr val="FF0000"/>
                </a:solidFill>
                <a:latin typeface="Verdana"/>
                <a:ea typeface="Verdana"/>
                <a:cs typeface="Verdana"/>
                <a:sym typeface="Verdana"/>
              </a:rPr>
              <a:t>assessment</a:t>
            </a:r>
            <a:r>
              <a:rPr lang="it-IT" sz="2200" dirty="0">
                <a:solidFill>
                  <a:srgbClr val="FF0000"/>
                </a:solidFill>
                <a:latin typeface="Verdana"/>
                <a:ea typeface="Verdana"/>
                <a:cs typeface="Verdana"/>
                <a:sym typeface="Verdana"/>
              </a:rPr>
              <a:t> </a:t>
            </a:r>
            <a:r>
              <a:rPr lang="it-IT" sz="2200" dirty="0" err="1">
                <a:solidFill>
                  <a:srgbClr val="FF0000"/>
                </a:solidFill>
                <a:latin typeface="Verdana"/>
                <a:ea typeface="Verdana"/>
                <a:cs typeface="Verdana"/>
                <a:sym typeface="Verdana"/>
              </a:rPr>
              <a:t>tools</a:t>
            </a:r>
            <a:r>
              <a:rPr lang="it-IT" sz="2200" dirty="0">
                <a:solidFill>
                  <a:srgbClr val="FF0000"/>
                </a:solidFill>
                <a:latin typeface="Verdana"/>
                <a:ea typeface="Verdana"/>
                <a:cs typeface="Verdana"/>
                <a:sym typeface="Verdana"/>
              </a:rPr>
              <a:t> </a:t>
            </a:r>
            <a:endParaRPr lang="en-US" sz="2200" dirty="0">
              <a:solidFill>
                <a:srgbClr val="FF0000"/>
              </a:solidFill>
            </a:endParaRPr>
          </a:p>
          <a:p>
            <a:pPr marL="0" marR="0" lvl="0" indent="0" algn="just" rtl="0">
              <a:lnSpc>
                <a:spcPct val="80000"/>
              </a:lnSpc>
              <a:spcBef>
                <a:spcPts val="351"/>
              </a:spcBef>
              <a:spcAft>
                <a:spcPts val="0"/>
              </a:spcAft>
              <a:buClr>
                <a:schemeClr val="dk1"/>
              </a:buClr>
              <a:buSzPts val="1757"/>
              <a:buFont typeface="Arial"/>
              <a:buNone/>
            </a:pPr>
            <a:endParaRPr lang="it-IT" sz="1800" b="0" u="none" strike="noStrike" cap="none" dirty="0">
              <a:solidFill>
                <a:schemeClr val="dk1"/>
              </a:solidFill>
              <a:latin typeface="Verdana"/>
              <a:ea typeface="Verdana"/>
              <a:cs typeface="Verdana"/>
              <a:sym typeface="Verdana"/>
            </a:endParaRPr>
          </a:p>
          <a:p>
            <a:pPr marL="0" marR="0" lvl="0" indent="0" algn="just" rtl="0">
              <a:lnSpc>
                <a:spcPct val="80000"/>
              </a:lnSpc>
              <a:spcBef>
                <a:spcPts val="351"/>
              </a:spcBef>
              <a:spcAft>
                <a:spcPts val="0"/>
              </a:spcAft>
              <a:buClr>
                <a:schemeClr val="dk1"/>
              </a:buClr>
              <a:buSzPts val="1757"/>
              <a:buFont typeface="Arial"/>
              <a:buNone/>
            </a:pPr>
            <a:endParaRPr lang="it-IT" sz="2200" dirty="0">
              <a:latin typeface="Verdana"/>
              <a:ea typeface="Verdana"/>
              <a:cs typeface="Verdana"/>
              <a:sym typeface="Verdana"/>
            </a:endParaRPr>
          </a:p>
          <a:p>
            <a:pPr marL="0" marR="0" lvl="0" indent="0" algn="just" rtl="0">
              <a:lnSpc>
                <a:spcPct val="80000"/>
              </a:lnSpc>
              <a:spcBef>
                <a:spcPts val="351"/>
              </a:spcBef>
              <a:spcAft>
                <a:spcPts val="0"/>
              </a:spcAft>
              <a:buClr>
                <a:schemeClr val="dk1"/>
              </a:buClr>
              <a:buSzPts val="1757"/>
              <a:buFont typeface="Arial"/>
              <a:buNone/>
            </a:pPr>
            <a:r>
              <a:rPr lang="it-IT" sz="2200" b="1" dirty="0" err="1">
                <a:latin typeface="Verdana"/>
                <a:ea typeface="Verdana"/>
                <a:cs typeface="Verdana"/>
                <a:sym typeface="Verdana"/>
              </a:rPr>
              <a:t>Generic</a:t>
            </a:r>
            <a:r>
              <a:rPr lang="it-IT" sz="2200" b="1" dirty="0">
                <a:latin typeface="Verdana"/>
                <a:ea typeface="Verdana"/>
                <a:cs typeface="Verdana"/>
                <a:sym typeface="Verdana"/>
              </a:rPr>
              <a:t>:</a:t>
            </a:r>
            <a:r>
              <a:rPr lang="it-IT" sz="2200" dirty="0">
                <a:latin typeface="Verdana"/>
                <a:ea typeface="Verdana"/>
                <a:cs typeface="Verdana"/>
                <a:sym typeface="Verdana"/>
              </a:rPr>
              <a:t> in </a:t>
            </a:r>
            <a:r>
              <a:rPr lang="it-IT" sz="2200" dirty="0" err="1">
                <a:latin typeface="Verdana"/>
                <a:ea typeface="Verdana"/>
                <a:cs typeface="Verdana"/>
                <a:sym typeface="Verdana"/>
              </a:rPr>
              <a:t>order</a:t>
            </a:r>
            <a:r>
              <a:rPr lang="it-IT" sz="2200" dirty="0">
                <a:latin typeface="Verdana"/>
                <a:ea typeface="Verdana"/>
                <a:cs typeface="Verdana"/>
                <a:sym typeface="Verdana"/>
              </a:rPr>
              <a:t> to be </a:t>
            </a:r>
            <a:r>
              <a:rPr lang="it-IT" sz="2200" dirty="0" err="1">
                <a:latin typeface="Verdana"/>
                <a:ea typeface="Verdana"/>
                <a:cs typeface="Verdana"/>
                <a:sym typeface="Verdana"/>
              </a:rPr>
              <a:t>used</a:t>
            </a:r>
            <a:r>
              <a:rPr lang="it-IT" sz="2200" dirty="0">
                <a:latin typeface="Verdana"/>
                <a:ea typeface="Verdana"/>
                <a:cs typeface="Verdana"/>
                <a:sym typeface="Verdana"/>
              </a:rPr>
              <a:t>, </a:t>
            </a:r>
            <a:r>
              <a:rPr lang="it-IT" sz="2200" dirty="0">
                <a:solidFill>
                  <a:srgbClr val="FF0000"/>
                </a:solidFill>
                <a:latin typeface="Verdana"/>
                <a:ea typeface="Verdana"/>
                <a:cs typeface="Verdana"/>
                <a:sym typeface="Verdana"/>
              </a:rPr>
              <a:t>the system must be </a:t>
            </a:r>
            <a:r>
              <a:rPr lang="it-IT" sz="2200" dirty="0" err="1">
                <a:solidFill>
                  <a:srgbClr val="FF0000"/>
                </a:solidFill>
                <a:latin typeface="Verdana"/>
                <a:ea typeface="Verdana"/>
                <a:cs typeface="Verdana"/>
                <a:sym typeface="Verdana"/>
              </a:rPr>
              <a:t>contextualised</a:t>
            </a:r>
            <a:r>
              <a:rPr lang="en-US" sz="2200" dirty="0">
                <a:solidFill>
                  <a:srgbClr val="FF0000"/>
                </a:solidFill>
                <a:latin typeface="Verdana"/>
                <a:ea typeface="Verdana"/>
                <a:cs typeface="Verdana"/>
                <a:sym typeface="Verdana"/>
              </a:rPr>
              <a:t> </a:t>
            </a:r>
            <a:endParaRPr lang="en-US" sz="2200" dirty="0">
              <a:solidFill>
                <a:srgbClr val="FF0000"/>
              </a:solidFill>
              <a:latin typeface="Verdana"/>
              <a:ea typeface="Verdana"/>
              <a:cs typeface="Verdana"/>
            </a:endParaRPr>
          </a:p>
          <a:p>
            <a:pPr marL="0" marR="0" lvl="0" indent="0" algn="just" rtl="0">
              <a:lnSpc>
                <a:spcPct val="80000"/>
              </a:lnSpc>
              <a:spcBef>
                <a:spcPts val="351"/>
              </a:spcBef>
              <a:spcAft>
                <a:spcPts val="0"/>
              </a:spcAft>
              <a:buClr>
                <a:schemeClr val="dk1"/>
              </a:buClr>
              <a:buSzPts val="1757"/>
              <a:buFont typeface="Arial"/>
              <a:buNone/>
            </a:pPr>
            <a:endParaRPr sz="1757" b="0" i="0" u="none" strike="noStrike" cap="none" dirty="0">
              <a:solidFill>
                <a:schemeClr val="dk1"/>
              </a:solidFill>
              <a:latin typeface="Verdana"/>
              <a:ea typeface="Verdana"/>
              <a:cs typeface="Verdana"/>
              <a:sym typeface="Verdana"/>
            </a:endParaRPr>
          </a:p>
          <a:p>
            <a:pPr marL="0" marR="0" lvl="0" indent="0" algn="just" rtl="0">
              <a:lnSpc>
                <a:spcPct val="80000"/>
              </a:lnSpc>
              <a:spcBef>
                <a:spcPts val="518"/>
              </a:spcBef>
              <a:spcAft>
                <a:spcPts val="0"/>
              </a:spcAft>
              <a:buClr>
                <a:schemeClr val="dk1"/>
              </a:buClr>
              <a:buSzPts val="2590"/>
              <a:buFont typeface="Arial"/>
              <a:buNone/>
            </a:pPr>
            <a:endParaRPr lang="it-IT" sz="2200" dirty="0">
              <a:latin typeface="Verdana"/>
              <a:ea typeface="Verdana"/>
              <a:cs typeface="Verdana"/>
            </a:endParaRPr>
          </a:p>
          <a:p>
            <a:pPr marL="0" marR="0" lvl="0" indent="0" algn="just" rtl="0">
              <a:lnSpc>
                <a:spcPct val="80000"/>
              </a:lnSpc>
              <a:spcBef>
                <a:spcPts val="518"/>
              </a:spcBef>
              <a:spcAft>
                <a:spcPts val="0"/>
              </a:spcAft>
              <a:buClr>
                <a:schemeClr val="dk1"/>
              </a:buClr>
              <a:buSzPts val="2590"/>
              <a:buFont typeface="Arial"/>
              <a:buNone/>
            </a:pPr>
            <a:r>
              <a:rPr lang="it-IT" sz="2200" dirty="0">
                <a:latin typeface="Verdana"/>
                <a:ea typeface="Verdana"/>
                <a:cs typeface="Verdana"/>
              </a:rPr>
              <a:t>Tools, </a:t>
            </a:r>
            <a:r>
              <a:rPr lang="it-IT" sz="2200" dirty="0" err="1">
                <a:latin typeface="Verdana"/>
                <a:ea typeface="Verdana"/>
                <a:cs typeface="Verdana"/>
              </a:rPr>
              <a:t>deriving</a:t>
            </a:r>
            <a:r>
              <a:rPr lang="it-IT" sz="2200" dirty="0">
                <a:latin typeface="Verdana"/>
                <a:ea typeface="Verdana"/>
                <a:cs typeface="Verdana"/>
              </a:rPr>
              <a:t> from the </a:t>
            </a:r>
            <a:r>
              <a:rPr lang="it-IT" sz="2200" dirty="0" err="1">
                <a:latin typeface="Verdana"/>
                <a:ea typeface="Verdana"/>
                <a:cs typeface="Verdana"/>
              </a:rPr>
              <a:t>same</a:t>
            </a:r>
            <a:r>
              <a:rPr lang="it-IT" sz="2200" dirty="0">
                <a:latin typeface="Verdana"/>
                <a:ea typeface="Verdana"/>
                <a:cs typeface="Verdana"/>
              </a:rPr>
              <a:t> source, are </a:t>
            </a:r>
            <a:r>
              <a:rPr lang="it-IT" sz="2200" dirty="0" err="1">
                <a:solidFill>
                  <a:srgbClr val="FF0000"/>
                </a:solidFill>
                <a:latin typeface="Verdana"/>
                <a:ea typeface="Verdana"/>
                <a:cs typeface="Verdana"/>
              </a:rPr>
              <a:t>harmonized</a:t>
            </a:r>
            <a:r>
              <a:rPr lang="it-IT" sz="2200" dirty="0">
                <a:latin typeface="Verdana"/>
                <a:ea typeface="Verdana"/>
                <a:cs typeface="Verdana"/>
              </a:rPr>
              <a:t> and </a:t>
            </a:r>
            <a:r>
              <a:rPr lang="it-IT" sz="2200" dirty="0" err="1">
                <a:latin typeface="Verdana"/>
                <a:ea typeface="Verdana"/>
                <a:cs typeface="Verdana"/>
              </a:rPr>
              <a:t>they</a:t>
            </a:r>
            <a:r>
              <a:rPr lang="it-IT" sz="2200" dirty="0">
                <a:latin typeface="Verdana"/>
                <a:ea typeface="Verdana"/>
                <a:cs typeface="Verdana"/>
              </a:rPr>
              <a:t> produce comparable results</a:t>
            </a:r>
            <a:endParaRPr sz="2200" dirty="0">
              <a:latin typeface="Verdana"/>
              <a:ea typeface="Verdana"/>
              <a:cs typeface="Verdana"/>
            </a:endParaRPr>
          </a:p>
          <a:p>
            <a:pPr marL="0" marR="0" lvl="0" indent="0" algn="just" rtl="0">
              <a:lnSpc>
                <a:spcPct val="80000"/>
              </a:lnSpc>
              <a:spcBef>
                <a:spcPts val="518"/>
              </a:spcBef>
              <a:spcAft>
                <a:spcPts val="0"/>
              </a:spcAft>
              <a:buClr>
                <a:schemeClr val="dk1"/>
              </a:buClr>
              <a:buSzPts val="2590"/>
              <a:buFont typeface="Arial"/>
              <a:buNone/>
            </a:pPr>
            <a:endParaRPr sz="2590" b="1" i="0" u="none" strike="noStrike" cap="none" dirty="0">
              <a:solidFill>
                <a:schemeClr val="dk1"/>
              </a:solidFill>
              <a:latin typeface="Calibri"/>
              <a:ea typeface="Calibri"/>
              <a:cs typeface="Calibri"/>
              <a:sym typeface="Calibri"/>
            </a:endParaRPr>
          </a:p>
          <a:p>
            <a:pPr marL="0" marR="0" lvl="0" indent="0" algn="just" rtl="0">
              <a:lnSpc>
                <a:spcPct val="80000"/>
              </a:lnSpc>
              <a:spcBef>
                <a:spcPts val="518"/>
              </a:spcBef>
              <a:spcAft>
                <a:spcPts val="0"/>
              </a:spcAft>
              <a:buClr>
                <a:schemeClr val="dk1"/>
              </a:buClr>
              <a:buSzPts val="2590"/>
              <a:buFont typeface="Arial"/>
              <a:buNone/>
            </a:pPr>
            <a:endParaRPr sz="2590" b="1" i="0" u="none" strike="noStrike" cap="none" dirty="0">
              <a:solidFill>
                <a:schemeClr val="dk1"/>
              </a:solidFill>
              <a:latin typeface="Calibri"/>
              <a:ea typeface="Calibri"/>
              <a:cs typeface="Calibri"/>
              <a:sym typeface="Calibri"/>
            </a:endParaRPr>
          </a:p>
          <a:p>
            <a:pPr marL="0" marR="0" lvl="0" indent="0" algn="just"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a:p>
            <a:pPr marL="0" marR="0" lvl="0" indent="0" algn="just" rtl="0">
              <a:lnSpc>
                <a:spcPct val="80000"/>
              </a:lnSpc>
              <a:spcBef>
                <a:spcPts val="592"/>
              </a:spcBef>
              <a:spcAft>
                <a:spcPts val="0"/>
              </a:spcAft>
              <a:buClr>
                <a:schemeClr val="dk1"/>
              </a:buClr>
              <a:buSzPts val="2960"/>
              <a:buFont typeface="Arial"/>
              <a:buNone/>
            </a:pPr>
            <a:endParaRPr sz="296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p:nvPr/>
        </p:nvSpPr>
        <p:spPr>
          <a:xfrm>
            <a:off x="619596" y="5135563"/>
            <a:ext cx="7264772" cy="78004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29"/>
          <p:cNvSpPr txBox="1">
            <a:spLocks noGrp="1"/>
          </p:cNvSpPr>
          <p:nvPr>
            <p:ph type="title"/>
          </p:nvPr>
        </p:nvSpPr>
        <p:spPr>
          <a:xfrm>
            <a:off x="178468" y="158621"/>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Performance Assessment</a:t>
            </a:r>
            <a:endParaRPr sz="3200" b="1" i="0" u="none" strike="noStrike" cap="none">
              <a:solidFill>
                <a:schemeClr val="dk1"/>
              </a:solidFill>
              <a:latin typeface="Calibri"/>
              <a:ea typeface="Calibri"/>
              <a:cs typeface="Calibri"/>
              <a:sym typeface="Calibri"/>
            </a:endParaRPr>
          </a:p>
        </p:txBody>
      </p:sp>
      <p:sp>
        <p:nvSpPr>
          <p:cNvPr id="181" name="Google Shape;181;p29"/>
          <p:cNvSpPr txBox="1"/>
          <p:nvPr/>
        </p:nvSpPr>
        <p:spPr>
          <a:xfrm>
            <a:off x="2833057" y="2363797"/>
            <a:ext cx="6023606"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dk1"/>
                </a:solidFill>
                <a:latin typeface="Verdana"/>
                <a:ea typeface="Verdana"/>
                <a:cs typeface="Verdana"/>
                <a:sym typeface="Verdana"/>
              </a:rPr>
              <a:t>Performance analysis with regards to a group of criteria and indicators</a:t>
            </a:r>
            <a:endParaRPr sz="1800">
              <a:solidFill>
                <a:schemeClr val="dk1"/>
              </a:solidFill>
              <a:latin typeface="Verdana"/>
              <a:ea typeface="Verdana"/>
              <a:cs typeface="Verdana"/>
              <a:sym typeface="Verdana"/>
            </a:endParaRPr>
          </a:p>
        </p:txBody>
      </p:sp>
      <p:pic>
        <p:nvPicPr>
          <p:cNvPr id="182" name="Google Shape;182;p29" descr="aree"/>
          <p:cNvPicPr preferRelativeResize="0"/>
          <p:nvPr/>
        </p:nvPicPr>
        <p:blipFill rotWithShape="1">
          <a:blip r:embed="rId3">
            <a:alphaModFix/>
          </a:blip>
          <a:srcRect/>
          <a:stretch/>
        </p:blipFill>
        <p:spPr>
          <a:xfrm>
            <a:off x="5500187" y="4463054"/>
            <a:ext cx="3190875" cy="1584325"/>
          </a:xfrm>
          <a:prstGeom prst="rect">
            <a:avLst/>
          </a:prstGeom>
          <a:noFill/>
          <a:ln>
            <a:noFill/>
          </a:ln>
          <a:effectLst>
            <a:outerShdw blurRad="292100" dist="139700" dir="2700000" algn="tl" rotWithShape="0">
              <a:srgbClr val="333333">
                <a:alpha val="64705"/>
              </a:srgbClr>
            </a:outerShdw>
          </a:effectLst>
        </p:spPr>
      </p:pic>
      <p:sp>
        <p:nvSpPr>
          <p:cNvPr id="183" name="Google Shape;183;p29"/>
          <p:cNvSpPr/>
          <p:nvPr/>
        </p:nvSpPr>
        <p:spPr>
          <a:xfrm>
            <a:off x="3769567" y="5102816"/>
            <a:ext cx="914400" cy="304800"/>
          </a:xfrm>
          <a:prstGeom prst="rightArrow">
            <a:avLst>
              <a:gd name="adj1" fmla="val 50000"/>
              <a:gd name="adj2" fmla="val 75000"/>
            </a:avLst>
          </a:prstGeom>
          <a:solidFill>
            <a:srgbClr val="2D686D"/>
          </a:solidFill>
          <a:ln w="9525" cap="flat" cmpd="sng">
            <a:solidFill>
              <a:srgbClr val="2D686D"/>
            </a:solidFill>
            <a:prstDash val="solid"/>
            <a:miter lim="800000"/>
            <a:headEnd type="none" w="sm" len="sm"/>
            <a:tailEnd type="none" w="sm" len="sm"/>
          </a:ln>
          <a:effectLst>
            <a:outerShdw dist="38100" dir="2700000" algn="br" rotWithShape="0">
              <a:srgbClr val="808080">
                <a:alpha val="4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4" name="Google Shape;184;p29" descr="Untitled.png"/>
          <p:cNvPicPr preferRelativeResize="0"/>
          <p:nvPr/>
        </p:nvPicPr>
        <p:blipFill rotWithShape="1">
          <a:blip r:embed="rId4">
            <a:alphaModFix/>
          </a:blip>
          <a:srcRect/>
          <a:stretch/>
        </p:blipFill>
        <p:spPr>
          <a:xfrm>
            <a:off x="618981" y="4448734"/>
            <a:ext cx="2292350" cy="1463675"/>
          </a:xfrm>
          <a:prstGeom prst="rect">
            <a:avLst/>
          </a:prstGeom>
          <a:noFill/>
          <a:ln>
            <a:noFill/>
          </a:ln>
          <a:effectLst>
            <a:outerShdw blurRad="292100" dist="139700" dir="2700000" algn="tl" rotWithShape="0">
              <a:srgbClr val="333333">
                <a:alpha val="64705"/>
              </a:srgbClr>
            </a:outerShdw>
          </a:effectLst>
        </p:spPr>
      </p:pic>
      <p:sp>
        <p:nvSpPr>
          <p:cNvPr id="185" name="Google Shape;185;p29"/>
          <p:cNvSpPr txBox="1"/>
          <p:nvPr/>
        </p:nvSpPr>
        <p:spPr>
          <a:xfrm>
            <a:off x="2861050" y="1296291"/>
            <a:ext cx="5995613"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dirty="0">
                <a:solidFill>
                  <a:schemeClr val="dk1"/>
                </a:solidFill>
                <a:latin typeface="Verdana"/>
                <a:ea typeface="Verdana"/>
                <a:cs typeface="Verdana"/>
                <a:sym typeface="Verdana"/>
              </a:rPr>
              <a:t>Rating of a </a:t>
            </a:r>
            <a:r>
              <a:rPr lang="it-IT" sz="1800" dirty="0" err="1">
                <a:solidFill>
                  <a:schemeClr val="dk1"/>
                </a:solidFill>
                <a:latin typeface="Verdana"/>
                <a:ea typeface="Verdana"/>
                <a:cs typeface="Verdana"/>
                <a:sym typeface="Verdana"/>
              </a:rPr>
              <a:t>urban</a:t>
            </a:r>
            <a:r>
              <a:rPr lang="it-IT" sz="1800" dirty="0">
                <a:solidFill>
                  <a:schemeClr val="dk1"/>
                </a:solidFill>
                <a:latin typeface="Verdana"/>
                <a:ea typeface="Verdana"/>
                <a:cs typeface="Verdana"/>
                <a:sym typeface="Verdana"/>
              </a:rPr>
              <a:t> area on the base of </a:t>
            </a:r>
            <a:r>
              <a:rPr lang="it-IT" sz="1800" dirty="0" err="1">
                <a:solidFill>
                  <a:schemeClr val="dk1"/>
                </a:solidFill>
                <a:latin typeface="Verdana"/>
                <a:ea typeface="Verdana"/>
                <a:cs typeface="Verdana"/>
                <a:sym typeface="Verdana"/>
              </a:rPr>
              <a:t>its</a:t>
            </a:r>
            <a:r>
              <a:rPr lang="it-IT" sz="1800" dirty="0">
                <a:solidFill>
                  <a:schemeClr val="dk1"/>
                </a:solidFill>
                <a:latin typeface="Verdana"/>
                <a:ea typeface="Verdana"/>
                <a:cs typeface="Verdana"/>
                <a:sym typeface="Verdana"/>
              </a:rPr>
              <a:t> performance</a:t>
            </a:r>
            <a:endParaRPr dirty="0"/>
          </a:p>
        </p:txBody>
      </p:sp>
      <p:sp>
        <p:nvSpPr>
          <p:cNvPr id="186" name="Google Shape;186;p29"/>
          <p:cNvSpPr txBox="1"/>
          <p:nvPr/>
        </p:nvSpPr>
        <p:spPr>
          <a:xfrm>
            <a:off x="107872" y="2414363"/>
            <a:ext cx="1915322"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a:solidFill>
                  <a:srgbClr val="387B80"/>
                </a:solidFill>
                <a:latin typeface="Verdana"/>
                <a:ea typeface="Verdana"/>
                <a:cs typeface="Verdana"/>
                <a:sym typeface="Verdana"/>
              </a:rPr>
              <a:t>Procedure</a:t>
            </a:r>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p:txBody>
      </p:sp>
      <p:sp>
        <p:nvSpPr>
          <p:cNvPr id="187" name="Google Shape;187;p29"/>
          <p:cNvSpPr txBox="1"/>
          <p:nvPr/>
        </p:nvSpPr>
        <p:spPr>
          <a:xfrm>
            <a:off x="2870379" y="3586918"/>
            <a:ext cx="5821362" cy="36933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dk1"/>
                </a:solidFill>
                <a:latin typeface="Verdana"/>
                <a:ea typeface="Verdana"/>
                <a:cs typeface="Verdana"/>
                <a:sym typeface="Verdana"/>
              </a:rPr>
              <a:t>Score and rating</a:t>
            </a:r>
            <a:endParaRPr/>
          </a:p>
        </p:txBody>
      </p:sp>
      <p:sp>
        <p:nvSpPr>
          <p:cNvPr id="188" name="Google Shape;188;p29"/>
          <p:cNvSpPr txBox="1"/>
          <p:nvPr/>
        </p:nvSpPr>
        <p:spPr>
          <a:xfrm>
            <a:off x="-187289" y="3513178"/>
            <a:ext cx="202088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a:solidFill>
                  <a:srgbClr val="387B80"/>
                </a:solidFill>
                <a:latin typeface="Verdana"/>
                <a:ea typeface="Verdana"/>
                <a:cs typeface="Verdana"/>
                <a:sym typeface="Verdana"/>
              </a:rPr>
              <a:t>Results</a:t>
            </a:r>
            <a:endParaRPr sz="2400">
              <a:solidFill>
                <a:srgbClr val="387B80"/>
              </a:solidFill>
              <a:latin typeface="Verdana"/>
              <a:ea typeface="Verdana"/>
              <a:cs typeface="Verdana"/>
              <a:sym typeface="Verdana"/>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p:txBody>
      </p:sp>
      <p:sp>
        <p:nvSpPr>
          <p:cNvPr id="189" name="Google Shape;189;p29"/>
          <p:cNvSpPr txBox="1"/>
          <p:nvPr/>
        </p:nvSpPr>
        <p:spPr>
          <a:xfrm>
            <a:off x="-130601" y="1346856"/>
            <a:ext cx="229440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a:solidFill>
                  <a:srgbClr val="387B80"/>
                </a:solidFill>
                <a:latin typeface="Verdana"/>
                <a:ea typeface="Verdana"/>
                <a:cs typeface="Verdana"/>
                <a:sym typeface="Verdana"/>
              </a:rPr>
              <a:t>Objective</a:t>
            </a:r>
            <a:endParaRPr sz="2400">
              <a:solidFill>
                <a:srgbClr val="387B80"/>
              </a:solidFill>
              <a:latin typeface="Verdana"/>
              <a:ea typeface="Verdana"/>
              <a:cs typeface="Verdana"/>
              <a:sym typeface="Verdana"/>
            </a:endParaRPr>
          </a:p>
          <a:p>
            <a:pPr marL="0" marR="0" lvl="0" indent="0" algn="ctr" rtl="0">
              <a:spcBef>
                <a:spcPts val="0"/>
              </a:spcBef>
              <a:spcAft>
                <a:spcPts val="0"/>
              </a:spcAft>
              <a:buNone/>
            </a:pPr>
            <a:endParaRPr sz="2400" b="1">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7" descr="Immagine che contiene screenshot&#10;&#10;Descrizione generata con affidabilità molto elevata"/>
          <p:cNvPicPr preferRelativeResize="0"/>
          <p:nvPr/>
        </p:nvPicPr>
        <p:blipFill rotWithShape="1">
          <a:blip r:embed="rId3">
            <a:alphaModFix/>
          </a:blip>
          <a:srcRect t="3780" b="6537"/>
          <a:stretch/>
        </p:blipFill>
        <p:spPr>
          <a:xfrm>
            <a:off x="1268577" y="2800415"/>
            <a:ext cx="6927156" cy="3269698"/>
          </a:xfrm>
          <a:prstGeom prst="rect">
            <a:avLst/>
          </a:prstGeom>
          <a:noFill/>
          <a:ln>
            <a:noFill/>
          </a:ln>
        </p:spPr>
      </p:pic>
      <p:sp>
        <p:nvSpPr>
          <p:cNvPr id="13" name="Rettangolo 12">
            <a:extLst>
              <a:ext uri="{FF2B5EF4-FFF2-40B4-BE49-F238E27FC236}">
                <a16:creationId xmlns:a16="http://schemas.microsoft.com/office/drawing/2014/main" id="{BE70A510-1801-410C-9667-101C1AD97072}"/>
              </a:ext>
            </a:extLst>
          </p:cNvPr>
          <p:cNvSpPr/>
          <p:nvPr/>
        </p:nvSpPr>
        <p:spPr>
          <a:xfrm>
            <a:off x="5029667" y="2794000"/>
            <a:ext cx="952033" cy="236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818DA1E9-3997-4D73-B6DF-8BDD855C4CEE}"/>
              </a:ext>
            </a:extLst>
          </p:cNvPr>
          <p:cNvSpPr/>
          <p:nvPr/>
        </p:nvSpPr>
        <p:spPr>
          <a:xfrm>
            <a:off x="3286814" y="3260970"/>
            <a:ext cx="1116788"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Google Shape;164;p27"/>
          <p:cNvSpPr txBox="1">
            <a:spLocks noGrp="1"/>
          </p:cNvSpPr>
          <p:nvPr>
            <p:ph type="title"/>
          </p:nvPr>
        </p:nvSpPr>
        <p:spPr>
          <a:xfrm>
            <a:off x="-1285186" y="143757"/>
            <a:ext cx="9143999" cy="7181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The CESBA MED – </a:t>
            </a:r>
            <a:r>
              <a:rPr lang="it-IT" sz="3200" b="1" i="0" u="none" strike="noStrike" cap="none" dirty="0" err="1">
                <a:solidFill>
                  <a:schemeClr val="dk1"/>
                </a:solidFill>
                <a:latin typeface="Calibri"/>
                <a:ea typeface="Calibri"/>
                <a:cs typeface="Calibri"/>
                <a:sym typeface="Calibri"/>
              </a:rPr>
              <a:t>Assessment</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tool</a:t>
            </a:r>
            <a:endParaRPr sz="3200" b="1" i="0" u="none" strike="noStrike" cap="none" dirty="0">
              <a:solidFill>
                <a:schemeClr val="dk1"/>
              </a:solidFill>
              <a:latin typeface="Calibri"/>
              <a:ea typeface="Calibri"/>
              <a:cs typeface="Calibri"/>
              <a:sym typeface="Calibri"/>
            </a:endParaRPr>
          </a:p>
        </p:txBody>
      </p:sp>
      <p:sp>
        <p:nvSpPr>
          <p:cNvPr id="165" name="Google Shape;165;p27"/>
          <p:cNvSpPr txBox="1">
            <a:spLocks noGrp="1"/>
          </p:cNvSpPr>
          <p:nvPr>
            <p:ph type="body" idx="1"/>
          </p:nvPr>
        </p:nvSpPr>
        <p:spPr>
          <a:xfrm>
            <a:off x="224445" y="1019910"/>
            <a:ext cx="8632217"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it-IT" sz="2000" b="1" i="0" u="none" strike="noStrike" cap="none" dirty="0" err="1">
                <a:solidFill>
                  <a:schemeClr val="dk1"/>
                </a:solidFill>
                <a:latin typeface="Verdana"/>
                <a:ea typeface="Verdana"/>
                <a:cs typeface="Verdana"/>
                <a:sym typeface="Verdana"/>
              </a:rPr>
              <a:t>Assessment</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tool</a:t>
            </a:r>
            <a:r>
              <a:rPr lang="it-IT" sz="2000" b="1" i="0" u="none" strike="noStrike" cap="none" dirty="0">
                <a:solidFill>
                  <a:schemeClr val="dk1"/>
                </a:solidFill>
                <a:latin typeface="Verdana"/>
                <a:ea typeface="Verdana"/>
                <a:cs typeface="Verdana"/>
                <a:sym typeface="Verdana"/>
              </a:rPr>
              <a:t> for </a:t>
            </a:r>
            <a:r>
              <a:rPr lang="it-IT" sz="2000" b="1" i="0" u="none" strike="noStrike" cap="none" dirty="0" err="1">
                <a:solidFill>
                  <a:schemeClr val="dk1"/>
                </a:solidFill>
                <a:latin typeface="Verdana"/>
                <a:ea typeface="Verdana"/>
                <a:cs typeface="Verdana"/>
                <a:sym typeface="Verdana"/>
              </a:rPr>
              <a:t>urban</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areas</a:t>
            </a:r>
            <a:endParaRPr sz="2000" b="1"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Applicable</a:t>
            </a:r>
            <a:r>
              <a:rPr lang="it-IT" sz="1800" b="0" i="0" u="none" strike="noStrike" cap="none" dirty="0">
                <a:solidFill>
                  <a:schemeClr val="dk1"/>
                </a:solidFill>
                <a:latin typeface="Verdana"/>
                <a:ea typeface="Verdana"/>
                <a:cs typeface="Verdana"/>
                <a:sym typeface="Verdana"/>
              </a:rPr>
              <a:t> to </a:t>
            </a:r>
            <a:r>
              <a:rPr lang="it-IT" sz="1800" b="0" i="0" u="none" strike="noStrike" cap="none" dirty="0" err="1">
                <a:solidFill>
                  <a:schemeClr val="dk1"/>
                </a:solidFill>
                <a:latin typeface="Verdana"/>
                <a:ea typeface="Verdana"/>
                <a:cs typeface="Verdana"/>
                <a:sym typeface="Verdana"/>
              </a:rPr>
              <a:t>existing</a:t>
            </a:r>
            <a:r>
              <a:rPr lang="it-IT" sz="1800" b="0" i="0" u="none" strike="noStrike" cap="none" dirty="0">
                <a:solidFill>
                  <a:schemeClr val="dk1"/>
                </a:solidFill>
                <a:latin typeface="Verdana"/>
                <a:ea typeface="Verdana"/>
                <a:cs typeface="Verdana"/>
                <a:sym typeface="Verdana"/>
              </a:rPr>
              <a:t> and new </a:t>
            </a:r>
            <a:r>
              <a:rPr lang="it-IT" sz="1800" b="0" i="0" u="none" strike="noStrike" cap="none" dirty="0" err="1">
                <a:solidFill>
                  <a:schemeClr val="dk1"/>
                </a:solidFill>
                <a:latin typeface="Verdana"/>
                <a:ea typeface="Verdana"/>
                <a:cs typeface="Verdana"/>
                <a:sym typeface="Verdana"/>
              </a:rPr>
              <a:t>areas</a:t>
            </a: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Including </a:t>
            </a:r>
            <a:r>
              <a:rPr lang="it-IT" sz="1800" b="0" i="0" u="none" strike="noStrike" cap="none" dirty="0" err="1">
                <a:solidFill>
                  <a:schemeClr val="dk1"/>
                </a:solidFill>
                <a:latin typeface="Verdana"/>
                <a:ea typeface="Verdana"/>
                <a:cs typeface="Verdana"/>
                <a:sym typeface="Verdana"/>
              </a:rPr>
              <a:t>all</a:t>
            </a:r>
            <a:r>
              <a:rPr lang="it-IT" sz="1800" b="0" i="0" u="none" strike="noStrike" cap="none" dirty="0">
                <a:solidFill>
                  <a:schemeClr val="dk1"/>
                </a:solidFill>
                <a:latin typeface="Verdana"/>
                <a:ea typeface="Verdana"/>
                <a:cs typeface="Verdana"/>
                <a:sym typeface="Verdana"/>
              </a:rPr>
              <a:t> the </a:t>
            </a:r>
            <a:r>
              <a:rPr lang="it-IT" sz="1800" b="0" i="0" u="none" strike="noStrike" cap="none" dirty="0" err="1">
                <a:solidFill>
                  <a:schemeClr val="dk1"/>
                </a:solidFill>
                <a:latin typeface="Verdana"/>
                <a:ea typeface="Verdana"/>
                <a:cs typeface="Verdana"/>
                <a:sym typeface="Verdana"/>
              </a:rPr>
              <a:t>stages</a:t>
            </a:r>
            <a:r>
              <a:rPr lang="it-IT" sz="1800" b="0" i="0" u="none" strike="noStrike" cap="none" dirty="0">
                <a:solidFill>
                  <a:schemeClr val="dk1"/>
                </a:solidFill>
                <a:latin typeface="Verdana"/>
                <a:ea typeface="Verdana"/>
                <a:cs typeface="Verdana"/>
                <a:sym typeface="Verdana"/>
              </a:rPr>
              <a:t> of the life </a:t>
            </a:r>
            <a:r>
              <a:rPr lang="it-IT" sz="1800" b="0" i="0" u="none" strike="noStrike" cap="none" dirty="0" err="1">
                <a:solidFill>
                  <a:schemeClr val="dk1"/>
                </a:solidFill>
                <a:latin typeface="Verdana"/>
                <a:ea typeface="Verdana"/>
                <a:cs typeface="Verdana"/>
                <a:sym typeface="Verdana"/>
              </a:rPr>
              <a:t>cycle</a:t>
            </a: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Support the planning </a:t>
            </a:r>
            <a:r>
              <a:rPr lang="it-IT" sz="1800" b="0" i="0" u="none" strike="noStrike" cap="none" dirty="0" err="1">
                <a:solidFill>
                  <a:schemeClr val="dk1"/>
                </a:solidFill>
                <a:latin typeface="Verdana"/>
                <a:ea typeface="Verdana"/>
                <a:cs typeface="Verdana"/>
                <a:sym typeface="Verdana"/>
              </a:rPr>
              <a:t>activities</a:t>
            </a:r>
            <a:r>
              <a:rPr lang="it-IT" sz="1800" b="0" i="0" u="none" strike="noStrike" cap="none" dirty="0">
                <a:solidFill>
                  <a:schemeClr val="dk1"/>
                </a:solidFill>
                <a:latin typeface="Verdana"/>
                <a:ea typeface="Verdana"/>
                <a:cs typeface="Verdana"/>
                <a:sym typeface="Verdana"/>
              </a:rPr>
              <a:t> from definition of targets to check of results </a:t>
            </a:r>
            <a:endParaRPr dirty="0"/>
          </a:p>
        </p:txBody>
      </p:sp>
      <p:sp>
        <p:nvSpPr>
          <p:cNvPr id="6" name="CasellaDiTesto 5">
            <a:extLst>
              <a:ext uri="{FF2B5EF4-FFF2-40B4-BE49-F238E27FC236}">
                <a16:creationId xmlns:a16="http://schemas.microsoft.com/office/drawing/2014/main" id="{E9066881-DE37-4699-90F4-0896FB8D1077}"/>
              </a:ext>
            </a:extLst>
          </p:cNvPr>
          <p:cNvSpPr txBox="1"/>
          <p:nvPr/>
        </p:nvSpPr>
        <p:spPr>
          <a:xfrm>
            <a:off x="5091641" y="2740270"/>
            <a:ext cx="1409700" cy="292388"/>
          </a:xfrm>
          <a:prstGeom prst="rect">
            <a:avLst/>
          </a:prstGeom>
          <a:noFill/>
        </p:spPr>
        <p:txBody>
          <a:bodyPr wrap="square" rtlCol="0">
            <a:spAutoFit/>
          </a:bodyPr>
          <a:lstStyle/>
          <a:p>
            <a:r>
              <a:rPr lang="it-IT" sz="1300" b="1" dirty="0">
                <a:solidFill>
                  <a:schemeClr val="accent3">
                    <a:lumMod val="75000"/>
                  </a:schemeClr>
                </a:solidFill>
              </a:rPr>
              <a:t>PHASES</a:t>
            </a:r>
          </a:p>
        </p:txBody>
      </p:sp>
      <p:sp>
        <p:nvSpPr>
          <p:cNvPr id="10" name="CasellaDiTesto 9">
            <a:extLst>
              <a:ext uri="{FF2B5EF4-FFF2-40B4-BE49-F238E27FC236}">
                <a16:creationId xmlns:a16="http://schemas.microsoft.com/office/drawing/2014/main" id="{6C7AE26D-55A5-4E71-984D-293BFFD63648}"/>
              </a:ext>
            </a:extLst>
          </p:cNvPr>
          <p:cNvSpPr txBox="1"/>
          <p:nvPr/>
        </p:nvSpPr>
        <p:spPr>
          <a:xfrm>
            <a:off x="3523191" y="3260970"/>
            <a:ext cx="1409700" cy="292388"/>
          </a:xfrm>
          <a:prstGeom prst="rect">
            <a:avLst/>
          </a:prstGeom>
          <a:noFill/>
        </p:spPr>
        <p:txBody>
          <a:bodyPr wrap="square" rtlCol="0">
            <a:spAutoFit/>
          </a:bodyPr>
          <a:lstStyle/>
          <a:p>
            <a:r>
              <a:rPr lang="it-IT" sz="1300" b="1" dirty="0">
                <a:solidFill>
                  <a:schemeClr val="accent2"/>
                </a:solidFill>
              </a:rPr>
              <a:t>Block</a:t>
            </a:r>
          </a:p>
        </p:txBody>
      </p:sp>
      <p:sp>
        <p:nvSpPr>
          <p:cNvPr id="3" name="Rettangolo 2">
            <a:extLst>
              <a:ext uri="{FF2B5EF4-FFF2-40B4-BE49-F238E27FC236}">
                <a16:creationId xmlns:a16="http://schemas.microsoft.com/office/drawing/2014/main" id="{C572A8D2-EE3F-4AA5-B2FE-BF54603E7722}"/>
              </a:ext>
            </a:extLst>
          </p:cNvPr>
          <p:cNvSpPr/>
          <p:nvPr/>
        </p:nvSpPr>
        <p:spPr>
          <a:xfrm>
            <a:off x="3286814" y="2660650"/>
            <a:ext cx="1116788" cy="370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E6670E56-A5F0-4772-9C2D-43C79CC72D76}"/>
              </a:ext>
            </a:extLst>
          </p:cNvPr>
          <p:cNvSpPr txBox="1"/>
          <p:nvPr/>
        </p:nvSpPr>
        <p:spPr>
          <a:xfrm>
            <a:off x="3422650" y="2738560"/>
            <a:ext cx="1409700" cy="292388"/>
          </a:xfrm>
          <a:prstGeom prst="rect">
            <a:avLst/>
          </a:prstGeom>
          <a:noFill/>
        </p:spPr>
        <p:txBody>
          <a:bodyPr wrap="square" rtlCol="0">
            <a:spAutoFit/>
          </a:bodyPr>
          <a:lstStyle/>
          <a:p>
            <a:r>
              <a:rPr lang="it-IT" sz="1300" b="1" dirty="0">
                <a:solidFill>
                  <a:schemeClr val="accent2"/>
                </a:solidFill>
              </a:rPr>
              <a:t>SCALE</a:t>
            </a:r>
          </a:p>
        </p:txBody>
      </p:sp>
      <p:sp>
        <p:nvSpPr>
          <p:cNvPr id="16" name="Rettangolo 15">
            <a:extLst>
              <a:ext uri="{FF2B5EF4-FFF2-40B4-BE49-F238E27FC236}">
                <a16:creationId xmlns:a16="http://schemas.microsoft.com/office/drawing/2014/main" id="{1D33879B-6A62-487D-9AF7-055352B2A116}"/>
              </a:ext>
            </a:extLst>
          </p:cNvPr>
          <p:cNvSpPr/>
          <p:nvPr/>
        </p:nvSpPr>
        <p:spPr>
          <a:xfrm>
            <a:off x="3286814" y="4283320"/>
            <a:ext cx="1116788"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7A4C9036-0AB6-4E8C-915A-C6395AF685AB}"/>
              </a:ext>
            </a:extLst>
          </p:cNvPr>
          <p:cNvSpPr/>
          <p:nvPr/>
        </p:nvSpPr>
        <p:spPr>
          <a:xfrm>
            <a:off x="3274114" y="5280270"/>
            <a:ext cx="1116788"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6ADBA2BB-6918-4CB5-82BB-AF107B9160BD}"/>
              </a:ext>
            </a:extLst>
          </p:cNvPr>
          <p:cNvSpPr/>
          <p:nvPr/>
        </p:nvSpPr>
        <p:spPr>
          <a:xfrm>
            <a:off x="4932891" y="5273920"/>
            <a:ext cx="1226609"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AD7E3983-A82B-4875-9B16-2D66B6A45EC0}"/>
              </a:ext>
            </a:extLst>
          </p:cNvPr>
          <p:cNvSpPr/>
          <p:nvPr/>
        </p:nvSpPr>
        <p:spPr>
          <a:xfrm>
            <a:off x="4932891" y="4289670"/>
            <a:ext cx="1226609"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51F0C13C-11DA-42AB-A291-5C1BC5B44436}"/>
              </a:ext>
            </a:extLst>
          </p:cNvPr>
          <p:cNvSpPr/>
          <p:nvPr/>
        </p:nvSpPr>
        <p:spPr>
          <a:xfrm>
            <a:off x="4932891" y="3248270"/>
            <a:ext cx="1226609" cy="2796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46A348C6-A925-438F-BF42-8EACF566EDB8}"/>
              </a:ext>
            </a:extLst>
          </p:cNvPr>
          <p:cNvSpPr txBox="1"/>
          <p:nvPr/>
        </p:nvSpPr>
        <p:spPr>
          <a:xfrm>
            <a:off x="3182975" y="4283320"/>
            <a:ext cx="1409700" cy="292388"/>
          </a:xfrm>
          <a:prstGeom prst="rect">
            <a:avLst/>
          </a:prstGeom>
          <a:noFill/>
        </p:spPr>
        <p:txBody>
          <a:bodyPr wrap="square" rtlCol="0">
            <a:spAutoFit/>
          </a:bodyPr>
          <a:lstStyle/>
          <a:p>
            <a:r>
              <a:rPr lang="it-IT" sz="1300" b="1" dirty="0" err="1">
                <a:solidFill>
                  <a:schemeClr val="accent2"/>
                </a:solidFill>
              </a:rPr>
              <a:t>Neighborhood</a:t>
            </a:r>
            <a:endParaRPr lang="it-IT" sz="1300" b="1" dirty="0">
              <a:solidFill>
                <a:schemeClr val="accent2"/>
              </a:solidFill>
            </a:endParaRPr>
          </a:p>
        </p:txBody>
      </p:sp>
      <p:sp>
        <p:nvSpPr>
          <p:cNvPr id="12" name="CasellaDiTesto 11">
            <a:extLst>
              <a:ext uri="{FF2B5EF4-FFF2-40B4-BE49-F238E27FC236}">
                <a16:creationId xmlns:a16="http://schemas.microsoft.com/office/drawing/2014/main" id="{1555580A-71EE-44E2-B536-32AA7A22891D}"/>
              </a:ext>
            </a:extLst>
          </p:cNvPr>
          <p:cNvSpPr txBox="1"/>
          <p:nvPr/>
        </p:nvSpPr>
        <p:spPr>
          <a:xfrm>
            <a:off x="3435349" y="5280270"/>
            <a:ext cx="1409700" cy="292388"/>
          </a:xfrm>
          <a:prstGeom prst="rect">
            <a:avLst/>
          </a:prstGeom>
          <a:noFill/>
        </p:spPr>
        <p:txBody>
          <a:bodyPr wrap="square" rtlCol="0">
            <a:spAutoFit/>
          </a:bodyPr>
          <a:lstStyle/>
          <a:p>
            <a:r>
              <a:rPr lang="it-IT" sz="1300" b="1" dirty="0">
                <a:solidFill>
                  <a:schemeClr val="accent2"/>
                </a:solidFill>
              </a:rPr>
              <a:t>District</a:t>
            </a:r>
          </a:p>
        </p:txBody>
      </p:sp>
      <p:sp>
        <p:nvSpPr>
          <p:cNvPr id="7" name="CasellaDiTesto 6">
            <a:extLst>
              <a:ext uri="{FF2B5EF4-FFF2-40B4-BE49-F238E27FC236}">
                <a16:creationId xmlns:a16="http://schemas.microsoft.com/office/drawing/2014/main" id="{490FE7EE-515A-4C67-84B6-570705A2C8D8}"/>
              </a:ext>
            </a:extLst>
          </p:cNvPr>
          <p:cNvSpPr txBox="1"/>
          <p:nvPr/>
        </p:nvSpPr>
        <p:spPr>
          <a:xfrm>
            <a:off x="5097991" y="3248270"/>
            <a:ext cx="1409700" cy="292388"/>
          </a:xfrm>
          <a:prstGeom prst="rect">
            <a:avLst/>
          </a:prstGeom>
          <a:noFill/>
        </p:spPr>
        <p:txBody>
          <a:bodyPr wrap="square" rtlCol="0">
            <a:spAutoFit/>
          </a:bodyPr>
          <a:lstStyle/>
          <a:p>
            <a:r>
              <a:rPr lang="it-IT" sz="1300" b="1" dirty="0" err="1">
                <a:solidFill>
                  <a:schemeClr val="accent3">
                    <a:lumMod val="75000"/>
                  </a:schemeClr>
                </a:solidFill>
              </a:rPr>
              <a:t>Existing</a:t>
            </a:r>
            <a:endParaRPr lang="it-IT" sz="1300" b="1" dirty="0">
              <a:solidFill>
                <a:schemeClr val="accent3">
                  <a:lumMod val="75000"/>
                </a:schemeClr>
              </a:solidFill>
            </a:endParaRPr>
          </a:p>
        </p:txBody>
      </p:sp>
      <p:sp>
        <p:nvSpPr>
          <p:cNvPr id="8" name="CasellaDiTesto 7">
            <a:extLst>
              <a:ext uri="{FF2B5EF4-FFF2-40B4-BE49-F238E27FC236}">
                <a16:creationId xmlns:a16="http://schemas.microsoft.com/office/drawing/2014/main" id="{071A142D-3D59-4982-992D-431DF636730C}"/>
              </a:ext>
            </a:extLst>
          </p:cNvPr>
          <p:cNvSpPr txBox="1"/>
          <p:nvPr/>
        </p:nvSpPr>
        <p:spPr>
          <a:xfrm>
            <a:off x="5161491" y="4276970"/>
            <a:ext cx="1409700" cy="292388"/>
          </a:xfrm>
          <a:prstGeom prst="rect">
            <a:avLst/>
          </a:prstGeom>
          <a:noFill/>
        </p:spPr>
        <p:txBody>
          <a:bodyPr wrap="square" rtlCol="0">
            <a:spAutoFit/>
          </a:bodyPr>
          <a:lstStyle/>
          <a:p>
            <a:r>
              <a:rPr lang="it-IT" sz="1300" b="1" dirty="0">
                <a:solidFill>
                  <a:schemeClr val="accent3">
                    <a:lumMod val="75000"/>
                  </a:schemeClr>
                </a:solidFill>
              </a:rPr>
              <a:t>Project</a:t>
            </a:r>
          </a:p>
        </p:txBody>
      </p:sp>
      <p:sp>
        <p:nvSpPr>
          <p:cNvPr id="9" name="CasellaDiTesto 8">
            <a:extLst>
              <a:ext uri="{FF2B5EF4-FFF2-40B4-BE49-F238E27FC236}">
                <a16:creationId xmlns:a16="http://schemas.microsoft.com/office/drawing/2014/main" id="{ADB1EBC3-E4DA-431A-B42B-A4FDDB20AC1A}"/>
              </a:ext>
            </a:extLst>
          </p:cNvPr>
          <p:cNvSpPr txBox="1"/>
          <p:nvPr/>
        </p:nvSpPr>
        <p:spPr>
          <a:xfrm>
            <a:off x="5029667" y="5267570"/>
            <a:ext cx="1409700" cy="292388"/>
          </a:xfrm>
          <a:prstGeom prst="rect">
            <a:avLst/>
          </a:prstGeom>
          <a:noFill/>
        </p:spPr>
        <p:txBody>
          <a:bodyPr wrap="square" rtlCol="0">
            <a:spAutoFit/>
          </a:bodyPr>
          <a:lstStyle/>
          <a:p>
            <a:r>
              <a:rPr lang="it-IT" sz="1300" b="1" dirty="0">
                <a:solidFill>
                  <a:schemeClr val="accent3">
                    <a:lumMod val="75000"/>
                  </a:schemeClr>
                </a:solidFill>
              </a:rPr>
              <a:t>Monitoring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7241" y="205273"/>
            <a:ext cx="8826758"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What is innovative in CESBA MED?</a:t>
            </a:r>
            <a:endParaRPr sz="3200" b="1" i="0" u="none" strike="noStrike" cap="none">
              <a:solidFill>
                <a:schemeClr val="dk1"/>
              </a:solidFill>
              <a:latin typeface="Calibri"/>
              <a:ea typeface="Calibri"/>
              <a:cs typeface="Calibri"/>
              <a:sym typeface="Calibri"/>
            </a:endParaRPr>
          </a:p>
        </p:txBody>
      </p:sp>
      <p:sp>
        <p:nvSpPr>
          <p:cNvPr id="196" name="Google Shape;196;p30"/>
          <p:cNvSpPr txBox="1"/>
          <p:nvPr/>
        </p:nvSpPr>
        <p:spPr>
          <a:xfrm>
            <a:off x="184239" y="1294498"/>
            <a:ext cx="8672424" cy="4801314"/>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Rating/</a:t>
            </a:r>
            <a:r>
              <a:rPr lang="it-IT" sz="1800" dirty="0" err="1">
                <a:solidFill>
                  <a:schemeClr val="dk1"/>
                </a:solidFill>
                <a:latin typeface="Verdana"/>
                <a:ea typeface="Verdana"/>
                <a:cs typeface="Verdana"/>
                <a:sym typeface="Verdana"/>
              </a:rPr>
              <a:t>Assessment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tools</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at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urban</a:t>
            </a:r>
            <a:r>
              <a:rPr lang="it-IT" sz="1800" dirty="0">
                <a:solidFill>
                  <a:schemeClr val="dk1"/>
                </a:solidFill>
                <a:latin typeface="Verdana"/>
                <a:ea typeface="Verdana"/>
                <a:cs typeface="Verdana"/>
                <a:sym typeface="Verdana"/>
              </a:rPr>
              <a:t> scale for </a:t>
            </a:r>
            <a:r>
              <a:rPr lang="it-IT" sz="1800" dirty="0" err="1">
                <a:solidFill>
                  <a:schemeClr val="dk1"/>
                </a:solidFill>
                <a:latin typeface="Verdana"/>
                <a:ea typeface="Verdana"/>
                <a:cs typeface="Verdana"/>
                <a:sym typeface="Verdana"/>
              </a:rPr>
              <a:t>existing</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neighbourhoods</a:t>
            </a:r>
            <a:endParaRPr dirty="0"/>
          </a:p>
          <a:p>
            <a:pPr marL="285750" marR="0" lvl="0" indent="-171450" algn="just"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Rating/</a:t>
            </a:r>
            <a:r>
              <a:rPr lang="it-IT" sz="1800" dirty="0" err="1">
                <a:solidFill>
                  <a:schemeClr val="dk1"/>
                </a:solidFill>
                <a:latin typeface="Verdana"/>
                <a:ea typeface="Verdana"/>
                <a:cs typeface="Verdana"/>
                <a:sym typeface="Verdana"/>
              </a:rPr>
              <a:t>Assessment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tools</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fully</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contextualized</a:t>
            </a:r>
            <a:endParaRPr dirty="0"/>
          </a:p>
          <a:p>
            <a:pPr marL="285750" marR="0" lvl="0" indent="-171450" algn="just"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Integration of the building scale and </a:t>
            </a:r>
            <a:r>
              <a:rPr lang="it-IT" sz="1800" dirty="0" err="1">
                <a:solidFill>
                  <a:schemeClr val="dk1"/>
                </a:solidFill>
                <a:latin typeface="Verdana"/>
                <a:ea typeface="Verdana"/>
                <a:cs typeface="Verdana"/>
                <a:sym typeface="Verdana"/>
              </a:rPr>
              <a:t>urban</a:t>
            </a:r>
            <a:r>
              <a:rPr lang="it-IT" sz="1800" dirty="0">
                <a:solidFill>
                  <a:schemeClr val="dk1"/>
                </a:solidFill>
                <a:latin typeface="Verdana"/>
                <a:ea typeface="Verdana"/>
                <a:cs typeface="Verdana"/>
                <a:sym typeface="Verdana"/>
              </a:rPr>
              <a:t> scale </a:t>
            </a:r>
            <a:r>
              <a:rPr lang="it-IT" sz="1800" dirty="0" err="1">
                <a:solidFill>
                  <a:schemeClr val="dk1"/>
                </a:solidFill>
                <a:latin typeface="Verdana"/>
                <a:ea typeface="Verdana"/>
                <a:cs typeface="Verdana"/>
                <a:sym typeface="Verdana"/>
              </a:rPr>
              <a:t>assessments</a:t>
            </a:r>
            <a:r>
              <a:rPr lang="it-IT" sz="1800" dirty="0">
                <a:solidFill>
                  <a:schemeClr val="dk1"/>
                </a:solidFill>
                <a:latin typeface="Verdana"/>
                <a:ea typeface="Verdana"/>
                <a:cs typeface="Verdana"/>
                <a:sym typeface="Verdana"/>
              </a:rPr>
              <a:t> in a </a:t>
            </a:r>
            <a:r>
              <a:rPr lang="it-IT" sz="1800" dirty="0" err="1">
                <a:solidFill>
                  <a:schemeClr val="dk1"/>
                </a:solidFill>
                <a:latin typeface="Verdana"/>
                <a:ea typeface="Verdana"/>
                <a:cs typeface="Verdana"/>
                <a:sym typeface="Verdana"/>
              </a:rPr>
              <a:t>unique</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decision</a:t>
            </a:r>
            <a:r>
              <a:rPr lang="it-IT" sz="1800" dirty="0">
                <a:solidFill>
                  <a:schemeClr val="dk1"/>
                </a:solidFill>
                <a:latin typeface="Verdana"/>
                <a:ea typeface="Verdana"/>
                <a:cs typeface="Verdana"/>
                <a:sym typeface="Verdana"/>
              </a:rPr>
              <a:t> making </a:t>
            </a:r>
            <a:r>
              <a:rPr lang="it-IT" sz="1800" dirty="0" err="1">
                <a:solidFill>
                  <a:schemeClr val="dk1"/>
                </a:solidFill>
                <a:latin typeface="Verdana"/>
                <a:ea typeface="Verdana"/>
                <a:cs typeface="Verdana"/>
                <a:sym typeface="Verdana"/>
              </a:rPr>
              <a:t>process</a:t>
            </a:r>
            <a:endParaRPr dirty="0"/>
          </a:p>
          <a:p>
            <a:pPr marL="285750" marR="0" lvl="0" indent="-171450" algn="just"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Possibility</a:t>
            </a:r>
            <a:r>
              <a:rPr lang="it-IT" sz="1800" dirty="0">
                <a:solidFill>
                  <a:schemeClr val="dk1"/>
                </a:solidFill>
                <a:latin typeface="Verdana"/>
                <a:ea typeface="Verdana"/>
                <a:cs typeface="Verdana"/>
                <a:sym typeface="Verdana"/>
              </a:rPr>
              <a:t> to </a:t>
            </a:r>
            <a:r>
              <a:rPr lang="it-IT" sz="1800" dirty="0" err="1">
                <a:solidFill>
                  <a:schemeClr val="dk1"/>
                </a:solidFill>
                <a:latin typeface="Verdana"/>
                <a:ea typeface="Verdana"/>
                <a:cs typeface="Verdana"/>
                <a:sym typeface="Verdana"/>
              </a:rPr>
              <a:t>consider</a:t>
            </a:r>
            <a:r>
              <a:rPr lang="it-IT" sz="1800" dirty="0">
                <a:solidFill>
                  <a:schemeClr val="dk1"/>
                </a:solidFill>
                <a:latin typeface="Verdana"/>
                <a:ea typeface="Verdana"/>
                <a:cs typeface="Verdana"/>
                <a:sym typeface="Verdana"/>
              </a:rPr>
              <a:t> the building in the context of </a:t>
            </a:r>
            <a:r>
              <a:rPr lang="it-IT" sz="1800" dirty="0" err="1">
                <a:solidFill>
                  <a:schemeClr val="dk1"/>
                </a:solidFill>
                <a:latin typeface="Verdana"/>
                <a:ea typeface="Verdana"/>
                <a:cs typeface="Verdana"/>
                <a:sym typeface="Verdana"/>
              </a:rPr>
              <a:t>its</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surrounding</a:t>
            </a:r>
            <a:r>
              <a:rPr lang="it-IT" sz="1800" dirty="0">
                <a:solidFill>
                  <a:schemeClr val="dk1"/>
                </a:solidFill>
                <a:latin typeface="Verdana"/>
                <a:ea typeface="Verdana"/>
                <a:cs typeface="Verdana"/>
                <a:sym typeface="Verdana"/>
              </a:rPr>
              <a:t> area</a:t>
            </a:r>
            <a:endParaRPr dirty="0"/>
          </a:p>
          <a:p>
            <a:pPr marL="285750" marR="0" lvl="0" indent="-171450" algn="just"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Assessment</a:t>
            </a:r>
            <a:r>
              <a:rPr lang="it-IT" sz="1800" dirty="0">
                <a:solidFill>
                  <a:schemeClr val="dk1"/>
                </a:solidFill>
                <a:latin typeface="Verdana"/>
                <a:ea typeface="Verdana"/>
                <a:cs typeface="Verdana"/>
                <a:sym typeface="Verdana"/>
              </a:rPr>
              <a:t> systems </a:t>
            </a:r>
            <a:r>
              <a:rPr lang="it-IT" sz="1800" dirty="0" err="1">
                <a:solidFill>
                  <a:schemeClr val="dk1"/>
                </a:solidFill>
                <a:latin typeface="Verdana"/>
                <a:ea typeface="Verdana"/>
                <a:cs typeface="Verdana"/>
                <a:sym typeface="Verdana"/>
              </a:rPr>
              <a:t>designed</a:t>
            </a:r>
            <a:r>
              <a:rPr lang="it-IT" sz="1800" dirty="0">
                <a:solidFill>
                  <a:schemeClr val="dk1"/>
                </a:solidFill>
                <a:latin typeface="Verdana"/>
                <a:ea typeface="Verdana"/>
                <a:cs typeface="Verdana"/>
                <a:sym typeface="Verdana"/>
              </a:rPr>
              <a:t> to </a:t>
            </a:r>
            <a:r>
              <a:rPr lang="it-IT" sz="1800" dirty="0" err="1">
                <a:solidFill>
                  <a:schemeClr val="dk1"/>
                </a:solidFill>
                <a:latin typeface="Verdana"/>
                <a:ea typeface="Verdana"/>
                <a:cs typeface="Verdana"/>
                <a:sym typeface="Verdana"/>
              </a:rPr>
              <a:t>fit</a:t>
            </a:r>
            <a:r>
              <a:rPr lang="it-IT" sz="1800" dirty="0">
                <a:solidFill>
                  <a:schemeClr val="dk1"/>
                </a:solidFill>
                <a:latin typeface="Verdana"/>
                <a:ea typeface="Verdana"/>
                <a:cs typeface="Verdana"/>
                <a:sym typeface="Verdana"/>
              </a:rPr>
              <a:t> public </a:t>
            </a:r>
            <a:r>
              <a:rPr lang="it-IT" sz="1800" dirty="0" err="1">
                <a:solidFill>
                  <a:schemeClr val="dk1"/>
                </a:solidFill>
                <a:latin typeface="Verdana"/>
                <a:ea typeface="Verdana"/>
                <a:cs typeface="Verdana"/>
                <a:sym typeface="Verdana"/>
              </a:rPr>
              <a:t>administrations</a:t>
            </a:r>
            <a:r>
              <a:rPr lang="it-IT" sz="1800" dirty="0">
                <a:solidFill>
                  <a:schemeClr val="dk1"/>
                </a:solidFill>
                <a:latin typeface="Verdana"/>
                <a:ea typeface="Verdana"/>
                <a:cs typeface="Verdana"/>
                <a:sym typeface="Verdana"/>
              </a:rPr>
              <a:t>’ needs. </a:t>
            </a:r>
            <a:r>
              <a:rPr lang="it-IT" sz="1800" dirty="0" err="1">
                <a:solidFill>
                  <a:schemeClr val="dk1"/>
                </a:solidFill>
                <a:latin typeface="Verdana"/>
                <a:ea typeface="Verdana"/>
                <a:cs typeface="Verdana"/>
                <a:sym typeface="Verdana"/>
              </a:rPr>
              <a:t>Not</a:t>
            </a:r>
            <a:r>
              <a:rPr lang="it-IT" sz="1800" dirty="0">
                <a:solidFill>
                  <a:schemeClr val="dk1"/>
                </a:solidFill>
                <a:latin typeface="Verdana"/>
                <a:ea typeface="Verdana"/>
                <a:cs typeface="Verdana"/>
                <a:sym typeface="Verdana"/>
              </a:rPr>
              <a:t> for market </a:t>
            </a:r>
            <a:r>
              <a:rPr lang="it-IT" sz="1800" dirty="0" err="1">
                <a:solidFill>
                  <a:schemeClr val="dk1"/>
                </a:solidFill>
                <a:latin typeface="Verdana"/>
                <a:ea typeface="Verdana"/>
                <a:cs typeface="Verdana"/>
                <a:sym typeface="Verdana"/>
              </a:rPr>
              <a:t>purposes</a:t>
            </a:r>
            <a:endParaRPr dirty="0"/>
          </a:p>
          <a:p>
            <a:pPr marL="285750" marR="0" lvl="0" indent="-171450" algn="just"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Comparibility</a:t>
            </a:r>
            <a:r>
              <a:rPr lang="it-IT" sz="1800" dirty="0">
                <a:solidFill>
                  <a:schemeClr val="dk1"/>
                </a:solidFill>
                <a:latin typeface="Verdana"/>
                <a:ea typeface="Verdana"/>
                <a:cs typeface="Verdana"/>
                <a:sym typeface="Verdana"/>
              </a:rPr>
              <a:t>, mass approach, </a:t>
            </a:r>
            <a:r>
              <a:rPr lang="it-IT" sz="1800" dirty="0" err="1">
                <a:solidFill>
                  <a:schemeClr val="dk1"/>
                </a:solidFill>
                <a:latin typeface="Verdana"/>
                <a:ea typeface="Verdana"/>
                <a:cs typeface="Verdana"/>
                <a:sym typeface="Verdana"/>
              </a:rPr>
              <a:t>ease</a:t>
            </a:r>
            <a:r>
              <a:rPr lang="it-IT" sz="1800" dirty="0">
                <a:solidFill>
                  <a:schemeClr val="dk1"/>
                </a:solidFill>
                <a:latin typeface="Verdana"/>
                <a:ea typeface="Verdana"/>
                <a:cs typeface="Verdana"/>
                <a:sym typeface="Verdana"/>
              </a:rPr>
              <a:t> of use, </a:t>
            </a:r>
            <a:r>
              <a:rPr lang="it-IT" sz="1800" dirty="0" err="1">
                <a:solidFill>
                  <a:schemeClr val="dk1"/>
                </a:solidFill>
                <a:latin typeface="Verdana"/>
                <a:ea typeface="Verdana"/>
                <a:cs typeface="Verdana"/>
                <a:sym typeface="Verdana"/>
              </a:rPr>
              <a:t>transparency</a:t>
            </a:r>
            <a:r>
              <a:rPr lang="it-IT" sz="1800" dirty="0">
                <a:solidFill>
                  <a:schemeClr val="dk1"/>
                </a:solidFill>
                <a:latin typeface="Verdana"/>
                <a:ea typeface="Verdana"/>
                <a:cs typeface="Verdana"/>
                <a:sym typeface="Verdana"/>
              </a:rPr>
              <a:t> and collaboration</a:t>
            </a:r>
            <a:endParaRPr dirty="0"/>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Why assessment tools?</a:t>
            </a:r>
            <a:endParaRPr sz="3200" b="1" i="0" u="none" strike="noStrike" cap="none">
              <a:solidFill>
                <a:schemeClr val="dk1"/>
              </a:solidFill>
              <a:latin typeface="Calibri"/>
              <a:ea typeface="Calibri"/>
              <a:cs typeface="Calibri"/>
              <a:sym typeface="Calibri"/>
            </a:endParaRPr>
          </a:p>
        </p:txBody>
      </p:sp>
      <p:sp>
        <p:nvSpPr>
          <p:cNvPr id="203" name="Google Shape;203;p31"/>
          <p:cNvSpPr txBox="1">
            <a:spLocks noGrp="1"/>
          </p:cNvSpPr>
          <p:nvPr>
            <p:ph type="body" idx="1"/>
          </p:nvPr>
        </p:nvSpPr>
        <p:spPr>
          <a:xfrm>
            <a:off x="220837" y="1150571"/>
            <a:ext cx="8635825" cy="4932483"/>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Provision</a:t>
            </a:r>
            <a:r>
              <a:rPr lang="it-IT" sz="1800" b="0" i="0" u="none" strike="noStrike" cap="none" dirty="0">
                <a:solidFill>
                  <a:schemeClr val="dk1"/>
                </a:solidFill>
                <a:latin typeface="Verdana"/>
                <a:ea typeface="Verdana"/>
                <a:cs typeface="Verdana"/>
                <a:sym typeface="Verdana"/>
              </a:rPr>
              <a:t> of </a:t>
            </a:r>
            <a:r>
              <a:rPr lang="it-IT" sz="1800" b="0" i="0" u="none" strike="noStrike" cap="none" dirty="0" err="1">
                <a:solidFill>
                  <a:schemeClr val="dk1"/>
                </a:solidFill>
                <a:latin typeface="Verdana"/>
                <a:ea typeface="Verdana"/>
                <a:cs typeface="Verdana"/>
                <a:sym typeface="Verdana"/>
              </a:rPr>
              <a:t>objective</a:t>
            </a:r>
            <a:r>
              <a:rPr lang="it-IT" sz="1800" b="0" i="0" u="none" strike="noStrike" cap="none" dirty="0">
                <a:solidFill>
                  <a:schemeClr val="dk1"/>
                </a:solidFill>
                <a:latin typeface="Verdana"/>
                <a:ea typeface="Verdana"/>
                <a:cs typeface="Verdana"/>
                <a:sym typeface="Verdana"/>
              </a:rPr>
              <a:t> and </a:t>
            </a:r>
            <a:r>
              <a:rPr lang="it-IT" sz="1800" b="0" i="0" u="none" strike="noStrike" cap="none" dirty="0" err="1">
                <a:solidFill>
                  <a:schemeClr val="dk1"/>
                </a:solidFill>
                <a:latin typeface="Verdana"/>
                <a:ea typeface="Verdana"/>
                <a:cs typeface="Verdana"/>
                <a:sym typeface="Verdana"/>
              </a:rPr>
              <a:t>reliable</a:t>
            </a:r>
            <a:r>
              <a:rPr lang="it-IT" sz="1800" b="0" i="0" u="none" strike="noStrike" cap="none">
                <a:solidFill>
                  <a:schemeClr val="dk1"/>
                </a:solidFill>
                <a:latin typeface="Verdana"/>
                <a:ea typeface="Verdana"/>
                <a:cs typeface="Verdana"/>
                <a:sym typeface="Verdana"/>
              </a:rPr>
              <a:t> information </a:t>
            </a:r>
            <a:r>
              <a:rPr lang="it-IT" sz="1800" b="0" i="0" u="none" strike="noStrike" cap="none" dirty="0">
                <a:solidFill>
                  <a:schemeClr val="dk1"/>
                </a:solidFill>
                <a:latin typeface="Verdana"/>
                <a:ea typeface="Verdana"/>
                <a:cs typeface="Verdana"/>
                <a:sym typeface="Verdana"/>
              </a:rPr>
              <a:t>to support </a:t>
            </a:r>
            <a:r>
              <a:rPr lang="it-IT" sz="1800" b="0" i="0" u="none" strike="noStrike" cap="none" dirty="0" err="1">
                <a:solidFill>
                  <a:schemeClr val="dk1"/>
                </a:solidFill>
                <a:latin typeface="Verdana"/>
                <a:ea typeface="Verdana"/>
                <a:cs typeface="Verdana"/>
                <a:sym typeface="Verdana"/>
              </a:rPr>
              <a:t>decision</a:t>
            </a:r>
            <a:r>
              <a:rPr lang="it-IT" sz="1800" b="0" i="0" u="none" strike="noStrike" cap="none" dirty="0">
                <a:solidFill>
                  <a:schemeClr val="dk1"/>
                </a:solidFill>
                <a:latin typeface="Verdana"/>
                <a:ea typeface="Verdana"/>
                <a:cs typeface="Verdana"/>
                <a:sym typeface="Verdana"/>
              </a:rPr>
              <a:t> making </a:t>
            </a:r>
            <a:r>
              <a:rPr lang="it-IT" sz="1800" b="0" i="0" u="none" strike="noStrike" cap="none" dirty="0" err="1">
                <a:solidFill>
                  <a:schemeClr val="dk1"/>
                </a:solidFill>
                <a:latin typeface="Verdana"/>
                <a:ea typeface="Verdana"/>
                <a:cs typeface="Verdana"/>
                <a:sym typeface="Verdana"/>
              </a:rPr>
              <a:t>processes</a:t>
            </a:r>
            <a:r>
              <a:rPr lang="it-IT" sz="1800" b="0" i="0" u="none" strike="noStrike" cap="none" dirty="0">
                <a:solidFill>
                  <a:schemeClr val="dk1"/>
                </a:solidFill>
                <a:latin typeface="Verdana"/>
                <a:ea typeface="Verdana"/>
                <a:cs typeface="Verdana"/>
                <a:sym typeface="Verdana"/>
              </a:rPr>
              <a:t>.</a:t>
            </a:r>
            <a:endParaRPr dirty="0"/>
          </a:p>
          <a:p>
            <a:pPr marL="285750" marR="0" lvl="0" indent="-17145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Possibility</a:t>
            </a:r>
            <a:r>
              <a:rPr lang="it-IT" sz="1800" b="0" i="0" u="none" strike="noStrike" cap="none" dirty="0">
                <a:solidFill>
                  <a:schemeClr val="dk1"/>
                </a:solidFill>
                <a:latin typeface="Verdana"/>
                <a:ea typeface="Verdana"/>
                <a:cs typeface="Verdana"/>
                <a:sym typeface="Verdana"/>
              </a:rPr>
              <a:t> to set </a:t>
            </a:r>
            <a:r>
              <a:rPr lang="it-IT" sz="1800" b="0" i="0" u="none" strike="noStrike" cap="none" dirty="0" err="1">
                <a:solidFill>
                  <a:schemeClr val="dk1"/>
                </a:solidFill>
                <a:latin typeface="Verdana"/>
                <a:ea typeface="Verdana"/>
                <a:cs typeface="Verdana"/>
                <a:sym typeface="Verdana"/>
              </a:rPr>
              <a:t>reliable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measurable</a:t>
            </a:r>
            <a:r>
              <a:rPr lang="it-IT" sz="1800" b="0" i="0" u="none" strike="noStrike" cap="none" dirty="0">
                <a:solidFill>
                  <a:schemeClr val="dk1"/>
                </a:solidFill>
                <a:latin typeface="Verdana"/>
                <a:ea typeface="Verdana"/>
                <a:cs typeface="Verdana"/>
                <a:sym typeface="Verdana"/>
              </a:rPr>
              <a:t> and </a:t>
            </a:r>
            <a:r>
              <a:rPr lang="it-IT" sz="1800" b="0" i="0" u="none" strike="noStrike" cap="none" dirty="0" err="1">
                <a:solidFill>
                  <a:schemeClr val="dk1"/>
                </a:solidFill>
                <a:latin typeface="Verdana"/>
                <a:ea typeface="Verdana"/>
                <a:cs typeface="Verdana"/>
                <a:sym typeface="Verdana"/>
              </a:rPr>
              <a:t>verifiable</a:t>
            </a:r>
            <a:r>
              <a:rPr lang="it-IT" sz="1800" b="0" i="0" u="none" strike="noStrike" cap="none" dirty="0">
                <a:solidFill>
                  <a:schemeClr val="dk1"/>
                </a:solidFill>
                <a:latin typeface="Verdana"/>
                <a:ea typeface="Verdana"/>
                <a:cs typeface="Verdana"/>
                <a:sym typeface="Verdana"/>
              </a:rPr>
              <a:t> performance targets for </a:t>
            </a:r>
            <a:r>
              <a:rPr lang="it-IT" sz="1800" b="0" i="0" u="none" strike="noStrike" cap="none" dirty="0" err="1">
                <a:solidFill>
                  <a:schemeClr val="dk1"/>
                </a:solidFill>
                <a:latin typeface="Verdana"/>
                <a:ea typeface="Verdana"/>
                <a:cs typeface="Verdana"/>
                <a:sym typeface="Verdana"/>
              </a:rPr>
              <a:t>urban</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areas</a:t>
            </a:r>
            <a:r>
              <a:rPr lang="it-IT" sz="1800" b="0" i="0" u="none" strike="noStrike" cap="none" dirty="0">
                <a:solidFill>
                  <a:schemeClr val="dk1"/>
                </a:solidFill>
                <a:latin typeface="Verdana"/>
                <a:ea typeface="Verdana"/>
                <a:cs typeface="Verdana"/>
                <a:sym typeface="Verdana"/>
              </a:rPr>
              <a:t> and </a:t>
            </a:r>
            <a:r>
              <a:rPr lang="it-IT" sz="1800" b="0" i="0" u="none" strike="noStrike" cap="none" dirty="0" err="1">
                <a:solidFill>
                  <a:schemeClr val="dk1"/>
                </a:solidFill>
                <a:latin typeface="Verdana"/>
                <a:ea typeface="Verdana"/>
                <a:cs typeface="Verdana"/>
                <a:sym typeface="Verdana"/>
              </a:rPr>
              <a:t>buildings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based</a:t>
            </a:r>
            <a:r>
              <a:rPr lang="it-IT" sz="1800" b="0" i="0" u="none" strike="noStrike" cap="none" dirty="0">
                <a:solidFill>
                  <a:schemeClr val="dk1"/>
                </a:solidFill>
                <a:latin typeface="Verdana"/>
                <a:ea typeface="Verdana"/>
                <a:cs typeface="Verdana"/>
                <a:sym typeface="Verdana"/>
              </a:rPr>
              <a:t> on quantitative </a:t>
            </a:r>
            <a:r>
              <a:rPr lang="it-IT" sz="1800" b="0" i="0" u="none" strike="noStrike" cap="none" dirty="0" err="1">
                <a:solidFill>
                  <a:schemeClr val="dk1"/>
                </a:solidFill>
                <a:latin typeface="Verdana"/>
                <a:ea typeface="Verdana"/>
                <a:cs typeface="Verdana"/>
                <a:sym typeface="Verdana"/>
              </a:rPr>
              <a:t>indicators</a:t>
            </a:r>
            <a:r>
              <a:rPr lang="it-IT" sz="1800" b="0" i="0" u="none" strike="noStrike" cap="none" dirty="0">
                <a:solidFill>
                  <a:schemeClr val="dk1"/>
                </a:solidFill>
                <a:latin typeface="Verdana"/>
                <a:ea typeface="Verdana"/>
                <a:cs typeface="Verdana"/>
                <a:sym typeface="Verdana"/>
              </a:rPr>
              <a:t>.</a:t>
            </a:r>
            <a:endParaRPr dirty="0"/>
          </a:p>
          <a:p>
            <a:pPr marL="285750" marR="0" lvl="0" indent="-17145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Provision</a:t>
            </a:r>
            <a:r>
              <a:rPr lang="it-IT" sz="1800" b="0" i="0" u="none" strike="noStrike" cap="none" dirty="0">
                <a:solidFill>
                  <a:schemeClr val="dk1"/>
                </a:solidFill>
                <a:latin typeface="Verdana"/>
                <a:ea typeface="Verdana"/>
                <a:cs typeface="Verdana"/>
                <a:sym typeface="Verdana"/>
              </a:rPr>
              <a:t> of a </a:t>
            </a:r>
            <a:r>
              <a:rPr lang="it-IT" sz="1800" b="0" i="0" u="none" strike="noStrike" cap="none" dirty="0" err="1">
                <a:solidFill>
                  <a:schemeClr val="dk1"/>
                </a:solidFill>
                <a:latin typeface="Verdana"/>
                <a:ea typeface="Verdana"/>
                <a:cs typeface="Verdana"/>
                <a:sym typeface="Verdana"/>
              </a:rPr>
              <a:t>reference</a:t>
            </a:r>
            <a:r>
              <a:rPr lang="it-IT" sz="1800" b="0" i="0" u="none" strike="noStrike" cap="none" dirty="0">
                <a:solidFill>
                  <a:schemeClr val="dk1"/>
                </a:solidFill>
                <a:latin typeface="Verdana"/>
                <a:ea typeface="Verdana"/>
                <a:cs typeface="Verdana"/>
                <a:sym typeface="Verdana"/>
              </a:rPr>
              <a:t> common framework for the stakeholders</a:t>
            </a:r>
            <a:endParaRPr dirty="0"/>
          </a:p>
          <a:p>
            <a:pPr marL="285750" marR="0" lvl="0" indent="-17145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Easy </a:t>
            </a:r>
            <a:r>
              <a:rPr lang="it-IT" sz="1800" b="0" i="0" u="none" strike="noStrike" cap="none" dirty="0" err="1">
                <a:solidFill>
                  <a:schemeClr val="dk1"/>
                </a:solidFill>
                <a:latin typeface="Verdana"/>
                <a:ea typeface="Verdana"/>
                <a:cs typeface="Verdana"/>
                <a:sym typeface="Verdana"/>
              </a:rPr>
              <a:t>comparison</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among</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urban</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areas</a:t>
            </a:r>
            <a:r>
              <a:rPr lang="it-IT" sz="1800" b="0" i="0" u="none" strike="noStrike" cap="none" dirty="0">
                <a:solidFill>
                  <a:schemeClr val="dk1"/>
                </a:solidFill>
                <a:latin typeface="Verdana"/>
                <a:ea typeface="Verdana"/>
                <a:cs typeface="Verdana"/>
                <a:sym typeface="Verdana"/>
              </a:rPr>
              <a:t> and countries</a:t>
            </a:r>
            <a:endParaRPr dirty="0"/>
          </a:p>
          <a:p>
            <a:pPr marL="285750" marR="0" lvl="0" indent="-17145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Easy communication </a:t>
            </a:r>
            <a:r>
              <a:rPr lang="it-IT" sz="1800" b="0" i="0" u="none" strike="noStrike" cap="none" dirty="0" err="1">
                <a:solidFill>
                  <a:schemeClr val="dk1"/>
                </a:solidFill>
                <a:latin typeface="Verdana"/>
                <a:ea typeface="Verdana"/>
                <a:cs typeface="Verdana"/>
                <a:sym typeface="Verdana"/>
              </a:rPr>
              <a:t>among</a:t>
            </a:r>
            <a:r>
              <a:rPr lang="it-IT" sz="1800" b="0" i="0" u="none" strike="noStrike" cap="none" dirty="0">
                <a:solidFill>
                  <a:schemeClr val="dk1"/>
                </a:solidFill>
                <a:latin typeface="Verdana"/>
                <a:ea typeface="Verdana"/>
                <a:cs typeface="Verdana"/>
                <a:sym typeface="Verdana"/>
              </a:rPr>
              <a:t> stakeholders</a:t>
            </a:r>
            <a:endParaRPr dirty="0"/>
          </a:p>
          <a:p>
            <a:pPr marL="285750" marR="0" lvl="0" indent="-17145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Development of a common </a:t>
            </a:r>
            <a:r>
              <a:rPr lang="it-IT" sz="1800" b="0" i="0" u="none" strike="noStrike" cap="none" dirty="0" err="1">
                <a:solidFill>
                  <a:schemeClr val="dk1"/>
                </a:solidFill>
                <a:latin typeface="Verdana"/>
                <a:ea typeface="Verdana"/>
                <a:cs typeface="Verdana"/>
                <a:sym typeface="Verdana"/>
              </a:rPr>
              <a:t>vocabulary</a:t>
            </a:r>
            <a:r>
              <a:rPr lang="it-IT" sz="1800" b="0" i="0" u="none" strike="noStrike" cap="none" dirty="0">
                <a:solidFill>
                  <a:schemeClr val="dk1"/>
                </a:solidFill>
                <a:latin typeface="Verdana"/>
                <a:ea typeface="Verdana"/>
                <a:cs typeface="Verdana"/>
                <a:sym typeface="Verdana"/>
              </a:rPr>
              <a:t> for environmental </a:t>
            </a:r>
            <a:r>
              <a:rPr lang="it-IT" sz="1800" b="0" i="0" u="none" strike="noStrike" cap="none" dirty="0" err="1">
                <a:solidFill>
                  <a:schemeClr val="dk1"/>
                </a:solidFill>
                <a:latin typeface="Verdana"/>
                <a:ea typeface="Verdana"/>
                <a:cs typeface="Verdana"/>
                <a:sym typeface="Verdana"/>
              </a:rPr>
              <a:t>assessment</a:t>
            </a:r>
            <a:endParaRPr dirty="0"/>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18</a:t>
            </a:fld>
            <a:endParaRPr sz="1200">
              <a:solidFill>
                <a:srgbClr val="888888"/>
              </a:solidFill>
              <a:latin typeface="Calibri"/>
              <a:ea typeface="Calibri"/>
              <a:cs typeface="Calibri"/>
              <a:sym typeface="Calibri"/>
            </a:endParaRPr>
          </a:p>
        </p:txBody>
      </p:sp>
      <p:pic>
        <p:nvPicPr>
          <p:cNvPr id="209" name="Google Shape;209;p32"/>
          <p:cNvPicPr preferRelativeResize="0"/>
          <p:nvPr/>
        </p:nvPicPr>
        <p:blipFill rotWithShape="1">
          <a:blip r:embed="rId3">
            <a:alphaModFix/>
          </a:blip>
          <a:srcRect/>
          <a:stretch/>
        </p:blipFill>
        <p:spPr>
          <a:xfrm>
            <a:off x="-1" y="25704"/>
            <a:ext cx="9153465" cy="3403296"/>
          </a:xfrm>
          <a:prstGeom prst="rect">
            <a:avLst/>
          </a:prstGeom>
          <a:noFill/>
          <a:ln>
            <a:noFill/>
          </a:ln>
        </p:spPr>
      </p:pic>
      <p:sp>
        <p:nvSpPr>
          <p:cNvPr id="210" name="Google Shape;210;p32"/>
          <p:cNvSpPr txBox="1"/>
          <p:nvPr/>
        </p:nvSpPr>
        <p:spPr>
          <a:xfrm>
            <a:off x="0" y="3801780"/>
            <a:ext cx="914400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a:solidFill>
                  <a:schemeClr val="dk1"/>
                </a:solidFill>
                <a:latin typeface="Calibri"/>
                <a:ea typeface="Calibri"/>
                <a:cs typeface="Calibri"/>
                <a:sym typeface="Calibri"/>
              </a:rPr>
              <a:t>1 TRANSNATIONAL GENERIC FRAMEWORK</a:t>
            </a:r>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it-IT" sz="2400">
                <a:solidFill>
                  <a:schemeClr val="dk1"/>
                </a:solidFill>
                <a:latin typeface="Calibri"/>
                <a:ea typeface="Calibri"/>
                <a:cs typeface="Calibri"/>
                <a:sym typeface="Calibri"/>
              </a:rPr>
              <a:t>8 CONTEXTUALIZED LOCAL TOOLS</a:t>
            </a:r>
            <a:endParaRPr/>
          </a:p>
        </p:txBody>
      </p:sp>
      <p:sp>
        <p:nvSpPr>
          <p:cNvPr id="211" name="Google Shape;211;p32"/>
          <p:cNvSpPr/>
          <p:nvPr/>
        </p:nvSpPr>
        <p:spPr>
          <a:xfrm>
            <a:off x="4391979" y="4370586"/>
            <a:ext cx="360040" cy="432048"/>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19</a:t>
            </a:fld>
            <a:endParaRPr sz="1200">
              <a:solidFill>
                <a:srgbClr val="888888"/>
              </a:solidFill>
              <a:latin typeface="Calibri"/>
              <a:ea typeface="Calibri"/>
              <a:cs typeface="Calibri"/>
              <a:sym typeface="Calibri"/>
            </a:endParaRPr>
          </a:p>
        </p:txBody>
      </p:sp>
      <p:sp>
        <p:nvSpPr>
          <p:cNvPr id="6" name="Google Shape;216;p33">
            <a:extLst>
              <a:ext uri="{FF2B5EF4-FFF2-40B4-BE49-F238E27FC236}">
                <a16:creationId xmlns:a16="http://schemas.microsoft.com/office/drawing/2014/main" id="{684C46D7-5B94-4112-9E78-02367B68154F}"/>
              </a:ext>
            </a:extLst>
          </p:cNvPr>
          <p:cNvSpPr/>
          <p:nvPr/>
        </p:nvSpPr>
        <p:spPr>
          <a:xfrm>
            <a:off x="-448883" y="237095"/>
            <a:ext cx="8850312" cy="520700"/>
          </a:xfrm>
          <a:prstGeom prst="rect">
            <a:avLst/>
          </a:prstGeom>
          <a:noFill/>
          <a:ln>
            <a:noFill/>
          </a:ln>
        </p:spPr>
        <p:txBody>
          <a:bodyPr spcFirstLastPara="1" wrap="square" lIns="90475" tIns="44450" rIns="90475" bIns="44450" anchor="ctr" anchorCtr="0">
            <a:noAutofit/>
          </a:bodyPr>
          <a:lstStyle/>
          <a:p>
            <a:pPr marL="0" marR="0" lvl="0" indent="0" algn="l" rtl="0">
              <a:spcBef>
                <a:spcPts val="0"/>
              </a:spcBef>
              <a:spcAft>
                <a:spcPts val="0"/>
              </a:spcAft>
              <a:buNone/>
            </a:pPr>
            <a:r>
              <a:rPr lang="it-IT" sz="2800" dirty="0">
                <a:solidFill>
                  <a:srgbClr val="387B80"/>
                </a:solidFill>
                <a:latin typeface="Arial"/>
                <a:ea typeface="Arial"/>
                <a:cs typeface="Arial"/>
                <a:sym typeface="Arial"/>
              </a:rPr>
              <a:t>       </a:t>
            </a:r>
            <a:r>
              <a:rPr lang="it-IT" sz="2800" b="1" dirty="0" err="1">
                <a:solidFill>
                  <a:schemeClr val="dk1"/>
                </a:solidFill>
                <a:latin typeface="Arial"/>
                <a:ea typeface="Arial"/>
                <a:cs typeface="Arial"/>
                <a:sym typeface="Arial"/>
              </a:rPr>
              <a:t>Ass</a:t>
            </a:r>
            <a:r>
              <a:rPr lang="it-IT" sz="2800" b="1" dirty="0" err="1">
                <a:solidFill>
                  <a:schemeClr val="dk1"/>
                </a:solidFill>
                <a:latin typeface="Helvetica Neue"/>
                <a:ea typeface="Helvetica Neue"/>
                <a:cs typeface="Helvetica Neue"/>
                <a:sym typeface="Helvetica Neue"/>
              </a:rPr>
              <a:t>essment</a:t>
            </a:r>
            <a:r>
              <a:rPr lang="it-IT" sz="2800" b="1" dirty="0">
                <a:solidFill>
                  <a:schemeClr val="dk1"/>
                </a:solidFill>
                <a:latin typeface="Helvetica Neue"/>
                <a:ea typeface="Helvetica Neue"/>
                <a:cs typeface="Helvetica Neue"/>
                <a:sym typeface="Helvetica Neue"/>
              </a:rPr>
              <a:t> </a:t>
            </a:r>
            <a:r>
              <a:rPr lang="it-IT" sz="2800" b="1" dirty="0" err="1">
                <a:solidFill>
                  <a:schemeClr val="dk1"/>
                </a:solidFill>
                <a:latin typeface="Helvetica Neue"/>
                <a:ea typeface="Helvetica Neue"/>
                <a:cs typeface="Helvetica Neue"/>
                <a:sym typeface="Helvetica Neue"/>
              </a:rPr>
              <a:t>tools</a:t>
            </a:r>
            <a:r>
              <a:rPr lang="it-IT" sz="2800" b="1" dirty="0">
                <a:solidFill>
                  <a:schemeClr val="dk1"/>
                </a:solidFill>
                <a:latin typeface="Helvetica Neue"/>
                <a:ea typeface="Helvetica Neue"/>
                <a:cs typeface="Helvetica Neue"/>
                <a:sym typeface="Helvetica Neue"/>
              </a:rPr>
              <a:t> to:</a:t>
            </a:r>
            <a:endParaRPr sz="2800" b="1" dirty="0">
              <a:solidFill>
                <a:schemeClr val="dk1"/>
              </a:solidFill>
              <a:latin typeface="Arial"/>
              <a:ea typeface="Arial"/>
              <a:cs typeface="Arial"/>
              <a:sym typeface="Arial"/>
            </a:endParaRPr>
          </a:p>
        </p:txBody>
      </p:sp>
      <p:sp>
        <p:nvSpPr>
          <p:cNvPr id="7" name="CasellaDiTesto 6">
            <a:extLst>
              <a:ext uri="{FF2B5EF4-FFF2-40B4-BE49-F238E27FC236}">
                <a16:creationId xmlns:a16="http://schemas.microsoft.com/office/drawing/2014/main" id="{09BAB97D-37AC-49D6-91B6-FF7415A8AEA0}"/>
              </a:ext>
            </a:extLst>
          </p:cNvPr>
          <p:cNvSpPr txBox="1"/>
          <p:nvPr/>
        </p:nvSpPr>
        <p:spPr>
          <a:xfrm>
            <a:off x="2634611" y="1859339"/>
            <a:ext cx="3874779" cy="3170099"/>
          </a:xfrm>
          <a:prstGeom prst="rect">
            <a:avLst/>
          </a:prstGeom>
          <a:noFill/>
        </p:spPr>
        <p:txBody>
          <a:bodyPr wrap="none" rtlCol="0">
            <a:spAutoFit/>
          </a:bodyPr>
          <a:lstStyle/>
          <a:p>
            <a:pPr algn="ctr"/>
            <a:r>
              <a:rPr lang="it-IT" sz="2000" b="1" dirty="0">
                <a:solidFill>
                  <a:srgbClr val="FF0000"/>
                </a:solidFill>
                <a:latin typeface="Verdana" panose="020B0604030504040204" pitchFamily="34" charset="0"/>
                <a:ea typeface="Verdana" panose="020B0604030504040204" pitchFamily="34" charset="0"/>
                <a:cs typeface="Verdana" panose="020B0604030504040204" pitchFamily="34" charset="0"/>
              </a:rPr>
              <a:t>FIX TARGETS</a:t>
            </a:r>
          </a:p>
          <a:p>
            <a:pPr algn="ctr"/>
            <a:endParaRPr lang="it-IT" sz="2000" b="1" dirty="0">
              <a:latin typeface="Verdana" panose="020B0604030504040204" pitchFamily="34" charset="0"/>
              <a:ea typeface="Verdana" panose="020B0604030504040204" pitchFamily="34" charset="0"/>
              <a:cs typeface="Verdana" panose="020B0604030504040204" pitchFamily="34" charset="0"/>
            </a:endParaRPr>
          </a:p>
          <a:p>
            <a:pPr algn="ctr"/>
            <a:endParaRPr lang="it-IT" sz="2000" b="1" dirty="0">
              <a:latin typeface="Verdana" panose="020B0604030504040204" pitchFamily="34" charset="0"/>
              <a:ea typeface="Verdana" panose="020B0604030504040204" pitchFamily="34" charset="0"/>
              <a:cs typeface="Verdana" panose="020B0604030504040204" pitchFamily="34" charset="0"/>
            </a:endParaRPr>
          </a:p>
          <a:p>
            <a:pPr algn="ctr"/>
            <a:r>
              <a:rPr lang="it-IT" sz="2000" b="1" dirty="0">
                <a:latin typeface="Verdana" panose="020B0604030504040204" pitchFamily="34" charset="0"/>
                <a:ea typeface="Verdana" panose="020B0604030504040204" pitchFamily="34" charset="0"/>
                <a:cs typeface="Verdana" panose="020B0604030504040204" pitchFamily="34" charset="0"/>
              </a:rPr>
              <a:t>OBJECTIVE</a:t>
            </a:r>
          </a:p>
          <a:p>
            <a:pPr algn="ctr"/>
            <a:r>
              <a:rPr lang="it-IT" sz="2000" b="1" dirty="0">
                <a:latin typeface="Verdana" panose="020B0604030504040204" pitchFamily="34" charset="0"/>
                <a:ea typeface="Verdana" panose="020B0604030504040204" pitchFamily="34" charset="0"/>
                <a:cs typeface="Verdana" panose="020B0604030504040204" pitchFamily="34" charset="0"/>
              </a:rPr>
              <a:t>CREDIBLE</a:t>
            </a:r>
          </a:p>
          <a:p>
            <a:pPr algn="ctr"/>
            <a:r>
              <a:rPr lang="it-IT" sz="2000" b="1" dirty="0">
                <a:latin typeface="Verdana" panose="020B0604030504040204" pitchFamily="34" charset="0"/>
                <a:ea typeface="Verdana" panose="020B0604030504040204" pitchFamily="34" charset="0"/>
                <a:cs typeface="Verdana" panose="020B0604030504040204" pitchFamily="34" charset="0"/>
              </a:rPr>
              <a:t>MEASURABLE</a:t>
            </a:r>
          </a:p>
          <a:p>
            <a:pPr algn="ctr"/>
            <a:r>
              <a:rPr lang="it-IT" sz="2000" b="1" dirty="0">
                <a:latin typeface="Verdana" panose="020B0604030504040204" pitchFamily="34" charset="0"/>
                <a:ea typeface="Verdana" panose="020B0604030504040204" pitchFamily="34" charset="0"/>
                <a:cs typeface="Verdana" panose="020B0604030504040204" pitchFamily="34" charset="0"/>
              </a:rPr>
              <a:t>VERIFIABLE</a:t>
            </a:r>
          </a:p>
          <a:p>
            <a:pPr algn="ctr"/>
            <a:endParaRPr lang="it-IT" sz="2000" b="1" dirty="0">
              <a:latin typeface="Verdana" panose="020B0604030504040204" pitchFamily="34" charset="0"/>
              <a:ea typeface="Verdana" panose="020B0604030504040204" pitchFamily="34" charset="0"/>
              <a:cs typeface="Verdana" panose="020B0604030504040204" pitchFamily="34" charset="0"/>
            </a:endParaRPr>
          </a:p>
          <a:p>
            <a:pPr algn="ctr"/>
            <a:endParaRPr lang="it-IT" sz="2000" b="1" dirty="0">
              <a:latin typeface="Verdana" panose="020B0604030504040204" pitchFamily="34" charset="0"/>
              <a:ea typeface="Verdana" panose="020B0604030504040204" pitchFamily="34" charset="0"/>
              <a:cs typeface="Verdana" panose="020B0604030504040204" pitchFamily="34" charset="0"/>
            </a:endParaRPr>
          </a:p>
          <a:p>
            <a:pPr algn="ct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TO ADRESS THE ACTIONS</a:t>
            </a:r>
          </a:p>
        </p:txBody>
      </p:sp>
    </p:spTree>
    <p:extLst>
      <p:ext uri="{BB962C8B-B14F-4D97-AF65-F5344CB8AC3E}">
        <p14:creationId xmlns:p14="http://schemas.microsoft.com/office/powerpoint/2010/main" val="130142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79512" y="238515"/>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Why</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we</a:t>
            </a:r>
            <a:r>
              <a:rPr lang="it-IT" sz="3200" b="1" i="0" u="none" strike="noStrike" cap="none" dirty="0">
                <a:solidFill>
                  <a:schemeClr val="dk1"/>
                </a:solidFill>
                <a:latin typeface="Calibri"/>
                <a:ea typeface="Calibri"/>
                <a:cs typeface="Calibri"/>
                <a:sym typeface="Calibri"/>
              </a:rPr>
              <a:t> talk </a:t>
            </a:r>
            <a:r>
              <a:rPr lang="it-IT" sz="3200" b="1" i="0" u="none" strike="noStrike" cap="none" dirty="0" err="1">
                <a:solidFill>
                  <a:schemeClr val="dk1"/>
                </a:solidFill>
                <a:latin typeface="Calibri"/>
                <a:ea typeface="Calibri"/>
                <a:cs typeface="Calibri"/>
                <a:sym typeface="Calibri"/>
              </a:rPr>
              <a:t>about</a:t>
            </a:r>
            <a:r>
              <a:rPr lang="it-IT" sz="3200" b="1" i="0" u="none" strike="noStrike" cap="none" dirty="0">
                <a:solidFill>
                  <a:schemeClr val="dk1"/>
                </a:solidFill>
                <a:latin typeface="Calibri"/>
                <a:ea typeface="Calibri"/>
                <a:cs typeface="Calibri"/>
                <a:sym typeface="Calibri"/>
              </a:rPr>
              <a:t> sustainability?</a:t>
            </a:r>
            <a:br>
              <a:rPr lang="it-IT" sz="3200" b="1" i="0" u="none" strike="noStrike" cap="none" dirty="0">
                <a:solidFill>
                  <a:schemeClr val="dk1"/>
                </a:solidFill>
                <a:latin typeface="Verdana"/>
                <a:ea typeface="Verdana"/>
                <a:cs typeface="Verdana"/>
                <a:sym typeface="Verdana"/>
              </a:rPr>
            </a:br>
            <a:endParaRPr sz="3200" b="1" i="0" u="none" strike="noStrike" cap="none" dirty="0">
              <a:solidFill>
                <a:schemeClr val="dk1"/>
              </a:solidFill>
              <a:latin typeface="Verdana"/>
              <a:ea typeface="Verdana"/>
              <a:cs typeface="Verdana"/>
              <a:sym typeface="Verdana"/>
            </a:endParaRPr>
          </a:p>
        </p:txBody>
      </p:sp>
      <p:sp>
        <p:nvSpPr>
          <p:cNvPr id="97" name="Google Shape;97;p21"/>
          <p:cNvSpPr txBox="1">
            <a:spLocks noGrp="1"/>
          </p:cNvSpPr>
          <p:nvPr>
            <p:ph type="body" idx="1"/>
          </p:nvPr>
        </p:nvSpPr>
        <p:spPr>
          <a:xfrm>
            <a:off x="149093" y="1097871"/>
            <a:ext cx="8785225" cy="98216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dk1"/>
              </a:buClr>
              <a:buSzPts val="1800"/>
              <a:buFont typeface="Arial"/>
              <a:buNone/>
            </a:pPr>
            <a:r>
              <a:rPr lang="it-IT" sz="2000" b="1" i="0" u="none" strike="noStrike" cap="none" dirty="0">
                <a:solidFill>
                  <a:schemeClr val="dk1"/>
                </a:solidFill>
                <a:latin typeface="Verdana"/>
                <a:ea typeface="Verdana"/>
                <a:cs typeface="Verdana"/>
                <a:sym typeface="Verdana"/>
              </a:rPr>
              <a:t>Europe, cities:</a:t>
            </a:r>
          </a:p>
          <a:p>
            <a:pPr marL="0" marR="0" lvl="0" indent="0" algn="just" rtl="0">
              <a:lnSpc>
                <a:spcPct val="150000"/>
              </a:lnSpc>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- 70% of </a:t>
            </a:r>
            <a:r>
              <a:rPr lang="it-IT" sz="1800" b="0" i="0" u="none" strike="noStrike" cap="none" dirty="0" err="1">
                <a:solidFill>
                  <a:schemeClr val="dk1"/>
                </a:solidFill>
                <a:latin typeface="Verdana"/>
                <a:ea typeface="Verdana"/>
                <a:cs typeface="Verdana"/>
                <a:sym typeface="Verdana"/>
              </a:rPr>
              <a:t>energy</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consumptions</a:t>
            </a:r>
            <a:endParaRPr lang="it-IT" sz="1800" b="0" i="0" u="none" strike="noStrike" cap="none" dirty="0">
              <a:solidFill>
                <a:schemeClr val="dk1"/>
              </a:solidFill>
              <a:latin typeface="Verdana"/>
              <a:ea typeface="Verdana"/>
              <a:cs typeface="Verdana"/>
              <a:sym typeface="Verdana"/>
            </a:endParaRPr>
          </a:p>
          <a:p>
            <a:pPr marL="0" marR="0" lvl="0" indent="0" algn="just" rtl="0">
              <a:lnSpc>
                <a:spcPct val="150000"/>
              </a:lnSpc>
              <a:spcBef>
                <a:spcPts val="0"/>
              </a:spcBef>
              <a:spcAft>
                <a:spcPts val="0"/>
              </a:spcAft>
              <a:buClr>
                <a:schemeClr val="dk1"/>
              </a:buClr>
              <a:buSzPts val="1800"/>
            </a:pPr>
            <a:r>
              <a:rPr lang="it-IT" sz="1800" b="0" i="0" u="none" strike="noStrike" cap="none" dirty="0">
                <a:solidFill>
                  <a:schemeClr val="dk1"/>
                </a:solidFill>
                <a:latin typeface="Verdana"/>
                <a:ea typeface="Verdana"/>
                <a:cs typeface="Verdana"/>
                <a:sym typeface="Verdana"/>
              </a:rPr>
              <a:t>- 60-70% of </a:t>
            </a:r>
            <a:r>
              <a:rPr lang="it-IT" sz="1800" b="0" i="0" u="none" strike="noStrike" cap="none" dirty="0" err="1">
                <a:solidFill>
                  <a:schemeClr val="dk1"/>
                </a:solidFill>
                <a:latin typeface="Verdana"/>
                <a:ea typeface="Verdana"/>
                <a:cs typeface="Verdana"/>
                <a:sym typeface="Verdana"/>
              </a:rPr>
              <a:t>total</a:t>
            </a:r>
            <a:r>
              <a:rPr lang="it-IT" sz="1800" b="0" i="0" u="none" strike="noStrike" cap="none" dirty="0">
                <a:solidFill>
                  <a:schemeClr val="dk1"/>
                </a:solidFill>
                <a:latin typeface="Verdana"/>
                <a:ea typeface="Verdana"/>
                <a:cs typeface="Verdana"/>
                <a:sym typeface="Verdana"/>
              </a:rPr>
              <a:t> CO2 </a:t>
            </a:r>
            <a:r>
              <a:rPr lang="it-IT" sz="1800" b="0" i="0" u="none" strike="noStrike" cap="none" dirty="0" err="1">
                <a:solidFill>
                  <a:schemeClr val="dk1"/>
                </a:solidFill>
                <a:latin typeface="Verdana"/>
                <a:ea typeface="Verdana"/>
                <a:cs typeface="Verdana"/>
                <a:sym typeface="Verdana"/>
              </a:rPr>
              <a:t>emissions</a:t>
            </a:r>
            <a:endParaRPr lang="it-IT" sz="1800" b="0" i="0" u="none" strike="noStrike" cap="none" dirty="0">
              <a:solidFill>
                <a:schemeClr val="dk1"/>
              </a:solidFill>
              <a:latin typeface="Verdana"/>
              <a:ea typeface="Verdana"/>
              <a:cs typeface="Verdana"/>
              <a:sym typeface="Verdana"/>
            </a:endParaRPr>
          </a:p>
          <a:p>
            <a:pPr marL="0" marR="0" lvl="0" indent="0" algn="just" rtl="0">
              <a:lnSpc>
                <a:spcPct val="150000"/>
              </a:lnSpc>
              <a:spcBef>
                <a:spcPts val="0"/>
              </a:spcBef>
              <a:spcAft>
                <a:spcPts val="0"/>
              </a:spcAft>
              <a:buClr>
                <a:schemeClr val="dk1"/>
              </a:buClr>
              <a:buSzPts val="1800"/>
            </a:pPr>
            <a:r>
              <a:rPr lang="it-IT" sz="1800" dirty="0"/>
              <a:t>- the </a:t>
            </a:r>
            <a:r>
              <a:rPr lang="it-IT" sz="1800" dirty="0" err="1"/>
              <a:t>highest</a:t>
            </a:r>
            <a:r>
              <a:rPr lang="it-IT" sz="1800" dirty="0"/>
              <a:t> </a:t>
            </a:r>
            <a:r>
              <a:rPr lang="it-IT" sz="1800" dirty="0" err="1"/>
              <a:t>number</a:t>
            </a:r>
            <a:r>
              <a:rPr lang="it-IT" sz="1800" dirty="0"/>
              <a:t> of </a:t>
            </a:r>
            <a:r>
              <a:rPr lang="it-IT" sz="1800" dirty="0" err="1"/>
              <a:t>population</a:t>
            </a:r>
            <a:endParaRPr sz="1800" b="0" i="0" u="none" strike="noStrike" cap="none" dirty="0">
              <a:solidFill>
                <a:schemeClr val="dk1"/>
              </a:solidFill>
              <a:latin typeface="Verdana"/>
              <a:ea typeface="Verdana"/>
              <a:cs typeface="Verdana"/>
              <a:sym typeface="Verdana"/>
            </a:endParaRPr>
          </a:p>
        </p:txBody>
      </p:sp>
      <p:grpSp>
        <p:nvGrpSpPr>
          <p:cNvPr id="98" name="Google Shape;98;p21"/>
          <p:cNvGrpSpPr/>
          <p:nvPr/>
        </p:nvGrpSpPr>
        <p:grpSpPr>
          <a:xfrm>
            <a:off x="4727643" y="1248591"/>
            <a:ext cx="4236845" cy="1655753"/>
            <a:chOff x="0" y="1803400"/>
            <a:chExt cx="9144000" cy="3573463"/>
          </a:xfrm>
        </p:grpSpPr>
        <p:pic>
          <p:nvPicPr>
            <p:cNvPr id="99" name="Google Shape;99;p21" descr="temp rise maps.tiff                                            001187DFMacintosh HD                   C1E6AA42:"/>
            <p:cNvPicPr preferRelativeResize="0"/>
            <p:nvPr/>
          </p:nvPicPr>
          <p:blipFill rotWithShape="1">
            <a:blip r:embed="rId3">
              <a:alphaModFix/>
            </a:blip>
            <a:srcRect l="9470" t="33466" r="3157" b="36542"/>
            <a:stretch/>
          </p:blipFill>
          <p:spPr>
            <a:xfrm>
              <a:off x="152400" y="2362200"/>
              <a:ext cx="8839200" cy="2492375"/>
            </a:xfrm>
            <a:prstGeom prst="rect">
              <a:avLst/>
            </a:prstGeom>
            <a:noFill/>
            <a:ln>
              <a:noFill/>
            </a:ln>
          </p:spPr>
        </p:pic>
        <p:pic>
          <p:nvPicPr>
            <p:cNvPr id="100" name="Google Shape;100;p21" descr="temp rise maps.tiff                                            001187DFMacintosh HD                   C1E6AA42:"/>
            <p:cNvPicPr preferRelativeResize="0"/>
            <p:nvPr/>
          </p:nvPicPr>
          <p:blipFill rotWithShape="1">
            <a:blip r:embed="rId3">
              <a:alphaModFix/>
            </a:blip>
            <a:srcRect l="9471" b="93858"/>
            <a:stretch/>
          </p:blipFill>
          <p:spPr>
            <a:xfrm>
              <a:off x="0" y="1803400"/>
              <a:ext cx="9144000" cy="508000"/>
            </a:xfrm>
            <a:prstGeom prst="rect">
              <a:avLst/>
            </a:prstGeom>
            <a:noFill/>
            <a:ln>
              <a:noFill/>
            </a:ln>
          </p:spPr>
        </p:pic>
        <p:pic>
          <p:nvPicPr>
            <p:cNvPr id="101" name="Google Shape;101;p21" descr="temp rise maps.tiff                                            001187DFMacintosh HD                   C1E6AA42:"/>
            <p:cNvPicPr preferRelativeResize="0"/>
            <p:nvPr/>
          </p:nvPicPr>
          <p:blipFill rotWithShape="1">
            <a:blip r:embed="rId3">
              <a:alphaModFix/>
            </a:blip>
            <a:srcRect t="91167" b="384"/>
            <a:stretch/>
          </p:blipFill>
          <p:spPr>
            <a:xfrm>
              <a:off x="0" y="4800600"/>
              <a:ext cx="8293100" cy="576263"/>
            </a:xfrm>
            <a:prstGeom prst="rect">
              <a:avLst/>
            </a:prstGeom>
            <a:noFill/>
            <a:ln>
              <a:noFill/>
            </a:ln>
          </p:spPr>
        </p:pic>
      </p:grpSp>
      <p:sp>
        <p:nvSpPr>
          <p:cNvPr id="2" name="Freccia in giù 1">
            <a:extLst>
              <a:ext uri="{FF2B5EF4-FFF2-40B4-BE49-F238E27FC236}">
                <a16:creationId xmlns:a16="http://schemas.microsoft.com/office/drawing/2014/main" id="{B9FF0125-0279-4A71-8A1B-5E183966DC1F}"/>
              </a:ext>
            </a:extLst>
          </p:cNvPr>
          <p:cNvSpPr/>
          <p:nvPr/>
        </p:nvSpPr>
        <p:spPr>
          <a:xfrm>
            <a:off x="5272164" y="3442756"/>
            <a:ext cx="639763" cy="12597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a:extLst>
              <a:ext uri="{FF2B5EF4-FFF2-40B4-BE49-F238E27FC236}">
                <a16:creationId xmlns:a16="http://schemas.microsoft.com/office/drawing/2014/main" id="{986801F1-51CD-478E-8270-AEE1759EFAB8}"/>
              </a:ext>
            </a:extLst>
          </p:cNvPr>
          <p:cNvSpPr/>
          <p:nvPr/>
        </p:nvSpPr>
        <p:spPr>
          <a:xfrm rot="10800000">
            <a:off x="1416911" y="3397168"/>
            <a:ext cx="639763" cy="12597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8F8695FC-72F2-4806-AA25-8208789D0E12}"/>
              </a:ext>
            </a:extLst>
          </p:cNvPr>
          <p:cNvSpPr txBox="1"/>
          <p:nvPr/>
        </p:nvSpPr>
        <p:spPr>
          <a:xfrm>
            <a:off x="2321394" y="3450282"/>
            <a:ext cx="2990850" cy="1282787"/>
          </a:xfrm>
          <a:prstGeom prst="rect">
            <a:avLst/>
          </a:prstGeom>
          <a:noFill/>
        </p:spPr>
        <p:txBody>
          <a:bodyPr wrap="square" rtlCol="0">
            <a:spAutoFit/>
          </a:bodyPr>
          <a:lstStyle/>
          <a:p>
            <a:pPr>
              <a:lnSpc>
                <a:spcPct val="150000"/>
              </a:lnSpc>
            </a:pPr>
            <a:r>
              <a:rPr lang="it-IT" sz="1800" dirty="0">
                <a:latin typeface="Verdana" panose="020B0604030504040204" pitchFamily="34" charset="0"/>
                <a:ea typeface="Verdana" panose="020B0604030504040204" pitchFamily="34" charset="0"/>
                <a:cs typeface="Verdana" panose="020B0604030504040204" pitchFamily="34" charset="0"/>
              </a:rPr>
              <a:t>CO2 </a:t>
            </a:r>
            <a:r>
              <a:rPr lang="it-IT" sz="1800" dirty="0" err="1">
                <a:latin typeface="Verdana" panose="020B0604030504040204" pitchFamily="34" charset="0"/>
                <a:ea typeface="Verdana" panose="020B0604030504040204" pitchFamily="34" charset="0"/>
                <a:cs typeface="Verdana" panose="020B0604030504040204" pitchFamily="34" charset="0"/>
              </a:rPr>
              <a:t>concentration</a:t>
            </a:r>
            <a:endParaRPr lang="it-IT" sz="1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it-IT" sz="1800" dirty="0">
                <a:latin typeface="Verdana" panose="020B0604030504040204" pitchFamily="34" charset="0"/>
                <a:ea typeface="Verdana" panose="020B0604030504040204" pitchFamily="34" charset="0"/>
                <a:cs typeface="Verdana" panose="020B0604030504040204" pitchFamily="34" charset="0"/>
              </a:rPr>
              <a:t>Temperature</a:t>
            </a:r>
          </a:p>
          <a:p>
            <a:pPr>
              <a:lnSpc>
                <a:spcPct val="150000"/>
              </a:lnSpc>
            </a:pPr>
            <a:r>
              <a:rPr lang="it-IT" sz="1800" dirty="0">
                <a:latin typeface="Verdana" panose="020B0604030504040204" pitchFamily="34" charset="0"/>
                <a:ea typeface="Verdana" panose="020B0604030504040204" pitchFamily="34" charset="0"/>
                <a:cs typeface="Verdana" panose="020B0604030504040204" pitchFamily="34" charset="0"/>
              </a:rPr>
              <a:t>Sea level</a:t>
            </a:r>
          </a:p>
        </p:txBody>
      </p:sp>
      <p:sp>
        <p:nvSpPr>
          <p:cNvPr id="13" name="CasellaDiTesto 12">
            <a:extLst>
              <a:ext uri="{FF2B5EF4-FFF2-40B4-BE49-F238E27FC236}">
                <a16:creationId xmlns:a16="http://schemas.microsoft.com/office/drawing/2014/main" id="{C80C6E02-FF14-4BE8-8E7B-5CE64F98C197}"/>
              </a:ext>
            </a:extLst>
          </p:cNvPr>
          <p:cNvSpPr txBox="1"/>
          <p:nvPr/>
        </p:nvSpPr>
        <p:spPr>
          <a:xfrm>
            <a:off x="6188544" y="3431232"/>
            <a:ext cx="2990850" cy="1282787"/>
          </a:xfrm>
          <a:prstGeom prst="rect">
            <a:avLst/>
          </a:prstGeom>
          <a:noFill/>
        </p:spPr>
        <p:txBody>
          <a:bodyPr wrap="square" rtlCol="0">
            <a:spAutoFit/>
          </a:bodyPr>
          <a:lstStyle/>
          <a:p>
            <a:pPr>
              <a:lnSpc>
                <a:spcPct val="150000"/>
              </a:lnSpc>
            </a:pPr>
            <a:r>
              <a:rPr lang="it-IT" sz="1800" dirty="0">
                <a:latin typeface="Verdana" panose="020B0604030504040204" pitchFamily="34" charset="0"/>
                <a:ea typeface="Verdana" panose="020B0604030504040204" pitchFamily="34" charset="0"/>
                <a:cs typeface="Verdana" panose="020B0604030504040204" pitchFamily="34" charset="0"/>
              </a:rPr>
              <a:t>Resources</a:t>
            </a:r>
          </a:p>
          <a:p>
            <a:pPr>
              <a:lnSpc>
                <a:spcPct val="150000"/>
              </a:lnSpc>
            </a:pPr>
            <a:r>
              <a:rPr lang="it-IT" sz="1800" dirty="0" err="1">
                <a:latin typeface="Verdana" panose="020B0604030504040204" pitchFamily="34" charset="0"/>
                <a:ea typeface="Verdana" panose="020B0604030504040204" pitchFamily="34" charset="0"/>
                <a:cs typeface="Verdana" panose="020B0604030504040204" pitchFamily="34" charset="0"/>
              </a:rPr>
              <a:t>Fuels</a:t>
            </a:r>
            <a:endParaRPr lang="it-IT" sz="1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it-IT" sz="1800" dirty="0">
                <a:latin typeface="Verdana" panose="020B0604030504040204" pitchFamily="34" charset="0"/>
                <a:ea typeface="Verdana" panose="020B0604030504040204" pitchFamily="34" charset="0"/>
                <a:cs typeface="Verdana" panose="020B0604030504040204" pitchFamily="34" charset="0"/>
              </a:rPr>
              <a:t>Energy</a:t>
            </a:r>
          </a:p>
        </p:txBody>
      </p:sp>
      <p:sp>
        <p:nvSpPr>
          <p:cNvPr id="4" name="CasellaDiTesto 3">
            <a:extLst>
              <a:ext uri="{FF2B5EF4-FFF2-40B4-BE49-F238E27FC236}">
                <a16:creationId xmlns:a16="http://schemas.microsoft.com/office/drawing/2014/main" id="{562F4C0F-B1F3-4A1B-9EFD-56A87F6264E0}"/>
              </a:ext>
            </a:extLst>
          </p:cNvPr>
          <p:cNvSpPr txBox="1"/>
          <p:nvPr/>
        </p:nvSpPr>
        <p:spPr>
          <a:xfrm>
            <a:off x="2030019" y="5317107"/>
            <a:ext cx="5556771" cy="400110"/>
          </a:xfrm>
          <a:prstGeom prst="rect">
            <a:avLst/>
          </a:prstGeom>
          <a:noFill/>
        </p:spPr>
        <p:txBody>
          <a:bodyPr wrap="square" rtlCol="0">
            <a:spAutoFit/>
          </a:bodyPr>
          <a:lstStyle/>
          <a:p>
            <a:r>
              <a:rPr lang="it-IT" sz="2000" dirty="0">
                <a:solidFill>
                  <a:srgbClr val="FF0000"/>
                </a:solidFill>
                <a:latin typeface="Verdana" panose="020B0604030504040204" pitchFamily="34" charset="0"/>
                <a:ea typeface="Verdana" panose="020B0604030504040204" pitchFamily="34" charset="0"/>
                <a:cs typeface="Verdana" panose="020B0604030504040204" pitchFamily="34" charset="0"/>
              </a:rPr>
              <a:t>IMPACTS ON POPULATION AND CITIES</a:t>
            </a:r>
          </a:p>
        </p:txBody>
      </p:sp>
      <p:sp>
        <p:nvSpPr>
          <p:cNvPr id="5" name="Rettangolo 4">
            <a:extLst>
              <a:ext uri="{FF2B5EF4-FFF2-40B4-BE49-F238E27FC236}">
                <a16:creationId xmlns:a16="http://schemas.microsoft.com/office/drawing/2014/main" id="{D447E931-0025-48DB-A86C-CFC716BAE357}"/>
              </a:ext>
            </a:extLst>
          </p:cNvPr>
          <p:cNvSpPr/>
          <p:nvPr/>
        </p:nvSpPr>
        <p:spPr>
          <a:xfrm>
            <a:off x="1809750" y="5219564"/>
            <a:ext cx="5505450" cy="590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p:nvPr/>
        </p:nvSpPr>
        <p:spPr>
          <a:xfrm>
            <a:off x="-448883" y="237095"/>
            <a:ext cx="8850312" cy="520700"/>
          </a:xfrm>
          <a:prstGeom prst="rect">
            <a:avLst/>
          </a:prstGeom>
          <a:noFill/>
          <a:ln>
            <a:noFill/>
          </a:ln>
        </p:spPr>
        <p:txBody>
          <a:bodyPr spcFirstLastPara="1" wrap="square" lIns="90475" tIns="44450" rIns="90475" bIns="44450" anchor="ctr" anchorCtr="0">
            <a:noAutofit/>
          </a:bodyPr>
          <a:lstStyle/>
          <a:p>
            <a:pPr marL="0" marR="0" lvl="0" indent="0" algn="l" rtl="0">
              <a:spcBef>
                <a:spcPts val="0"/>
              </a:spcBef>
              <a:spcAft>
                <a:spcPts val="0"/>
              </a:spcAft>
              <a:buNone/>
            </a:pPr>
            <a:r>
              <a:rPr lang="it-IT" sz="2800" dirty="0">
                <a:solidFill>
                  <a:srgbClr val="387B80"/>
                </a:solidFill>
                <a:latin typeface="Arial"/>
                <a:ea typeface="Arial"/>
                <a:cs typeface="Arial"/>
                <a:sym typeface="Arial"/>
              </a:rPr>
              <a:t>       </a:t>
            </a:r>
            <a:r>
              <a:rPr lang="it-IT" sz="2800" b="1" dirty="0" err="1">
                <a:solidFill>
                  <a:schemeClr val="dk1"/>
                </a:solidFill>
                <a:latin typeface="Arial"/>
                <a:ea typeface="Arial"/>
                <a:cs typeface="Arial"/>
                <a:sym typeface="Arial"/>
              </a:rPr>
              <a:t>Ass</a:t>
            </a:r>
            <a:r>
              <a:rPr lang="it-IT" sz="2800" b="1" dirty="0" err="1">
                <a:solidFill>
                  <a:schemeClr val="dk1"/>
                </a:solidFill>
                <a:latin typeface="Helvetica Neue"/>
                <a:ea typeface="Helvetica Neue"/>
                <a:cs typeface="Helvetica Neue"/>
                <a:sym typeface="Helvetica Neue"/>
              </a:rPr>
              <a:t>essment</a:t>
            </a:r>
            <a:r>
              <a:rPr lang="it-IT" sz="2800" b="1" dirty="0">
                <a:solidFill>
                  <a:schemeClr val="dk1"/>
                </a:solidFill>
                <a:latin typeface="Helvetica Neue"/>
                <a:ea typeface="Helvetica Neue"/>
                <a:cs typeface="Helvetica Neue"/>
                <a:sym typeface="Helvetica Neue"/>
              </a:rPr>
              <a:t> </a:t>
            </a:r>
            <a:r>
              <a:rPr lang="it-IT" sz="2800" b="1" dirty="0" err="1">
                <a:solidFill>
                  <a:schemeClr val="dk1"/>
                </a:solidFill>
                <a:latin typeface="Helvetica Neue"/>
                <a:ea typeface="Helvetica Neue"/>
                <a:cs typeface="Helvetica Neue"/>
                <a:sym typeface="Helvetica Neue"/>
              </a:rPr>
              <a:t>tools</a:t>
            </a:r>
            <a:r>
              <a:rPr lang="it-IT" sz="2800" b="1" dirty="0">
                <a:solidFill>
                  <a:schemeClr val="dk1"/>
                </a:solidFill>
                <a:latin typeface="Helvetica Neue"/>
                <a:ea typeface="Helvetica Neue"/>
                <a:cs typeface="Helvetica Neue"/>
                <a:sym typeface="Helvetica Neue"/>
              </a:rPr>
              <a:t> for:</a:t>
            </a:r>
            <a:endParaRPr sz="2800" b="1" dirty="0">
              <a:solidFill>
                <a:schemeClr val="dk1"/>
              </a:solidFill>
              <a:latin typeface="Arial"/>
              <a:ea typeface="Arial"/>
              <a:cs typeface="Arial"/>
              <a:sym typeface="Arial"/>
            </a:endParaRPr>
          </a:p>
        </p:txBody>
      </p:sp>
      <p:pic>
        <p:nvPicPr>
          <p:cNvPr id="217" name="Google Shape;217;p33"/>
          <p:cNvPicPr preferRelativeResize="0"/>
          <p:nvPr/>
        </p:nvPicPr>
        <p:blipFill rotWithShape="1">
          <a:blip r:embed="rId3">
            <a:alphaModFix/>
          </a:blip>
          <a:srcRect l="20732" r="20617"/>
          <a:stretch/>
        </p:blipFill>
        <p:spPr>
          <a:xfrm>
            <a:off x="5129939" y="1829439"/>
            <a:ext cx="3577821" cy="3294080"/>
          </a:xfrm>
          <a:prstGeom prst="rect">
            <a:avLst/>
          </a:prstGeom>
          <a:noFill/>
          <a:ln>
            <a:noFill/>
          </a:ln>
        </p:spPr>
      </p:pic>
      <p:sp>
        <p:nvSpPr>
          <p:cNvPr id="218" name="Google Shape;218;p33"/>
          <p:cNvSpPr txBox="1"/>
          <p:nvPr/>
        </p:nvSpPr>
        <p:spPr>
          <a:xfrm>
            <a:off x="684213" y="1737542"/>
            <a:ext cx="4337238" cy="34778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POLICIES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REGULATIONS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INCENTIVES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GREEN PUBLIC PROCUREMENT</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URBAN PLANS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Verdana"/>
                <a:ea typeface="Verdana"/>
                <a:cs typeface="Verdana"/>
                <a:sym typeface="Verdana"/>
              </a:rPr>
              <a:t>ACTION PLANS</a:t>
            </a:r>
            <a:endParaRPr/>
          </a:p>
          <a:p>
            <a:pPr marL="0" marR="0" lvl="0" indent="0" algn="l" rtl="0">
              <a:spcBef>
                <a:spcPts val="0"/>
              </a:spcBef>
              <a:spcAft>
                <a:spcPts val="0"/>
              </a:spcAft>
              <a:buNone/>
            </a:pPr>
            <a:endParaRPr sz="22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Based on existing knowledge</a:t>
            </a:r>
            <a:endParaRPr/>
          </a:p>
        </p:txBody>
      </p:sp>
      <p:sp>
        <p:nvSpPr>
          <p:cNvPr id="237" name="Google Shape;237;p36"/>
          <p:cNvSpPr txBox="1">
            <a:spLocks noGrp="1"/>
          </p:cNvSpPr>
          <p:nvPr>
            <p:ph type="body" idx="1"/>
          </p:nvPr>
        </p:nvSpPr>
        <p:spPr>
          <a:xfrm>
            <a:off x="287337" y="1376371"/>
            <a:ext cx="8569325" cy="49324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800"/>
              <a:buFont typeface="Arial"/>
              <a:buNone/>
            </a:pPr>
            <a:r>
              <a:rPr lang="it-IT" sz="2800" b="0" i="0" u="none" strike="noStrike" cap="none">
                <a:solidFill>
                  <a:srgbClr val="FF0000"/>
                </a:solidFill>
                <a:latin typeface="Verdana"/>
                <a:ea typeface="Verdana"/>
                <a:cs typeface="Verdana"/>
                <a:sym typeface="Verdana"/>
              </a:rPr>
              <a:t>NO NEW INDICATORS!</a:t>
            </a:r>
            <a:endParaRPr/>
          </a:p>
          <a:p>
            <a:pPr marL="0" marR="0" lvl="0" indent="0" algn="ctr"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TEST OF EXISTING SETS OF INDICATORS FROM:</a:t>
            </a:r>
            <a:endParaRPr/>
          </a:p>
          <a:p>
            <a:pPr marL="0" marR="0" lvl="0" indent="0" algn="ctr"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457200" marR="0" lvl="0" indent="-45720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EU PROJECTS</a:t>
            </a:r>
            <a:endParaRPr/>
          </a:p>
          <a:p>
            <a:pPr marL="457200" marR="0" lvl="0" indent="-45720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URBAN SCALE ASSESSMENT TOOLS</a:t>
            </a:r>
            <a:endParaRPr/>
          </a:p>
          <a:p>
            <a:pPr marL="457200" marR="0" lvl="0" indent="-45720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EU FRAMEWORK OF COMMON INDICATORS</a:t>
            </a:r>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742950" marR="0" lvl="1" indent="-10795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12 Partners – 7 Countries</a:t>
            </a:r>
            <a:endParaRPr/>
          </a:p>
        </p:txBody>
      </p:sp>
      <p:sp>
        <p:nvSpPr>
          <p:cNvPr id="231" name="Google Shape;231;p35"/>
          <p:cNvSpPr txBox="1">
            <a:spLocks noGrp="1"/>
          </p:cNvSpPr>
          <p:nvPr>
            <p:ph type="body" idx="1"/>
          </p:nvPr>
        </p:nvSpPr>
        <p:spPr>
          <a:xfrm>
            <a:off x="255891" y="1310480"/>
            <a:ext cx="8632217" cy="4932483"/>
          </a:xfrm>
          <a:prstGeom prst="rect">
            <a:avLst/>
          </a:prstGeom>
          <a:noFill/>
          <a:ln>
            <a:noFill/>
          </a:ln>
        </p:spPr>
        <p:txBody>
          <a:bodyPr spcFirstLastPara="1" wrap="square" lIns="91425" tIns="45700" rIns="91425" bIns="45700" anchor="t" anchorCtr="0">
            <a:noAutofit/>
          </a:bodyPr>
          <a:lstStyle/>
          <a:p>
            <a:pPr marL="0" lvl="0" indent="0"/>
            <a:r>
              <a:rPr lang="en-GB" sz="1800" b="1" spc="-150" dirty="0" err="1">
                <a:latin typeface="Verdana" panose="020B0604030504040204" pitchFamily="34" charset="0"/>
                <a:ea typeface="Verdana" panose="020B0604030504040204" pitchFamily="34" charset="0"/>
                <a:cs typeface="Verdana" panose="020B0604030504040204" pitchFamily="34" charset="0"/>
              </a:rPr>
              <a:t>Città</a:t>
            </a:r>
            <a:r>
              <a:rPr lang="en-GB" sz="1800" b="1" spc="-150" dirty="0">
                <a:latin typeface="Verdana" panose="020B0604030504040204" pitchFamily="34" charset="0"/>
                <a:ea typeface="Verdana" panose="020B0604030504040204" pitchFamily="34" charset="0"/>
                <a:cs typeface="Verdana" panose="020B0604030504040204" pitchFamily="34" charset="0"/>
              </a:rPr>
              <a:t> di Torino </a:t>
            </a:r>
            <a:r>
              <a:rPr lang="en-GB" sz="1800" spc="-150" dirty="0">
                <a:latin typeface="Verdana" panose="020B0604030504040204" pitchFamily="34" charset="0"/>
                <a:ea typeface="Verdana" panose="020B0604030504040204" pitchFamily="34" charset="0"/>
                <a:cs typeface="Verdana" panose="020B0604030504040204" pitchFamily="34" charset="0"/>
              </a:rPr>
              <a:t>- Italy</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0" lvl="0" indent="0"/>
            <a:r>
              <a:rPr lang="en-GB" sz="1800" b="1" spc="-150" dirty="0" err="1">
                <a:latin typeface="Verdana" panose="020B0604030504040204" pitchFamily="34" charset="0"/>
                <a:ea typeface="Verdana" panose="020B0604030504040204" pitchFamily="34" charset="0"/>
                <a:cs typeface="Verdana" panose="020B0604030504040204" pitchFamily="34" charset="0"/>
              </a:rPr>
              <a:t>iiSBE</a:t>
            </a:r>
            <a:r>
              <a:rPr lang="en-GB" sz="1800" b="1" spc="-150" dirty="0">
                <a:latin typeface="Verdana" panose="020B0604030504040204" pitchFamily="34" charset="0"/>
                <a:ea typeface="Verdana" panose="020B0604030504040204" pitchFamily="34" charset="0"/>
                <a:cs typeface="Verdana" panose="020B0604030504040204" pitchFamily="34" charset="0"/>
              </a:rPr>
              <a:t> Italia R&amp;D </a:t>
            </a:r>
            <a:r>
              <a:rPr lang="en-GB" sz="1800" spc="-150" dirty="0">
                <a:latin typeface="Verdana" panose="020B0604030504040204" pitchFamily="34" charset="0"/>
                <a:ea typeface="Verdana" panose="020B0604030504040204" pitchFamily="34" charset="0"/>
                <a:cs typeface="Verdana" panose="020B0604030504040204" pitchFamily="34" charset="0"/>
              </a:rPr>
              <a:t>- Italy</a:t>
            </a:r>
          </a:p>
          <a:p>
            <a:pPr marL="0" lvl="0" indent="0"/>
            <a:r>
              <a:rPr lang="en-GB" sz="1800" b="1" spc="-150" dirty="0" err="1">
                <a:latin typeface="Verdana" panose="020B0604030504040204" pitchFamily="34" charset="0"/>
                <a:ea typeface="Verdana" panose="020B0604030504040204" pitchFamily="34" charset="0"/>
                <a:cs typeface="Verdana" panose="020B0604030504040204" pitchFamily="34" charset="0"/>
              </a:rPr>
              <a:t>Città</a:t>
            </a:r>
            <a:r>
              <a:rPr lang="en-GB" sz="1800" b="1" spc="-150" dirty="0">
                <a:latin typeface="Verdana" panose="020B0604030504040204" pitchFamily="34" charset="0"/>
                <a:ea typeface="Verdana" panose="020B0604030504040204" pitchFamily="34" charset="0"/>
                <a:cs typeface="Verdana" panose="020B0604030504040204" pitchFamily="34" charset="0"/>
              </a:rPr>
              <a:t> di Udine </a:t>
            </a:r>
            <a:r>
              <a:rPr lang="en-GB" sz="1800" spc="-150" dirty="0">
                <a:latin typeface="Verdana" panose="020B0604030504040204" pitchFamily="34" charset="0"/>
                <a:ea typeface="Verdana" panose="020B0604030504040204" pitchFamily="34" charset="0"/>
                <a:cs typeface="Verdana" panose="020B0604030504040204" pitchFamily="34" charset="0"/>
              </a:rPr>
              <a:t>– Italy</a:t>
            </a:r>
          </a:p>
          <a:p>
            <a:pPr marL="0" lvl="0" indent="0"/>
            <a:r>
              <a:rPr lang="en-GB" sz="1800" b="1" spc="-150" dirty="0" err="1">
                <a:latin typeface="Verdana" panose="020B0604030504040204" pitchFamily="34" charset="0"/>
                <a:ea typeface="Verdana" panose="020B0604030504040204" pitchFamily="34" charset="0"/>
                <a:cs typeface="Verdana" panose="020B0604030504040204" pitchFamily="34" charset="0"/>
              </a:rPr>
              <a:t>EnvirobatBDM</a:t>
            </a:r>
            <a:r>
              <a:rPr lang="en-GB" sz="1800" b="1" spc="-150" dirty="0">
                <a:latin typeface="Verdana" panose="020B0604030504040204" pitchFamily="34" charset="0"/>
                <a:ea typeface="Verdana" panose="020B0604030504040204" pitchFamily="34" charset="0"/>
                <a:cs typeface="Verdana" panose="020B0604030504040204" pitchFamily="34" charset="0"/>
              </a:rPr>
              <a:t> </a:t>
            </a:r>
            <a:r>
              <a:rPr lang="en-GB" sz="1800" spc="-150" dirty="0">
                <a:latin typeface="Verdana" panose="020B0604030504040204" pitchFamily="34" charset="0"/>
                <a:ea typeface="Verdana" panose="020B0604030504040204" pitchFamily="34" charset="0"/>
                <a:cs typeface="Verdana" panose="020B0604030504040204" pitchFamily="34" charset="0"/>
              </a:rPr>
              <a:t>- France</a:t>
            </a: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AURA EE </a:t>
            </a:r>
            <a:r>
              <a:rPr lang="en-GB" sz="1800" spc="-150" dirty="0">
                <a:latin typeface="Verdana" panose="020B0604030504040204" pitchFamily="34" charset="0"/>
                <a:ea typeface="Verdana" panose="020B0604030504040204" pitchFamily="34" charset="0"/>
                <a:cs typeface="Verdana" panose="020B0604030504040204" pitchFamily="34" charset="0"/>
              </a:rPr>
              <a:t>- France</a:t>
            </a: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Metropolitan City of Marseille </a:t>
            </a:r>
            <a:r>
              <a:rPr lang="en-GB" sz="1800" spc="-150" dirty="0">
                <a:latin typeface="Verdana" panose="020B0604030504040204" pitchFamily="34" charset="0"/>
                <a:ea typeface="Verdana" panose="020B0604030504040204" pitchFamily="34" charset="0"/>
                <a:cs typeface="Verdana" panose="020B0604030504040204" pitchFamily="34" charset="0"/>
              </a:rPr>
              <a:t>– France</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Government of Catalonia </a:t>
            </a:r>
            <a:r>
              <a:rPr lang="en-GB" sz="1800" spc="-150" dirty="0">
                <a:latin typeface="Verdana" panose="020B0604030504040204" pitchFamily="34" charset="0"/>
                <a:ea typeface="Verdana" panose="020B0604030504040204" pitchFamily="34" charset="0"/>
                <a:cs typeface="Verdana" panose="020B0604030504040204" pitchFamily="34" charset="0"/>
              </a:rPr>
              <a:t>- Spain</a:t>
            </a: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Municipality of Sant </a:t>
            </a:r>
            <a:r>
              <a:rPr lang="en-GB" sz="1800" b="1" spc="-150" dirty="0" err="1">
                <a:latin typeface="Verdana" panose="020B0604030504040204" pitchFamily="34" charset="0"/>
                <a:ea typeface="Verdana" panose="020B0604030504040204" pitchFamily="34" charset="0"/>
                <a:cs typeface="Verdana" panose="020B0604030504040204" pitchFamily="34" charset="0"/>
              </a:rPr>
              <a:t>Cugat</a:t>
            </a:r>
            <a:r>
              <a:rPr lang="en-GB" sz="1800" b="1" spc="-150" dirty="0">
                <a:latin typeface="Verdana" panose="020B0604030504040204" pitchFamily="34" charset="0"/>
                <a:ea typeface="Verdana" panose="020B0604030504040204" pitchFamily="34" charset="0"/>
                <a:cs typeface="Verdana" panose="020B0604030504040204" pitchFamily="34" charset="0"/>
              </a:rPr>
              <a:t> del </a:t>
            </a:r>
            <a:r>
              <a:rPr lang="en-GB" sz="1800" b="1" spc="-150" dirty="0" err="1">
                <a:latin typeface="Verdana" panose="020B0604030504040204" pitchFamily="34" charset="0"/>
                <a:ea typeface="Verdana" panose="020B0604030504040204" pitchFamily="34" charset="0"/>
                <a:cs typeface="Verdana" panose="020B0604030504040204" pitchFamily="34" charset="0"/>
              </a:rPr>
              <a:t>Vallés</a:t>
            </a:r>
            <a:r>
              <a:rPr lang="en-GB" sz="1800" b="1" spc="-150" dirty="0">
                <a:latin typeface="Verdana" panose="020B0604030504040204" pitchFamily="34" charset="0"/>
                <a:ea typeface="Verdana" panose="020B0604030504040204" pitchFamily="34" charset="0"/>
                <a:cs typeface="Verdana" panose="020B0604030504040204" pitchFamily="34" charset="0"/>
              </a:rPr>
              <a:t> </a:t>
            </a:r>
            <a:r>
              <a:rPr lang="en-GB" sz="1800" spc="-150" dirty="0">
                <a:latin typeface="Verdana" panose="020B0604030504040204" pitchFamily="34" charset="0"/>
                <a:ea typeface="Verdana" panose="020B0604030504040204" pitchFamily="34" charset="0"/>
                <a:cs typeface="Verdana" panose="020B0604030504040204" pitchFamily="34" charset="0"/>
              </a:rPr>
              <a:t>– Spain</a:t>
            </a: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University of Malta </a:t>
            </a:r>
            <a:r>
              <a:rPr lang="en-GB" sz="1800" spc="-150" dirty="0">
                <a:latin typeface="Verdana" panose="020B0604030504040204" pitchFamily="34" charset="0"/>
                <a:ea typeface="Verdana" panose="020B0604030504040204" pitchFamily="34" charset="0"/>
                <a:cs typeface="Verdana" panose="020B0604030504040204" pitchFamily="34" charset="0"/>
              </a:rPr>
              <a:t>– Malta</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National Observatory of Athens </a:t>
            </a:r>
            <a:r>
              <a:rPr lang="en-GB" sz="1800" spc="-150" dirty="0">
                <a:latin typeface="Verdana" panose="020B0604030504040204" pitchFamily="34" charset="0"/>
                <a:ea typeface="Verdana" panose="020B0604030504040204" pitchFamily="34" charset="0"/>
                <a:cs typeface="Verdana" panose="020B0604030504040204" pitchFamily="34" charset="0"/>
              </a:rPr>
              <a:t>– Greece</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Energy Institute </a:t>
            </a:r>
            <a:r>
              <a:rPr lang="en-GB" sz="1800" b="1" spc="-150" dirty="0" err="1">
                <a:latin typeface="Verdana" panose="020B0604030504040204" pitchFamily="34" charset="0"/>
                <a:ea typeface="Verdana" panose="020B0604030504040204" pitchFamily="34" charset="0"/>
                <a:cs typeface="Verdana" panose="020B0604030504040204" pitchFamily="34" charset="0"/>
              </a:rPr>
              <a:t>Hrvoje</a:t>
            </a:r>
            <a:r>
              <a:rPr lang="en-GB" sz="1800" b="1" spc="-150" dirty="0">
                <a:latin typeface="Verdana" panose="020B0604030504040204" pitchFamily="34" charset="0"/>
                <a:ea typeface="Verdana" panose="020B0604030504040204" pitchFamily="34" charset="0"/>
                <a:cs typeface="Verdana" panose="020B0604030504040204" pitchFamily="34" charset="0"/>
              </a:rPr>
              <a:t> </a:t>
            </a:r>
            <a:r>
              <a:rPr lang="en-GB" sz="1800" b="1" spc="-150" dirty="0" err="1">
                <a:latin typeface="Verdana" panose="020B0604030504040204" pitchFamily="34" charset="0"/>
                <a:ea typeface="Verdana" panose="020B0604030504040204" pitchFamily="34" charset="0"/>
                <a:cs typeface="Verdana" panose="020B0604030504040204" pitchFamily="34" charset="0"/>
              </a:rPr>
              <a:t>Požar</a:t>
            </a:r>
            <a:r>
              <a:rPr lang="en-GB" sz="1800" b="1" spc="-150" dirty="0">
                <a:latin typeface="Verdana" panose="020B0604030504040204" pitchFamily="34" charset="0"/>
                <a:ea typeface="Verdana" panose="020B0604030504040204" pitchFamily="34" charset="0"/>
                <a:cs typeface="Verdana" panose="020B0604030504040204" pitchFamily="34" charset="0"/>
              </a:rPr>
              <a:t> </a:t>
            </a:r>
            <a:r>
              <a:rPr lang="en-GB" sz="1800" spc="-150" dirty="0">
                <a:latin typeface="Verdana" panose="020B0604030504040204" pitchFamily="34" charset="0"/>
                <a:ea typeface="Verdana" panose="020B0604030504040204" pitchFamily="34" charset="0"/>
                <a:cs typeface="Verdana" panose="020B0604030504040204" pitchFamily="34" charset="0"/>
              </a:rPr>
              <a:t>– Croatia</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0" lvl="0" indent="0"/>
            <a:r>
              <a:rPr lang="en-GB" sz="1800" b="1" spc="-150" dirty="0">
                <a:latin typeface="Verdana" panose="020B0604030504040204" pitchFamily="34" charset="0"/>
                <a:ea typeface="Verdana" panose="020B0604030504040204" pitchFamily="34" charset="0"/>
                <a:cs typeface="Verdana" panose="020B0604030504040204" pitchFamily="34" charset="0"/>
              </a:rPr>
              <a:t>CESBA </a:t>
            </a:r>
            <a:r>
              <a:rPr lang="en-GB" sz="1800" spc="-150" dirty="0">
                <a:latin typeface="Verdana" panose="020B0604030504040204" pitchFamily="34" charset="0"/>
                <a:ea typeface="Verdana" panose="020B0604030504040204" pitchFamily="34" charset="0"/>
                <a:cs typeface="Verdana" panose="020B0604030504040204" pitchFamily="34" charset="0"/>
              </a:rPr>
              <a:t>– Austria</a:t>
            </a:r>
            <a:endParaRPr lang="it-IT" sz="1800" spc="-150" dirty="0">
              <a:latin typeface="Verdana" panose="020B0604030504040204" pitchFamily="34" charset="0"/>
              <a:ea typeface="Verdana" panose="020B0604030504040204" pitchFamily="34" charset="0"/>
              <a:cs typeface="Verdana" panose="020B0604030504040204" pitchFamily="34" charset="0"/>
            </a:endParaRPr>
          </a:p>
          <a:p>
            <a:pPr marL="342900" marR="0" lvl="0" indent="-342900" algn="l" rtl="0">
              <a:spcBef>
                <a:spcPts val="0"/>
              </a:spcBef>
              <a:spcAft>
                <a:spcPts val="0"/>
              </a:spcAft>
              <a:buClr>
                <a:schemeClr val="dk1"/>
              </a:buClr>
              <a:buSzPts val="1800"/>
              <a:buFont typeface="Arial"/>
              <a:buChar char="•"/>
            </a:pPr>
            <a:endParaRPr dirty="0"/>
          </a:p>
        </p:txBody>
      </p:sp>
      <p:sp>
        <p:nvSpPr>
          <p:cNvPr id="4" name="Segnaposto contenuto 2">
            <a:extLst>
              <a:ext uri="{FF2B5EF4-FFF2-40B4-BE49-F238E27FC236}">
                <a16:creationId xmlns:a16="http://schemas.microsoft.com/office/drawing/2014/main" id="{7E8200AC-5326-4B9C-82D1-1D2C4E55DB9E}"/>
              </a:ext>
            </a:extLst>
          </p:cNvPr>
          <p:cNvSpPr txBox="1">
            <a:spLocks/>
          </p:cNvSpPr>
          <p:nvPr/>
        </p:nvSpPr>
        <p:spPr>
          <a:xfrm>
            <a:off x="5256262" y="1494691"/>
            <a:ext cx="385192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GB" sz="2000" b="1" dirty="0"/>
              <a:t>Start: November 2016</a:t>
            </a:r>
          </a:p>
          <a:p>
            <a:pPr marL="0" lvl="0" indent="0">
              <a:buNone/>
            </a:pPr>
            <a:r>
              <a:rPr lang="en-GB" sz="2000" b="1" dirty="0"/>
              <a:t>End: October 2019</a:t>
            </a:r>
            <a:endParaRPr lang="it-IT" sz="2000" b="1" dirty="0"/>
          </a:p>
          <a:p>
            <a:pPr marL="0" lvl="0" indent="0">
              <a:buNone/>
            </a:pPr>
            <a:r>
              <a:rPr lang="en-GB" sz="2000" b="1" dirty="0"/>
              <a:t>Project value: 3.190.375 euros</a:t>
            </a:r>
            <a:endParaRPr lang="it-IT" sz="2000" b="1" dirty="0"/>
          </a:p>
          <a:p>
            <a:pPr marL="0" indent="0">
              <a:buFont typeface="Arial" panose="020B0604020202020204" pitchFamily="34" charset="0"/>
              <a:buNone/>
            </a:pPr>
            <a:endParaRPr lang="en-GB" sz="2400" dirty="0"/>
          </a:p>
          <a:p>
            <a:pPr marL="0" indent="0">
              <a:buFont typeface="Arial" panose="020B0604020202020204" pitchFamily="34" charset="0"/>
              <a:buNone/>
            </a:pPr>
            <a:endParaRPr lang="en-GB" sz="2400" dirty="0"/>
          </a:p>
        </p:txBody>
      </p:sp>
      <p:pic>
        <p:nvPicPr>
          <p:cNvPr id="5" name="Immagine 4">
            <a:extLst>
              <a:ext uri="{FF2B5EF4-FFF2-40B4-BE49-F238E27FC236}">
                <a16:creationId xmlns:a16="http://schemas.microsoft.com/office/drawing/2014/main" id="{F97ABB60-2DA0-406E-8CCB-9076531F3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998" y="2739411"/>
            <a:ext cx="3430564" cy="25729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7 EU Projects - Building scale</a:t>
            </a:r>
            <a:endParaRPr dirty="0"/>
          </a:p>
        </p:txBody>
      </p:sp>
      <p:pic>
        <p:nvPicPr>
          <p:cNvPr id="243" name="Google Shape;243;p37"/>
          <p:cNvPicPr preferRelativeResize="0"/>
          <p:nvPr/>
        </p:nvPicPr>
        <p:blipFill rotWithShape="1">
          <a:blip r:embed="rId3">
            <a:alphaModFix/>
          </a:blip>
          <a:srcRect/>
          <a:stretch/>
        </p:blipFill>
        <p:spPr>
          <a:xfrm>
            <a:off x="292593" y="1229092"/>
            <a:ext cx="2472855" cy="1522377"/>
          </a:xfrm>
          <a:prstGeom prst="rect">
            <a:avLst/>
          </a:prstGeom>
          <a:noFill/>
          <a:ln>
            <a:noFill/>
          </a:ln>
        </p:spPr>
      </p:pic>
      <p:pic>
        <p:nvPicPr>
          <p:cNvPr id="244" name="Google Shape;244;p37"/>
          <p:cNvPicPr preferRelativeResize="0"/>
          <p:nvPr/>
        </p:nvPicPr>
        <p:blipFill rotWithShape="1">
          <a:blip r:embed="rId4">
            <a:alphaModFix/>
          </a:blip>
          <a:srcRect/>
          <a:stretch/>
        </p:blipFill>
        <p:spPr>
          <a:xfrm>
            <a:off x="263964" y="2979948"/>
            <a:ext cx="2689104" cy="753684"/>
          </a:xfrm>
          <a:prstGeom prst="rect">
            <a:avLst/>
          </a:prstGeom>
          <a:noFill/>
          <a:ln>
            <a:noFill/>
          </a:ln>
        </p:spPr>
      </p:pic>
      <p:pic>
        <p:nvPicPr>
          <p:cNvPr id="245" name="Google Shape;245;p37"/>
          <p:cNvPicPr preferRelativeResize="0"/>
          <p:nvPr/>
        </p:nvPicPr>
        <p:blipFill rotWithShape="1">
          <a:blip r:embed="rId5">
            <a:alphaModFix/>
          </a:blip>
          <a:srcRect/>
          <a:stretch/>
        </p:blipFill>
        <p:spPr>
          <a:xfrm>
            <a:off x="358284" y="4003853"/>
            <a:ext cx="1977950" cy="1604602"/>
          </a:xfrm>
          <a:prstGeom prst="rect">
            <a:avLst/>
          </a:prstGeom>
          <a:noFill/>
          <a:ln>
            <a:noFill/>
          </a:ln>
        </p:spPr>
      </p:pic>
      <p:pic>
        <p:nvPicPr>
          <p:cNvPr id="246" name="Google Shape;246;p37" descr="Risultati immagini per interreg med programme"/>
          <p:cNvPicPr preferRelativeResize="0"/>
          <p:nvPr/>
        </p:nvPicPr>
        <p:blipFill rotWithShape="1">
          <a:blip r:embed="rId6">
            <a:alphaModFix/>
          </a:blip>
          <a:srcRect/>
          <a:stretch/>
        </p:blipFill>
        <p:spPr>
          <a:xfrm>
            <a:off x="3239552" y="1625295"/>
            <a:ext cx="2283779" cy="1712834"/>
          </a:xfrm>
          <a:prstGeom prst="rect">
            <a:avLst/>
          </a:prstGeom>
          <a:noFill/>
          <a:ln>
            <a:noFill/>
          </a:ln>
        </p:spPr>
      </p:pic>
      <p:pic>
        <p:nvPicPr>
          <p:cNvPr id="247" name="Google Shape;247;p37"/>
          <p:cNvPicPr preferRelativeResize="0"/>
          <p:nvPr/>
        </p:nvPicPr>
        <p:blipFill rotWithShape="1">
          <a:blip r:embed="rId7">
            <a:alphaModFix/>
          </a:blip>
          <a:srcRect/>
          <a:stretch/>
        </p:blipFill>
        <p:spPr>
          <a:xfrm>
            <a:off x="3349785" y="4009411"/>
            <a:ext cx="2051720" cy="983356"/>
          </a:xfrm>
          <a:prstGeom prst="rect">
            <a:avLst/>
          </a:prstGeom>
          <a:noFill/>
          <a:ln>
            <a:noFill/>
          </a:ln>
        </p:spPr>
      </p:pic>
      <p:sp>
        <p:nvSpPr>
          <p:cNvPr id="248" name="Google Shape;248;p37"/>
          <p:cNvSpPr txBox="1"/>
          <p:nvPr/>
        </p:nvSpPr>
        <p:spPr>
          <a:xfrm>
            <a:off x="5724761" y="1259323"/>
            <a:ext cx="3394720" cy="4525963"/>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chemeClr val="dk1"/>
              </a:buClr>
              <a:buSzPts val="2600"/>
              <a:buFont typeface="Arial"/>
              <a:buNone/>
            </a:pPr>
            <a:r>
              <a:rPr lang="it-IT" sz="2600">
                <a:solidFill>
                  <a:schemeClr val="dk1"/>
                </a:solidFill>
                <a:latin typeface="Verdana"/>
                <a:ea typeface="Verdana"/>
                <a:cs typeface="Verdana"/>
                <a:sym typeface="Verdana"/>
              </a:rPr>
              <a:t>ENERBUILD</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CABEE</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CEC5</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OPENHOUSE</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SUPERBUILDINGS</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EPISCOPE</a:t>
            </a:r>
            <a:endParaRPr/>
          </a:p>
          <a:p>
            <a:pPr marL="0" marR="0" lvl="0" indent="0" algn="ctr" rtl="0">
              <a:lnSpc>
                <a:spcPct val="140000"/>
              </a:lnSpc>
              <a:spcBef>
                <a:spcPts val="520"/>
              </a:spcBef>
              <a:spcAft>
                <a:spcPts val="0"/>
              </a:spcAft>
              <a:buClr>
                <a:schemeClr val="dk1"/>
              </a:buClr>
              <a:buSzPts val="2600"/>
              <a:buFont typeface="Arial"/>
              <a:buNone/>
            </a:pPr>
            <a:r>
              <a:rPr lang="it-IT" sz="2600">
                <a:solidFill>
                  <a:schemeClr val="dk1"/>
                </a:solidFill>
                <a:latin typeface="Verdana"/>
                <a:ea typeface="Verdana"/>
                <a:cs typeface="Verdana"/>
                <a:sym typeface="Verdana"/>
              </a:rPr>
              <a:t>IRH MED</a:t>
            </a:r>
            <a:endParaRPr/>
          </a:p>
          <a:p>
            <a:pPr marL="0" marR="0" lvl="0" indent="0" algn="l" rtl="0">
              <a:lnSpc>
                <a:spcPct val="90000"/>
              </a:lnSpc>
              <a:spcBef>
                <a:spcPts val="52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52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742950" marR="0" lvl="1" indent="-120650" algn="l" rtl="0">
              <a:lnSpc>
                <a:spcPct val="90000"/>
              </a:lnSpc>
              <a:spcBef>
                <a:spcPts val="52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0" marR="0" lvl="0" indent="0" algn="l" rtl="0">
              <a:lnSpc>
                <a:spcPct val="90000"/>
              </a:lnSpc>
              <a:spcBef>
                <a:spcPts val="52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Assessment</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tools</a:t>
            </a:r>
            <a:r>
              <a:rPr lang="it-IT" sz="3200" b="1" i="0" u="none" strike="noStrike" cap="none" dirty="0">
                <a:solidFill>
                  <a:schemeClr val="dk1"/>
                </a:solidFill>
                <a:latin typeface="Calibri"/>
                <a:ea typeface="Calibri"/>
                <a:cs typeface="Calibri"/>
                <a:sym typeface="Calibri"/>
              </a:rPr>
              <a:t> – Building scale</a:t>
            </a:r>
            <a:endParaRPr dirty="0"/>
          </a:p>
        </p:txBody>
      </p:sp>
      <p:pic>
        <p:nvPicPr>
          <p:cNvPr id="8" name="Picture 10">
            <a:extLst>
              <a:ext uri="{FF2B5EF4-FFF2-40B4-BE49-F238E27FC236}">
                <a16:creationId xmlns:a16="http://schemas.microsoft.com/office/drawing/2014/main" id="{0A1B458F-EBB8-4A85-B945-ED05BDF31B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761" y="1467012"/>
            <a:ext cx="1741577" cy="7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150EA1E-DC15-4FF1-BBDA-3FC7AFBC37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53" y="1395305"/>
            <a:ext cx="1709882" cy="85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7">
            <a:extLst>
              <a:ext uri="{FF2B5EF4-FFF2-40B4-BE49-F238E27FC236}">
                <a16:creationId xmlns:a16="http://schemas.microsoft.com/office/drawing/2014/main" id="{E9C68444-7FF8-40DC-8158-15495EA528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6439" y="3131547"/>
            <a:ext cx="2039014" cy="8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isultati immagini per bnb building assessment system">
            <a:extLst>
              <a:ext uri="{FF2B5EF4-FFF2-40B4-BE49-F238E27FC236}">
                <a16:creationId xmlns:a16="http://schemas.microsoft.com/office/drawing/2014/main" id="{9F4FF311-7F27-484D-ADEF-1618EE00A2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57" y="4068356"/>
            <a:ext cx="1360874" cy="1602449"/>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FE60BBC5-97C1-404D-B9B4-091AE3CF7FDD}"/>
              </a:ext>
            </a:extLst>
          </p:cNvPr>
          <p:cNvPicPr>
            <a:picLocks noChangeAspect="1"/>
          </p:cNvPicPr>
          <p:nvPr/>
        </p:nvPicPr>
        <p:blipFill>
          <a:blip r:embed="rId7"/>
          <a:stretch>
            <a:fillRect/>
          </a:stretch>
        </p:blipFill>
        <p:spPr>
          <a:xfrm>
            <a:off x="6900091" y="4612163"/>
            <a:ext cx="1678706" cy="1292604"/>
          </a:xfrm>
          <a:prstGeom prst="rect">
            <a:avLst/>
          </a:prstGeom>
        </p:spPr>
      </p:pic>
    </p:spTree>
    <p:extLst>
      <p:ext uri="{BB962C8B-B14F-4D97-AF65-F5344CB8AC3E}">
        <p14:creationId xmlns:p14="http://schemas.microsoft.com/office/powerpoint/2010/main" val="2812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EU COMMON FRAMEWORK</a:t>
            </a:r>
            <a:endParaRPr/>
          </a:p>
        </p:txBody>
      </p:sp>
      <p:sp>
        <p:nvSpPr>
          <p:cNvPr id="254" name="Google Shape;254;p38"/>
          <p:cNvSpPr txBox="1"/>
          <p:nvPr/>
        </p:nvSpPr>
        <p:spPr>
          <a:xfrm>
            <a:off x="234338" y="1854202"/>
            <a:ext cx="4464496" cy="37856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dirty="0">
                <a:solidFill>
                  <a:schemeClr val="dk1"/>
                </a:solidFill>
                <a:latin typeface="Verdana"/>
                <a:ea typeface="Verdana"/>
                <a:cs typeface="Verdana"/>
                <a:sym typeface="Verdana"/>
              </a:rPr>
              <a:t>EC COMM 445 (2014): Resource Efficiency Opportunities in the Building Sector</a:t>
            </a:r>
            <a:endParaRPr dirty="0"/>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r>
              <a:rPr lang="it-IT" sz="1800" dirty="0">
                <a:solidFill>
                  <a:schemeClr val="dk1"/>
                </a:solidFill>
                <a:latin typeface="Verdana"/>
                <a:ea typeface="Verdana"/>
                <a:cs typeface="Verdana"/>
                <a:sym typeface="Verdana"/>
              </a:rPr>
              <a:t>WG to study to </a:t>
            </a:r>
            <a:r>
              <a:rPr lang="it-IT" sz="1800" dirty="0" err="1">
                <a:solidFill>
                  <a:schemeClr val="dk1"/>
                </a:solidFill>
                <a:latin typeface="Verdana"/>
                <a:ea typeface="Verdana"/>
                <a:cs typeface="Verdana"/>
                <a:sym typeface="Verdana"/>
              </a:rPr>
              <a:t>identify</a:t>
            </a:r>
            <a:r>
              <a:rPr lang="it-IT" sz="1800" dirty="0">
                <a:solidFill>
                  <a:schemeClr val="dk1"/>
                </a:solidFill>
                <a:latin typeface="Verdana"/>
                <a:ea typeface="Verdana"/>
                <a:cs typeface="Verdana"/>
                <a:sym typeface="Verdana"/>
              </a:rPr>
              <a:t> an EU common framework of </a:t>
            </a:r>
            <a:r>
              <a:rPr lang="it-IT" sz="1800" dirty="0" err="1">
                <a:solidFill>
                  <a:schemeClr val="dk1"/>
                </a:solidFill>
                <a:latin typeface="Verdana"/>
                <a:ea typeface="Verdana"/>
                <a:cs typeface="Verdana"/>
                <a:sym typeface="Verdana"/>
              </a:rPr>
              <a:t>indicators</a:t>
            </a:r>
            <a:r>
              <a:rPr lang="it-IT" sz="1800" dirty="0">
                <a:solidFill>
                  <a:schemeClr val="dk1"/>
                </a:solidFill>
                <a:latin typeface="Verdana"/>
                <a:ea typeface="Verdana"/>
                <a:cs typeface="Verdana"/>
                <a:sym typeface="Verdana"/>
              </a:rPr>
              <a:t> to </a:t>
            </a:r>
            <a:r>
              <a:rPr lang="it-IT" sz="1800" dirty="0" err="1">
                <a:solidFill>
                  <a:schemeClr val="dk1"/>
                </a:solidFill>
                <a:latin typeface="Verdana"/>
                <a:ea typeface="Verdana"/>
                <a:cs typeface="Verdana"/>
                <a:sym typeface="Verdana"/>
              </a:rPr>
              <a:t>assess</a:t>
            </a:r>
            <a:r>
              <a:rPr lang="it-IT" sz="1800" dirty="0">
                <a:solidFill>
                  <a:schemeClr val="dk1"/>
                </a:solidFill>
                <a:latin typeface="Verdana"/>
                <a:ea typeface="Verdana"/>
                <a:cs typeface="Verdana"/>
                <a:sym typeface="Verdana"/>
              </a:rPr>
              <a:t> the environmental performance of </a:t>
            </a:r>
            <a:r>
              <a:rPr lang="it-IT" sz="1800" dirty="0" err="1">
                <a:solidFill>
                  <a:schemeClr val="dk1"/>
                </a:solidFill>
                <a:latin typeface="Verdana"/>
                <a:ea typeface="Verdana"/>
                <a:cs typeface="Verdana"/>
                <a:sym typeface="Verdana"/>
              </a:rPr>
              <a:t>buildings</a:t>
            </a:r>
            <a:endParaRPr dirty="0"/>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r>
              <a:rPr lang="it-IT" sz="1800" dirty="0" err="1">
                <a:solidFill>
                  <a:schemeClr val="dk1"/>
                </a:solidFill>
                <a:latin typeface="Verdana"/>
                <a:ea typeface="Verdana"/>
                <a:cs typeface="Verdana"/>
                <a:sym typeface="Verdana"/>
              </a:rPr>
              <a:t>iiSBE</a:t>
            </a:r>
            <a:r>
              <a:rPr lang="it-IT" sz="1800" dirty="0">
                <a:solidFill>
                  <a:schemeClr val="dk1"/>
                </a:solidFill>
                <a:latin typeface="Verdana"/>
                <a:ea typeface="Verdana"/>
                <a:cs typeface="Verdana"/>
                <a:sym typeface="Verdana"/>
              </a:rPr>
              <a:t>, RAEE, </a:t>
            </a:r>
            <a:r>
              <a:rPr lang="it-IT" sz="1800" dirty="0" err="1">
                <a:solidFill>
                  <a:schemeClr val="dk1"/>
                </a:solidFill>
                <a:latin typeface="Verdana"/>
                <a:ea typeface="Verdana"/>
                <a:cs typeface="Verdana"/>
                <a:sym typeface="Verdana"/>
              </a:rPr>
              <a:t>EnvirobatBDM</a:t>
            </a:r>
            <a:r>
              <a:rPr lang="it-IT" sz="1800" dirty="0">
                <a:solidFill>
                  <a:schemeClr val="dk1"/>
                </a:solidFill>
                <a:latin typeface="Verdana"/>
                <a:ea typeface="Verdana"/>
                <a:cs typeface="Verdana"/>
                <a:sym typeface="Verdana"/>
              </a:rPr>
              <a:t> members of the WG</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55" name="Google Shape;255;p38"/>
          <p:cNvPicPr preferRelativeResize="0"/>
          <p:nvPr/>
        </p:nvPicPr>
        <p:blipFill rotWithShape="1">
          <a:blip r:embed="rId3">
            <a:alphaModFix/>
          </a:blip>
          <a:srcRect l="22438" t="17801" r="46850" b="5200"/>
          <a:stretch/>
        </p:blipFill>
        <p:spPr>
          <a:xfrm>
            <a:off x="5427018" y="1103078"/>
            <a:ext cx="3400603" cy="479572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4 EU Projects – Urban scale</a:t>
            </a:r>
            <a:endParaRPr/>
          </a:p>
        </p:txBody>
      </p:sp>
      <p:sp>
        <p:nvSpPr>
          <p:cNvPr id="261" name="Google Shape;261;p39"/>
          <p:cNvSpPr txBox="1">
            <a:spLocks noGrp="1"/>
          </p:cNvSpPr>
          <p:nvPr>
            <p:ph type="body" idx="1"/>
          </p:nvPr>
        </p:nvSpPr>
        <p:spPr>
          <a:xfrm>
            <a:off x="6065161" y="1979775"/>
            <a:ext cx="3394720"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it-IT" sz="2800" b="0" i="0" u="none" strike="noStrike" cap="none">
                <a:solidFill>
                  <a:schemeClr val="dk1"/>
                </a:solidFill>
                <a:latin typeface="Verdana"/>
                <a:ea typeface="Verdana"/>
                <a:cs typeface="Verdana"/>
                <a:sym typeface="Verdana"/>
              </a:rPr>
              <a:t>FASUDIR</a:t>
            </a:r>
            <a:endParaRPr/>
          </a:p>
          <a:p>
            <a:pPr marL="0" marR="0" lvl="0" indent="0" algn="ctr" rtl="0">
              <a:spcBef>
                <a:spcPts val="560"/>
              </a:spcBef>
              <a:spcAft>
                <a:spcPts val="0"/>
              </a:spcAft>
              <a:buClr>
                <a:schemeClr val="dk1"/>
              </a:buClr>
              <a:buSzPts val="2800"/>
              <a:buFont typeface="Arial"/>
              <a:buNone/>
            </a:pPr>
            <a:r>
              <a:rPr lang="it-IT" sz="2800" b="0" i="0" u="sng" strike="noStrike" cap="none">
                <a:solidFill>
                  <a:schemeClr val="dk1"/>
                </a:solidFill>
                <a:latin typeface="Verdana"/>
                <a:ea typeface="Verdana"/>
                <a:cs typeface="Verdana"/>
                <a:sym typeface="Verdana"/>
              </a:rPr>
              <a:t>NewTREND</a:t>
            </a:r>
            <a:endParaRPr/>
          </a:p>
          <a:p>
            <a:pPr marL="0" marR="0" lvl="0" indent="0" algn="ctr" rtl="0">
              <a:spcBef>
                <a:spcPts val="560"/>
              </a:spcBef>
              <a:spcAft>
                <a:spcPts val="0"/>
              </a:spcAft>
              <a:buClr>
                <a:schemeClr val="dk1"/>
              </a:buClr>
              <a:buSzPts val="2800"/>
              <a:buFont typeface="Arial"/>
              <a:buNone/>
            </a:pPr>
            <a:r>
              <a:rPr lang="it-IT" sz="2800" b="0" i="0" u="none" strike="noStrike" cap="none">
                <a:solidFill>
                  <a:schemeClr val="dk1"/>
                </a:solidFill>
                <a:latin typeface="Verdana"/>
                <a:ea typeface="Verdana"/>
                <a:cs typeface="Verdana"/>
                <a:sym typeface="Verdana"/>
              </a:rPr>
              <a:t>CLUE</a:t>
            </a:r>
            <a:endParaRPr/>
          </a:p>
          <a:p>
            <a:pPr marL="0" marR="0" lvl="0" indent="0" algn="ctr" rtl="0">
              <a:spcBef>
                <a:spcPts val="560"/>
              </a:spcBef>
              <a:spcAft>
                <a:spcPts val="0"/>
              </a:spcAft>
              <a:buClr>
                <a:schemeClr val="dk1"/>
              </a:buClr>
              <a:buSzPts val="2800"/>
              <a:buFont typeface="Arial"/>
              <a:buNone/>
            </a:pPr>
            <a:r>
              <a:rPr lang="it-IT" sz="2800" b="0" i="0" u="none" strike="noStrike" cap="none">
                <a:solidFill>
                  <a:schemeClr val="dk1"/>
                </a:solidFill>
                <a:latin typeface="Verdana"/>
                <a:ea typeface="Verdana"/>
                <a:cs typeface="Verdana"/>
                <a:sym typeface="Verdana"/>
              </a:rPr>
              <a:t>CAT-MED</a:t>
            </a:r>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742950" marR="0" lvl="1" indent="-10795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262" name="Google Shape;262;p39"/>
          <p:cNvPicPr preferRelativeResize="0"/>
          <p:nvPr/>
        </p:nvPicPr>
        <p:blipFill rotWithShape="1">
          <a:blip r:embed="rId3">
            <a:alphaModFix/>
          </a:blip>
          <a:srcRect/>
          <a:stretch/>
        </p:blipFill>
        <p:spPr>
          <a:xfrm>
            <a:off x="566327" y="1301884"/>
            <a:ext cx="1977950" cy="1604602"/>
          </a:xfrm>
          <a:prstGeom prst="rect">
            <a:avLst/>
          </a:prstGeom>
          <a:noFill/>
          <a:ln>
            <a:noFill/>
          </a:ln>
        </p:spPr>
      </p:pic>
      <p:pic>
        <p:nvPicPr>
          <p:cNvPr id="263" name="Google Shape;263;p39"/>
          <p:cNvPicPr preferRelativeResize="0"/>
          <p:nvPr/>
        </p:nvPicPr>
        <p:blipFill rotWithShape="1">
          <a:blip r:embed="rId4">
            <a:alphaModFix/>
          </a:blip>
          <a:srcRect/>
          <a:stretch/>
        </p:blipFill>
        <p:spPr>
          <a:xfrm>
            <a:off x="312918" y="3388632"/>
            <a:ext cx="3059832" cy="1708250"/>
          </a:xfrm>
          <a:prstGeom prst="rect">
            <a:avLst/>
          </a:prstGeom>
          <a:noFill/>
          <a:ln>
            <a:noFill/>
          </a:ln>
        </p:spPr>
      </p:pic>
      <p:pic>
        <p:nvPicPr>
          <p:cNvPr id="264" name="Google Shape;264;p39"/>
          <p:cNvPicPr preferRelativeResize="0"/>
          <p:nvPr/>
        </p:nvPicPr>
        <p:blipFill rotWithShape="1">
          <a:blip r:embed="rId5">
            <a:alphaModFix/>
          </a:blip>
          <a:srcRect/>
          <a:stretch/>
        </p:blipFill>
        <p:spPr>
          <a:xfrm>
            <a:off x="3639853" y="4242757"/>
            <a:ext cx="3296146" cy="1222070"/>
          </a:xfrm>
          <a:prstGeom prst="rect">
            <a:avLst/>
          </a:prstGeom>
          <a:noFill/>
          <a:ln>
            <a:noFill/>
          </a:ln>
        </p:spPr>
      </p:pic>
      <p:pic>
        <p:nvPicPr>
          <p:cNvPr id="265" name="Google Shape;265;p39" descr="Risultati immagini per interreg med programme"/>
          <p:cNvPicPr preferRelativeResize="0"/>
          <p:nvPr/>
        </p:nvPicPr>
        <p:blipFill rotWithShape="1">
          <a:blip r:embed="rId6">
            <a:alphaModFix/>
          </a:blip>
          <a:srcRect/>
          <a:stretch/>
        </p:blipFill>
        <p:spPr>
          <a:xfrm>
            <a:off x="3365188" y="1796486"/>
            <a:ext cx="2283779" cy="17128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2 Assessment tools – Urban scale</a:t>
            </a:r>
            <a:endParaRPr/>
          </a:p>
        </p:txBody>
      </p:sp>
      <p:sp>
        <p:nvSpPr>
          <p:cNvPr id="271" name="Google Shape;271;p40"/>
          <p:cNvSpPr txBox="1">
            <a:spLocks noGrp="1"/>
          </p:cNvSpPr>
          <p:nvPr>
            <p:ph type="body" idx="1"/>
          </p:nvPr>
        </p:nvSpPr>
        <p:spPr>
          <a:xfrm>
            <a:off x="4860032" y="2244098"/>
            <a:ext cx="4150804"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it-IT" sz="2800" b="0" i="0" u="none" strike="noStrike" cap="none" dirty="0">
                <a:solidFill>
                  <a:schemeClr val="dk1"/>
                </a:solidFill>
                <a:latin typeface="Verdana"/>
                <a:ea typeface="Verdana"/>
                <a:cs typeface="Verdana"/>
                <a:sym typeface="Verdana"/>
              </a:rPr>
              <a:t>PROTOCOLLO ITACA</a:t>
            </a:r>
            <a:endParaRPr dirty="0"/>
          </a:p>
          <a:p>
            <a:pPr marL="0" marR="0" lvl="0" indent="0" algn="ctr"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ctr"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ctr" rtl="0">
              <a:spcBef>
                <a:spcPts val="560"/>
              </a:spcBef>
              <a:spcAft>
                <a:spcPts val="0"/>
              </a:spcAft>
              <a:buClr>
                <a:schemeClr val="dk1"/>
              </a:buClr>
              <a:buSzPts val="2800"/>
              <a:buFont typeface="Arial"/>
              <a:buNone/>
            </a:pPr>
            <a:r>
              <a:rPr lang="it-IT" sz="2800" b="0" i="0" u="none" strike="noStrike" cap="none" dirty="0">
                <a:solidFill>
                  <a:schemeClr val="dk1"/>
                </a:solidFill>
                <a:latin typeface="Verdana"/>
                <a:ea typeface="Verdana"/>
                <a:cs typeface="Verdana"/>
                <a:sym typeface="Verdana"/>
              </a:rPr>
              <a:t>QUARTIERS DURABLES MEDITERRANEENS</a:t>
            </a:r>
            <a:endParaRPr dirty="0"/>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742950" marR="0" lvl="1" indent="-107950" algn="l" rtl="0">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pic>
        <p:nvPicPr>
          <p:cNvPr id="272" name="Google Shape;272;p40"/>
          <p:cNvPicPr preferRelativeResize="0"/>
          <p:nvPr/>
        </p:nvPicPr>
        <p:blipFill rotWithShape="1">
          <a:blip r:embed="rId3">
            <a:alphaModFix/>
          </a:blip>
          <a:srcRect/>
          <a:stretch/>
        </p:blipFill>
        <p:spPr>
          <a:xfrm>
            <a:off x="830439" y="3949689"/>
            <a:ext cx="2653923" cy="1380040"/>
          </a:xfrm>
          <a:prstGeom prst="rect">
            <a:avLst/>
          </a:prstGeom>
          <a:noFill/>
          <a:ln>
            <a:noFill/>
          </a:ln>
        </p:spPr>
      </p:pic>
      <p:pic>
        <p:nvPicPr>
          <p:cNvPr id="273" name="Google Shape;273;p40"/>
          <p:cNvPicPr preferRelativeResize="0"/>
          <p:nvPr/>
        </p:nvPicPr>
        <p:blipFill rotWithShape="1">
          <a:blip r:embed="rId4">
            <a:alphaModFix/>
          </a:blip>
          <a:srcRect/>
          <a:stretch/>
        </p:blipFill>
        <p:spPr>
          <a:xfrm>
            <a:off x="-62787" y="1178869"/>
            <a:ext cx="4392910" cy="26000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p:nvPr/>
        </p:nvSpPr>
        <p:spPr>
          <a:xfrm>
            <a:off x="201645" y="152336"/>
            <a:ext cx="8640960" cy="538609"/>
          </a:xfrm>
          <a:prstGeom prst="rect">
            <a:avLst/>
          </a:prstGeom>
          <a:noFill/>
          <a:ln>
            <a:noFill/>
          </a:ln>
        </p:spPr>
        <p:txBody>
          <a:bodyPr spcFirstLastPara="1" wrap="square" lIns="91425" tIns="45700" rIns="91425" bIns="0" anchor="ctr" anchorCtr="0">
            <a:noAutofit/>
          </a:bodyPr>
          <a:lstStyle/>
          <a:p>
            <a:pPr marL="0" marR="0" lvl="0" indent="0" algn="l" rtl="0">
              <a:spcBef>
                <a:spcPts val="0"/>
              </a:spcBef>
              <a:spcAft>
                <a:spcPts val="0"/>
              </a:spcAft>
              <a:buNone/>
            </a:pPr>
            <a:r>
              <a:rPr lang="it-IT" sz="3200" b="1">
                <a:solidFill>
                  <a:schemeClr val="dk1"/>
                </a:solidFill>
                <a:latin typeface="Calibri"/>
                <a:ea typeface="Calibri"/>
                <a:cs typeface="Calibri"/>
                <a:sym typeface="Calibri"/>
              </a:rPr>
              <a:t>Reference scales: neighborhood</a:t>
            </a:r>
            <a:endParaRPr sz="3200" b="1" i="0" strike="noStrike" cap="none">
              <a:solidFill>
                <a:schemeClr val="dk1"/>
              </a:solidFill>
              <a:latin typeface="Calibri"/>
              <a:ea typeface="Calibri"/>
              <a:cs typeface="Calibri"/>
              <a:sym typeface="Calibri"/>
            </a:endParaRPr>
          </a:p>
        </p:txBody>
      </p:sp>
      <p:sp>
        <p:nvSpPr>
          <p:cNvPr id="306" name="Google Shape;306;p45"/>
          <p:cNvSpPr/>
          <p:nvPr/>
        </p:nvSpPr>
        <p:spPr>
          <a:xfrm>
            <a:off x="291965" y="1276873"/>
            <a:ext cx="8640960" cy="46899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Traditional scale, </a:t>
            </a:r>
            <a:r>
              <a:rPr lang="it-IT" sz="1800" dirty="0" err="1">
                <a:solidFill>
                  <a:schemeClr val="dk1"/>
                </a:solidFill>
                <a:latin typeface="Verdana"/>
                <a:ea typeface="Verdana"/>
                <a:cs typeface="Verdana"/>
                <a:sym typeface="Verdana"/>
              </a:rPr>
              <a:t>culturally</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recognized</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often</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not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defined</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officially</a:t>
            </a:r>
            <a:r>
              <a:rPr lang="it-IT" sz="1800" dirty="0">
                <a:solidFill>
                  <a:schemeClr val="dk1"/>
                </a:solidFill>
                <a:latin typeface="Verdana"/>
                <a:ea typeface="Verdana"/>
                <a:cs typeface="Verdana"/>
                <a:sym typeface="Verdana"/>
              </a:rPr>
              <a:t>)</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City </a:t>
            </a:r>
            <a:r>
              <a:rPr lang="it-IT" sz="1800" b="0" i="0" u="none" strike="noStrike" cap="none" dirty="0" err="1">
                <a:solidFill>
                  <a:schemeClr val="dk1"/>
                </a:solidFill>
                <a:latin typeface="Verdana"/>
                <a:ea typeface="Verdana"/>
                <a:cs typeface="Verdana"/>
                <a:sym typeface="Verdana"/>
              </a:rPr>
              <a:t>inhabitants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recognize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its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defining</a:t>
            </a:r>
            <a:r>
              <a:rPr lang="it-IT" sz="1800" b="0" i="0" u="none" strike="noStrike" cap="none" dirty="0">
                <a:solidFill>
                  <a:schemeClr val="dk1"/>
                </a:solidFill>
                <a:latin typeface="Verdana"/>
                <a:ea typeface="Verdana"/>
                <a:cs typeface="Verdana"/>
                <a:sym typeface="Verdana"/>
              </a:rPr>
              <a:t> traits (social, cultural, </a:t>
            </a:r>
            <a:r>
              <a:rPr lang="it-IT" sz="1800" b="0" i="0" u="none" strike="noStrike" cap="none" dirty="0" err="1">
                <a:solidFill>
                  <a:schemeClr val="dk1"/>
                </a:solidFill>
                <a:latin typeface="Verdana"/>
                <a:ea typeface="Verdana"/>
                <a:cs typeface="Verdana"/>
                <a:sym typeface="Verdana"/>
              </a:rPr>
              <a:t>architectural</a:t>
            </a:r>
            <a:r>
              <a:rPr lang="it-IT" sz="1800" b="0" i="0" u="none" strike="noStrike" cap="none" dirty="0">
                <a:solidFill>
                  <a:schemeClr val="dk1"/>
                </a:solidFill>
                <a:latin typeface="Verdana"/>
                <a:ea typeface="Verdana"/>
                <a:cs typeface="Verdana"/>
                <a:sym typeface="Verdana"/>
              </a:rPr>
              <a:t>)</a:t>
            </a:r>
            <a:endParaRPr dirty="0"/>
          </a:p>
          <a:p>
            <a:pPr marL="342900" marR="0" lvl="0" indent="-342900" algn="l"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Reference size </a:t>
            </a:r>
            <a:r>
              <a:rPr lang="it-IT" sz="1800" dirty="0" err="1">
                <a:solidFill>
                  <a:schemeClr val="dk1"/>
                </a:solidFill>
                <a:latin typeface="Verdana"/>
                <a:ea typeface="Verdana"/>
                <a:cs typeface="Verdana"/>
                <a:sym typeface="Verdana"/>
              </a:rPr>
              <a:t>values</a:t>
            </a:r>
            <a:r>
              <a:rPr lang="it-IT" sz="1800" dirty="0">
                <a:solidFill>
                  <a:schemeClr val="dk1"/>
                </a:solidFill>
                <a:latin typeface="Verdana"/>
                <a:ea typeface="Verdana"/>
                <a:cs typeface="Verdana"/>
                <a:sym typeface="Verdana"/>
              </a:rPr>
              <a:t>: </a:t>
            </a:r>
            <a:endParaRPr dirty="0"/>
          </a:p>
          <a:p>
            <a:pPr marL="800100" marR="0" lvl="1" indent="-342900" algn="l" rtl="0">
              <a:spcBef>
                <a:spcPts val="0"/>
              </a:spcBef>
              <a:spcAft>
                <a:spcPts val="0"/>
              </a:spcAft>
              <a:buClr>
                <a:schemeClr val="dk1"/>
              </a:buClr>
              <a:buSzPts val="1800"/>
              <a:buFont typeface="Arial"/>
              <a:buChar char="•"/>
            </a:pPr>
            <a:r>
              <a:rPr lang="it-IT" sz="1800" b="1" i="0" u="none" strike="noStrike" cap="none" dirty="0" err="1">
                <a:solidFill>
                  <a:schemeClr val="dk1"/>
                </a:solidFill>
                <a:latin typeface="Verdana"/>
                <a:ea typeface="Verdana"/>
                <a:cs typeface="Verdana"/>
                <a:sym typeface="Verdana"/>
              </a:rPr>
              <a:t>Square</a:t>
            </a:r>
            <a:r>
              <a:rPr lang="it-IT" sz="1800" b="1" i="0" u="none" strike="noStrike" cap="none" dirty="0">
                <a:solidFill>
                  <a:schemeClr val="dk1"/>
                </a:solidFill>
                <a:latin typeface="Verdana"/>
                <a:ea typeface="Verdana"/>
                <a:cs typeface="Verdana"/>
                <a:sym typeface="Verdana"/>
              </a:rPr>
              <a:t> with a 200-400 m size</a:t>
            </a:r>
            <a:endParaRPr dirty="0"/>
          </a:p>
          <a:p>
            <a:pPr marL="800100" marR="0" lvl="1" indent="-342900" algn="l" rtl="0">
              <a:spcBef>
                <a:spcPts val="0"/>
              </a:spcBef>
              <a:spcAft>
                <a:spcPts val="0"/>
              </a:spcAft>
              <a:buClr>
                <a:schemeClr val="dk1"/>
              </a:buClr>
              <a:buSzPts val="1800"/>
              <a:buFont typeface="Arial"/>
              <a:buChar char="•"/>
            </a:pPr>
            <a:r>
              <a:rPr lang="it-IT" sz="1800" b="1" i="0" u="none" strike="noStrike" cap="none" dirty="0">
                <a:solidFill>
                  <a:schemeClr val="dk1"/>
                </a:solidFill>
                <a:latin typeface="Verdana"/>
                <a:ea typeface="Verdana"/>
                <a:cs typeface="Verdana"/>
                <a:sym typeface="Verdana"/>
              </a:rPr>
              <a:t>Area </a:t>
            </a:r>
            <a:r>
              <a:rPr lang="it-IT" sz="1800" b="1" i="0" u="none" strike="noStrike" cap="none" dirty="0" err="1">
                <a:solidFill>
                  <a:schemeClr val="dk1"/>
                </a:solidFill>
                <a:latin typeface="Verdana"/>
                <a:ea typeface="Verdana"/>
                <a:cs typeface="Verdana"/>
                <a:sym typeface="Verdana"/>
              </a:rPr>
              <a:t>that</a:t>
            </a:r>
            <a:r>
              <a:rPr lang="it-IT" sz="1800" b="1" i="0" u="none" strike="noStrike" cap="none" dirty="0">
                <a:solidFill>
                  <a:schemeClr val="dk1"/>
                </a:solidFill>
                <a:latin typeface="Verdana"/>
                <a:ea typeface="Verdana"/>
                <a:cs typeface="Verdana"/>
                <a:sym typeface="Verdana"/>
              </a:rPr>
              <a:t> can be </a:t>
            </a:r>
            <a:r>
              <a:rPr lang="it-IT" sz="1800" b="1" i="0" u="none" strike="noStrike" cap="none" dirty="0" err="1">
                <a:solidFill>
                  <a:schemeClr val="dk1"/>
                </a:solidFill>
                <a:latin typeface="Verdana"/>
                <a:ea typeface="Verdana"/>
                <a:cs typeface="Verdana"/>
                <a:sym typeface="Verdana"/>
              </a:rPr>
              <a:t>crossed</a:t>
            </a:r>
            <a:r>
              <a:rPr lang="it-IT" sz="1800" b="1" i="0" u="none" strike="noStrike" cap="none" dirty="0">
                <a:solidFill>
                  <a:schemeClr val="dk1"/>
                </a:solidFill>
                <a:latin typeface="Verdana"/>
                <a:ea typeface="Verdana"/>
                <a:cs typeface="Verdana"/>
                <a:sym typeface="Verdana"/>
              </a:rPr>
              <a:t> in </a:t>
            </a:r>
            <a:br>
              <a:rPr lang="it-IT" sz="1800" b="1" i="0" u="none" strike="noStrike" cap="none" dirty="0">
                <a:solidFill>
                  <a:schemeClr val="dk1"/>
                </a:solidFill>
                <a:latin typeface="Verdana"/>
                <a:ea typeface="Verdana"/>
                <a:cs typeface="Verdana"/>
                <a:sym typeface="Verdana"/>
              </a:rPr>
            </a:br>
            <a:r>
              <a:rPr lang="it-IT" sz="1800" b="1" i="0" u="none" strike="noStrike" cap="none" dirty="0">
                <a:solidFill>
                  <a:schemeClr val="dk1"/>
                </a:solidFill>
                <a:latin typeface="Verdana"/>
                <a:ea typeface="Verdana"/>
                <a:cs typeface="Verdana"/>
                <a:sym typeface="Verdana"/>
              </a:rPr>
              <a:t>10-15 </a:t>
            </a:r>
            <a:r>
              <a:rPr lang="it-IT" sz="1800" b="1" i="0" u="none" strike="noStrike" cap="none" dirty="0" err="1">
                <a:solidFill>
                  <a:schemeClr val="dk1"/>
                </a:solidFill>
                <a:latin typeface="Verdana"/>
                <a:ea typeface="Verdana"/>
                <a:cs typeface="Verdana"/>
                <a:sym typeface="Verdana"/>
              </a:rPr>
              <a:t>min</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walk</a:t>
            </a:r>
            <a:endParaRPr dirty="0"/>
          </a:p>
          <a:p>
            <a:pPr marL="800100" marR="0" lvl="1" indent="-342900" algn="l" rtl="0">
              <a:spcBef>
                <a:spcPts val="0"/>
              </a:spcBef>
              <a:spcAft>
                <a:spcPts val="0"/>
              </a:spcAft>
              <a:buClr>
                <a:schemeClr val="dk1"/>
              </a:buClr>
              <a:buSzPts val="1800"/>
              <a:buFont typeface="Arial"/>
              <a:buChar char="•"/>
            </a:pPr>
            <a:r>
              <a:rPr lang="it-IT" sz="1800" b="1" i="0" u="none" strike="noStrike" cap="none" dirty="0">
                <a:solidFill>
                  <a:schemeClr val="dk1"/>
                </a:solidFill>
                <a:latin typeface="Verdana"/>
                <a:ea typeface="Verdana"/>
                <a:cs typeface="Verdana"/>
                <a:sym typeface="Verdana"/>
              </a:rPr>
              <a:t>200-1500 </a:t>
            </a:r>
            <a:r>
              <a:rPr lang="it-IT" sz="1800" b="1" i="0" u="none" strike="noStrike" cap="none" dirty="0" err="1">
                <a:solidFill>
                  <a:schemeClr val="dk1"/>
                </a:solidFill>
                <a:latin typeface="Verdana"/>
                <a:ea typeface="Verdana"/>
                <a:cs typeface="Verdana"/>
                <a:sym typeface="Verdana"/>
              </a:rPr>
              <a:t>inhabitants</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Appropriate scale for:</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Smaller</a:t>
            </a:r>
            <a:r>
              <a:rPr lang="it-IT" sz="1800" b="0" i="0" u="none" strike="noStrike" cap="none" dirty="0">
                <a:solidFill>
                  <a:schemeClr val="dk1"/>
                </a:solidFill>
                <a:latin typeface="Verdana"/>
                <a:ea typeface="Verdana"/>
                <a:cs typeface="Verdana"/>
                <a:sym typeface="Verdana"/>
              </a:rPr>
              <a:t> scale networks </a:t>
            </a:r>
            <a:br>
              <a:rPr lang="it-IT" sz="1800" b="0" i="0" u="none" strike="noStrike" cap="none" dirty="0">
                <a:solidFill>
                  <a:schemeClr val="dk1"/>
                </a:solidFill>
                <a:latin typeface="Verdana"/>
                <a:ea typeface="Verdana"/>
                <a:cs typeface="Verdana"/>
                <a:sym typeface="Verdana"/>
              </a:rPr>
            </a:br>
            <a:r>
              <a:rPr lang="it-IT" sz="1800" b="0" i="0" u="none" strike="noStrike" cap="none" dirty="0">
                <a:solidFill>
                  <a:schemeClr val="dk1"/>
                </a:solidFill>
                <a:latin typeface="Verdana"/>
                <a:ea typeface="Verdana"/>
                <a:cs typeface="Verdana"/>
                <a:sym typeface="Verdana"/>
              </a:rPr>
              <a:t>(</a:t>
            </a:r>
            <a:r>
              <a:rPr lang="it-IT" sz="1800" b="0" i="0" u="none" strike="noStrike" cap="none" dirty="0" err="1">
                <a:solidFill>
                  <a:schemeClr val="dk1"/>
                </a:solidFill>
                <a:latin typeface="Verdana"/>
                <a:ea typeface="Verdana"/>
                <a:cs typeface="Verdana"/>
                <a:sym typeface="Verdana"/>
              </a:rPr>
              <a:t>walking</a:t>
            </a:r>
            <a:r>
              <a:rPr lang="it-IT" sz="1800" b="0" i="0" u="none" strike="noStrike" cap="none" dirty="0">
                <a:solidFill>
                  <a:schemeClr val="dk1"/>
                </a:solidFill>
                <a:latin typeface="Verdana"/>
                <a:ea typeface="Verdana"/>
                <a:cs typeface="Verdana"/>
                <a:sym typeface="Verdana"/>
              </a:rPr>
              <a:t>, cycling)</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Impact of </a:t>
            </a:r>
            <a:r>
              <a:rPr lang="it-IT" sz="1800" b="0" i="0" u="none" strike="noStrike" cap="none" dirty="0" err="1">
                <a:solidFill>
                  <a:schemeClr val="dk1"/>
                </a:solidFill>
                <a:latin typeface="Verdana"/>
                <a:ea typeface="Verdana"/>
                <a:cs typeface="Verdana"/>
                <a:sym typeface="Verdana"/>
              </a:rPr>
              <a:t>buildings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morphology</a:t>
            </a:r>
            <a:r>
              <a:rPr lang="it-IT" sz="1800" b="0" i="0" u="none" strike="noStrike" cap="none" dirty="0">
                <a:solidFill>
                  <a:schemeClr val="dk1"/>
                </a:solidFill>
                <a:latin typeface="Verdana"/>
                <a:ea typeface="Verdana"/>
                <a:cs typeface="Verdana"/>
                <a:sym typeface="Verdana"/>
              </a:rPr>
              <a:t> </a:t>
            </a:r>
            <a:br>
              <a:rPr lang="it-IT" sz="1800" b="0" i="0" u="none" strike="noStrike" cap="none" dirty="0">
                <a:solidFill>
                  <a:schemeClr val="dk1"/>
                </a:solidFill>
                <a:latin typeface="Verdana"/>
                <a:ea typeface="Verdana"/>
                <a:cs typeface="Verdana"/>
                <a:sym typeface="Verdana"/>
              </a:rPr>
            </a:br>
            <a:r>
              <a:rPr lang="it-IT" sz="1800" b="0" i="0" u="none" strike="noStrike" cap="none" dirty="0">
                <a:solidFill>
                  <a:schemeClr val="dk1"/>
                </a:solidFill>
                <a:latin typeface="Verdana"/>
                <a:ea typeface="Verdana"/>
                <a:cs typeface="Verdana"/>
                <a:sym typeface="Verdana"/>
              </a:rPr>
              <a:t>on </a:t>
            </a:r>
            <a:r>
              <a:rPr lang="it-IT" sz="1800" b="0" i="0" u="none" strike="noStrike" cap="none" dirty="0" err="1">
                <a:solidFill>
                  <a:schemeClr val="dk1"/>
                </a:solidFill>
                <a:latin typeface="Verdana"/>
                <a:ea typeface="Verdana"/>
                <a:cs typeface="Verdana"/>
                <a:sym typeface="Verdana"/>
              </a:rPr>
              <a:t>surroundings</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Local </a:t>
            </a:r>
            <a:r>
              <a:rPr lang="it-IT" sz="1800" b="0" i="0" u="none" strike="noStrike" cap="none" dirty="0" err="1">
                <a:solidFill>
                  <a:schemeClr val="dk1"/>
                </a:solidFill>
                <a:latin typeface="Verdana"/>
                <a:ea typeface="Verdana"/>
                <a:cs typeface="Verdana"/>
                <a:sym typeface="Verdana"/>
              </a:rPr>
              <a:t>microclimate</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Daily </a:t>
            </a:r>
            <a:r>
              <a:rPr lang="it-IT" sz="1800" b="0" i="0" u="none" strike="noStrike" cap="none" dirty="0" err="1">
                <a:solidFill>
                  <a:schemeClr val="dk1"/>
                </a:solidFill>
                <a:latin typeface="Verdana"/>
                <a:ea typeface="Verdana"/>
                <a:cs typeface="Verdana"/>
                <a:sym typeface="Verdana"/>
              </a:rPr>
              <a:t>services</a:t>
            </a:r>
            <a:r>
              <a:rPr lang="it-IT" sz="1800" b="0" i="0" u="none" strike="noStrike" cap="none" dirty="0">
                <a:solidFill>
                  <a:schemeClr val="dk1"/>
                </a:solidFill>
                <a:latin typeface="Verdana"/>
                <a:ea typeface="Verdana"/>
                <a:cs typeface="Verdana"/>
                <a:sym typeface="Verdana"/>
              </a:rPr>
              <a:t>, social mix, </a:t>
            </a:r>
            <a:r>
              <a:rPr lang="it-IT" sz="1800" b="0" i="0" u="none" strike="noStrike" cap="none" dirty="0" err="1">
                <a:solidFill>
                  <a:schemeClr val="dk1"/>
                </a:solidFill>
                <a:latin typeface="Verdana"/>
                <a:ea typeface="Verdana"/>
                <a:cs typeface="Verdana"/>
                <a:sym typeface="Verdana"/>
              </a:rPr>
              <a:t>segregation</a:t>
            </a:r>
            <a:r>
              <a:rPr lang="it-IT" sz="1800" b="0" i="0" u="none" strike="noStrike" cap="none" dirty="0">
                <a:solidFill>
                  <a:schemeClr val="dk1"/>
                </a:solidFill>
                <a:latin typeface="Verdana"/>
                <a:ea typeface="Verdana"/>
                <a:cs typeface="Verdana"/>
                <a:sym typeface="Verdana"/>
              </a:rPr>
              <a:t>, equity, </a:t>
            </a:r>
            <a:r>
              <a:rPr lang="it-IT" sz="1800" b="0" i="0" u="none" strike="noStrike" cap="none" dirty="0" err="1">
                <a:solidFill>
                  <a:schemeClr val="dk1"/>
                </a:solidFill>
                <a:latin typeface="Verdana"/>
                <a:ea typeface="Verdana"/>
                <a:cs typeface="Verdana"/>
                <a:sym typeface="Verdana"/>
              </a:rPr>
              <a:t>wellbeing</a:t>
            </a:r>
            <a:r>
              <a:rPr lang="it-IT" sz="1800" b="0" i="0" u="none" strike="noStrike" cap="none" dirty="0">
                <a:solidFill>
                  <a:schemeClr val="dk1"/>
                </a:solidFill>
                <a:latin typeface="Verdana"/>
                <a:ea typeface="Verdana"/>
                <a:cs typeface="Verdana"/>
                <a:sym typeface="Verdana"/>
              </a:rPr>
              <a:t>, culture </a:t>
            </a:r>
            <a:endParaRPr dirty="0"/>
          </a:p>
        </p:txBody>
      </p:sp>
      <p:pic>
        <p:nvPicPr>
          <p:cNvPr id="307" name="Google Shape;307;p45"/>
          <p:cNvPicPr preferRelativeResize="0"/>
          <p:nvPr/>
        </p:nvPicPr>
        <p:blipFill rotWithShape="1">
          <a:blip r:embed="rId3">
            <a:alphaModFix/>
          </a:blip>
          <a:srcRect l="39488" t="42062" r="23810" b="19643"/>
          <a:stretch/>
        </p:blipFill>
        <p:spPr>
          <a:xfrm>
            <a:off x="5181092" y="2448729"/>
            <a:ext cx="3962908" cy="2324746"/>
          </a:xfrm>
          <a:prstGeom prst="rect">
            <a:avLst/>
          </a:prstGeom>
          <a:noFill/>
          <a:ln>
            <a:noFill/>
          </a:ln>
        </p:spPr>
      </p:pic>
      <p:sp>
        <p:nvSpPr>
          <p:cNvPr id="308" name="Google Shape;308;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28</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4769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6"/>
          <p:cNvSpPr/>
          <p:nvPr/>
        </p:nvSpPr>
        <p:spPr>
          <a:xfrm>
            <a:off x="200460" y="173931"/>
            <a:ext cx="8640960" cy="538609"/>
          </a:xfrm>
          <a:prstGeom prst="rect">
            <a:avLst/>
          </a:prstGeom>
          <a:noFill/>
          <a:ln>
            <a:noFill/>
          </a:ln>
        </p:spPr>
        <p:txBody>
          <a:bodyPr spcFirstLastPara="1" wrap="square" lIns="91425" tIns="45700" rIns="91425" bIns="0" anchor="ctr" anchorCtr="0">
            <a:noAutofit/>
          </a:bodyPr>
          <a:lstStyle/>
          <a:p>
            <a:pPr marL="0" marR="0" lvl="0" indent="0" algn="l" rtl="0">
              <a:spcBef>
                <a:spcPts val="0"/>
              </a:spcBef>
              <a:spcAft>
                <a:spcPts val="0"/>
              </a:spcAft>
              <a:buNone/>
            </a:pPr>
            <a:r>
              <a:rPr lang="it-IT" sz="3200" b="1">
                <a:solidFill>
                  <a:schemeClr val="dk1"/>
                </a:solidFill>
                <a:latin typeface="Calibri"/>
                <a:ea typeface="Calibri"/>
                <a:cs typeface="Calibri"/>
                <a:sym typeface="Calibri"/>
              </a:rPr>
              <a:t>Reference scales: block</a:t>
            </a:r>
            <a:endParaRPr sz="3200" b="1" i="0" strike="noStrike" cap="none">
              <a:solidFill>
                <a:schemeClr val="dk1"/>
              </a:solidFill>
              <a:latin typeface="Calibri"/>
              <a:ea typeface="Calibri"/>
              <a:cs typeface="Calibri"/>
              <a:sym typeface="Calibri"/>
            </a:endParaRPr>
          </a:p>
        </p:txBody>
      </p:sp>
      <p:sp>
        <p:nvSpPr>
          <p:cNvPr id="314" name="Google Shape;314;p46"/>
          <p:cNvSpPr/>
          <p:nvPr/>
        </p:nvSpPr>
        <p:spPr>
          <a:xfrm>
            <a:off x="201744" y="1446070"/>
            <a:ext cx="8606760" cy="46899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Easy to </a:t>
            </a:r>
            <a:r>
              <a:rPr lang="it-IT" sz="1800" dirty="0" err="1">
                <a:solidFill>
                  <a:schemeClr val="dk1"/>
                </a:solidFill>
                <a:latin typeface="Verdana"/>
                <a:ea typeface="Verdana"/>
                <a:cs typeface="Verdana"/>
                <a:sym typeface="Verdana"/>
              </a:rPr>
              <a:t>identify</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defined</a:t>
            </a:r>
            <a:r>
              <a:rPr lang="it-IT" sz="1800" dirty="0">
                <a:solidFill>
                  <a:schemeClr val="dk1"/>
                </a:solidFill>
                <a:latin typeface="Verdana"/>
                <a:ea typeface="Verdana"/>
                <a:cs typeface="Verdana"/>
                <a:sym typeface="Verdana"/>
              </a:rPr>
              <a:t> by street </a:t>
            </a:r>
            <a:r>
              <a:rPr lang="it-IT" sz="1800" dirty="0" err="1">
                <a:solidFill>
                  <a:schemeClr val="dk1"/>
                </a:solidFill>
                <a:latin typeface="Verdana"/>
                <a:ea typeface="Verdana"/>
                <a:cs typeface="Verdana"/>
                <a:sym typeface="Verdana"/>
              </a:rPr>
              <a:t>intersections</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Oldest</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urban</a:t>
            </a:r>
            <a:r>
              <a:rPr lang="it-IT" sz="1800" b="0" i="0" u="none" strike="noStrike" cap="none" dirty="0">
                <a:solidFill>
                  <a:schemeClr val="dk1"/>
                </a:solidFill>
                <a:latin typeface="Verdana"/>
                <a:ea typeface="Verdana"/>
                <a:cs typeface="Verdana"/>
                <a:sym typeface="Verdana"/>
              </a:rPr>
              <a:t> scale, </a:t>
            </a:r>
            <a:r>
              <a:rPr lang="it-IT" sz="1800" b="0" i="0" u="none" strike="noStrike" cap="none" dirty="0" err="1">
                <a:solidFill>
                  <a:schemeClr val="dk1"/>
                </a:solidFill>
                <a:latin typeface="Verdana"/>
                <a:ea typeface="Verdana"/>
                <a:cs typeface="Verdana"/>
                <a:sym typeface="Verdana"/>
              </a:rPr>
              <a:t>also</a:t>
            </a:r>
            <a:r>
              <a:rPr lang="it-IT" sz="1800" b="0" i="0" u="none" strike="noStrike" cap="none" dirty="0">
                <a:solidFill>
                  <a:schemeClr val="dk1"/>
                </a:solidFill>
                <a:latin typeface="Verdana"/>
                <a:ea typeface="Verdana"/>
                <a:cs typeface="Verdana"/>
                <a:sym typeface="Verdana"/>
              </a:rPr>
              <a:t> called cluster</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Can coincide with building scale, </a:t>
            </a:r>
            <a:r>
              <a:rPr lang="it-IT" sz="1800" b="0" i="0" u="none" strike="noStrike" cap="none" dirty="0" err="1">
                <a:solidFill>
                  <a:schemeClr val="dk1"/>
                </a:solidFill>
                <a:latin typeface="Verdana"/>
                <a:ea typeface="Verdana"/>
                <a:cs typeface="Verdana"/>
                <a:sym typeface="Verdana"/>
              </a:rPr>
              <a:t>especially</a:t>
            </a:r>
            <a:r>
              <a:rPr lang="it-IT" sz="1800" b="0" i="0" u="none" strike="noStrike" cap="none" dirty="0">
                <a:solidFill>
                  <a:schemeClr val="dk1"/>
                </a:solidFill>
                <a:latin typeface="Verdana"/>
                <a:ea typeface="Verdana"/>
                <a:cs typeface="Verdana"/>
                <a:sym typeface="Verdana"/>
              </a:rPr>
              <a:t> </a:t>
            </a:r>
            <a:br>
              <a:rPr lang="it-IT" sz="1800" b="0" i="0" u="none" strike="noStrike" cap="none" dirty="0">
                <a:solidFill>
                  <a:schemeClr val="dk1"/>
                </a:solidFill>
                <a:latin typeface="Verdana"/>
                <a:ea typeface="Verdana"/>
                <a:cs typeface="Verdana"/>
                <a:sym typeface="Verdana"/>
              </a:rPr>
            </a:br>
            <a:r>
              <a:rPr lang="it-IT" sz="1800" b="0" i="0" u="none" strike="noStrike" cap="none" dirty="0">
                <a:solidFill>
                  <a:schemeClr val="dk1"/>
                </a:solidFill>
                <a:latin typeface="Verdana"/>
                <a:ea typeface="Verdana"/>
                <a:cs typeface="Verdana"/>
                <a:sym typeface="Verdana"/>
              </a:rPr>
              <a:t>in </a:t>
            </a:r>
            <a:r>
              <a:rPr lang="it-IT" sz="1800" b="0" i="0" u="none" strike="noStrike" cap="none" dirty="0" err="1">
                <a:solidFill>
                  <a:schemeClr val="dk1"/>
                </a:solidFill>
                <a:latin typeface="Verdana"/>
                <a:ea typeface="Verdana"/>
                <a:cs typeface="Verdana"/>
                <a:sym typeface="Verdana"/>
              </a:rPr>
              <a:t>recent</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developments</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Traditional </a:t>
            </a:r>
            <a:r>
              <a:rPr lang="it-IT" sz="1800" b="0" i="0" u="none" strike="noStrike" cap="none" dirty="0" err="1">
                <a:solidFill>
                  <a:schemeClr val="dk1"/>
                </a:solidFill>
                <a:latin typeface="Verdana"/>
                <a:ea typeface="Verdana"/>
                <a:cs typeface="Verdana"/>
                <a:sym typeface="Verdana"/>
              </a:rPr>
              <a:t>composition</a:t>
            </a:r>
            <a:r>
              <a:rPr lang="it-IT" sz="1800" b="0"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few</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buildings</a:t>
            </a:r>
            <a:r>
              <a:rPr lang="it-IT" sz="1800" b="1" i="0" u="none" strike="noStrike" cap="none" dirty="0">
                <a:solidFill>
                  <a:schemeClr val="dk1"/>
                </a:solidFill>
                <a:latin typeface="Verdana"/>
                <a:ea typeface="Verdana"/>
                <a:cs typeface="Verdana"/>
                <a:sym typeface="Verdana"/>
              </a:rPr>
              <a:t> </a:t>
            </a:r>
            <a:br>
              <a:rPr lang="it-IT" sz="1800" b="1" i="0" u="none" strike="noStrike" cap="none" dirty="0">
                <a:solidFill>
                  <a:schemeClr val="dk1"/>
                </a:solidFill>
                <a:latin typeface="Verdana"/>
                <a:ea typeface="Verdana"/>
                <a:cs typeface="Verdana"/>
                <a:sym typeface="Verdana"/>
              </a:rPr>
            </a:br>
            <a:r>
              <a:rPr lang="it-IT" sz="1800" b="0" i="0" u="none" strike="noStrike" cap="none" dirty="0">
                <a:solidFill>
                  <a:schemeClr val="dk1"/>
                </a:solidFill>
                <a:latin typeface="Verdana"/>
                <a:ea typeface="Verdana"/>
                <a:cs typeface="Verdana"/>
                <a:sym typeface="Verdana"/>
              </a:rPr>
              <a:t>(</a:t>
            </a:r>
            <a:r>
              <a:rPr lang="it-IT" sz="1800" b="0" i="0" u="none" strike="noStrike" cap="none" dirty="0" err="1">
                <a:solidFill>
                  <a:schemeClr val="dk1"/>
                </a:solidFill>
                <a:latin typeface="Verdana"/>
                <a:ea typeface="Verdana"/>
                <a:cs typeface="Verdana"/>
                <a:sym typeface="Verdana"/>
              </a:rPr>
              <a:t>adjacent</a:t>
            </a:r>
            <a:r>
              <a:rPr lang="it-IT" sz="1800" b="0" i="0" u="none" strike="noStrike" cap="none" dirty="0">
                <a:solidFill>
                  <a:schemeClr val="dk1"/>
                </a:solidFill>
                <a:latin typeface="Verdana"/>
                <a:ea typeface="Verdana"/>
                <a:cs typeface="Verdana"/>
                <a:sym typeface="Verdana"/>
              </a:rPr>
              <a:t> or </a:t>
            </a:r>
            <a:r>
              <a:rPr lang="it-IT" sz="1800" b="0" i="0" u="none" strike="noStrike" cap="none" dirty="0" err="1">
                <a:solidFill>
                  <a:schemeClr val="dk1"/>
                </a:solidFill>
                <a:latin typeface="Verdana"/>
                <a:ea typeface="Verdana"/>
                <a:cs typeface="Verdana"/>
                <a:sym typeface="Verdana"/>
              </a:rPr>
              <a:t>separated</a:t>
            </a:r>
            <a:r>
              <a:rPr lang="it-IT" sz="1800" b="0"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internal</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courtyard</a:t>
            </a:r>
            <a:endParaRPr dirty="0"/>
          </a:p>
          <a:p>
            <a:pPr marL="800100" marR="0" lvl="1" indent="-342900" algn="l" rtl="0">
              <a:spcBef>
                <a:spcPts val="0"/>
              </a:spcBef>
              <a:spcAft>
                <a:spcPts val="0"/>
              </a:spcAft>
              <a:buClr>
                <a:schemeClr val="dk1"/>
              </a:buClr>
              <a:buSzPts val="1800"/>
              <a:buFont typeface="Arial"/>
              <a:buChar char="•"/>
            </a:pPr>
            <a:r>
              <a:rPr lang="it-IT" sz="1800" b="1" i="0" u="none" strike="noStrike" cap="none" dirty="0">
                <a:solidFill>
                  <a:schemeClr val="dk1"/>
                </a:solidFill>
                <a:latin typeface="Verdana"/>
                <a:ea typeface="Verdana"/>
                <a:cs typeface="Verdana"/>
                <a:sym typeface="Verdana"/>
              </a:rPr>
              <a:t>5-15 </a:t>
            </a:r>
            <a:r>
              <a:rPr lang="it-IT" sz="1800" b="1" i="0" u="none" strike="noStrike" cap="none" dirty="0" err="1">
                <a:solidFill>
                  <a:schemeClr val="dk1"/>
                </a:solidFill>
                <a:latin typeface="Verdana"/>
                <a:ea typeface="Verdana"/>
                <a:cs typeface="Verdana"/>
                <a:sym typeface="Verdana"/>
              </a:rPr>
              <a:t>buildings</a:t>
            </a:r>
            <a:r>
              <a:rPr lang="it-IT" sz="1800" b="1" i="0" u="none" strike="noStrike" cap="none" dirty="0">
                <a:solidFill>
                  <a:schemeClr val="dk1"/>
                </a:solidFill>
                <a:latin typeface="Verdana"/>
                <a:ea typeface="Verdana"/>
                <a:cs typeface="Verdana"/>
                <a:sym typeface="Verdana"/>
              </a:rPr>
              <a:t> </a:t>
            </a:r>
            <a:endParaRPr dirty="0"/>
          </a:p>
          <a:p>
            <a:pPr marL="800100" marR="0" lvl="1" indent="-228600" algn="l" rtl="0">
              <a:spcBef>
                <a:spcPts val="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Appropriate scale for:</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Detailed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analysis</a:t>
            </a:r>
            <a:r>
              <a:rPr lang="it-IT" sz="1800" b="0" i="0" u="none" strike="noStrike" cap="none" dirty="0">
                <a:solidFill>
                  <a:schemeClr val="dk1"/>
                </a:solidFill>
                <a:latin typeface="Verdana"/>
                <a:ea typeface="Verdana"/>
                <a:cs typeface="Verdana"/>
                <a:sym typeface="Verdana"/>
              </a:rPr>
              <a:t> of </a:t>
            </a:r>
            <a:r>
              <a:rPr lang="it-IT" sz="1800" b="0" i="0" u="none" strike="noStrike" cap="none" dirty="0" err="1">
                <a:solidFill>
                  <a:schemeClr val="dk1"/>
                </a:solidFill>
                <a:latin typeface="Verdana"/>
                <a:ea typeface="Verdana"/>
                <a:cs typeface="Verdana"/>
                <a:sym typeface="Verdana"/>
              </a:rPr>
              <a:t>morphology</a:t>
            </a:r>
            <a:endParaRPr dirty="0"/>
          </a:p>
          <a:p>
            <a:pPr marL="1257300" marR="0" lvl="2" indent="-342900" algn="l" rtl="0">
              <a:spcBef>
                <a:spcPts val="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Density</a:t>
            </a:r>
            <a:r>
              <a:rPr lang="it-IT" sz="1800" b="0" i="0" u="none" strike="noStrike" cap="none" dirty="0">
                <a:solidFill>
                  <a:schemeClr val="dk1"/>
                </a:solidFill>
                <a:latin typeface="Verdana"/>
                <a:ea typeface="Verdana"/>
                <a:cs typeface="Verdana"/>
                <a:sym typeface="Verdana"/>
              </a:rPr>
              <a:t>, volume </a:t>
            </a:r>
            <a:r>
              <a:rPr lang="it-IT" sz="1800" b="0" i="0" u="none" strike="noStrike" cap="none" dirty="0" err="1">
                <a:solidFill>
                  <a:schemeClr val="dk1"/>
                </a:solidFill>
                <a:latin typeface="Verdana"/>
                <a:ea typeface="Verdana"/>
                <a:cs typeface="Verdana"/>
                <a:sym typeface="Verdana"/>
              </a:rPr>
              <a:t>distribution</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compactness</a:t>
            </a:r>
            <a:r>
              <a:rPr lang="it-IT" sz="1800" b="0" i="0" u="none" strike="noStrike" cap="none" dirty="0">
                <a:solidFill>
                  <a:schemeClr val="dk1"/>
                </a:solidFill>
                <a:latin typeface="Verdana"/>
                <a:ea typeface="Verdana"/>
                <a:cs typeface="Verdana"/>
                <a:sym typeface="Verdana"/>
              </a:rPr>
              <a:t>…</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Energy </a:t>
            </a:r>
            <a:r>
              <a:rPr lang="it-IT" sz="1800" b="0" i="0" u="none" strike="noStrike" cap="none" dirty="0" err="1">
                <a:solidFill>
                  <a:schemeClr val="dk1"/>
                </a:solidFill>
                <a:latin typeface="Verdana"/>
                <a:ea typeface="Verdana"/>
                <a:cs typeface="Verdana"/>
                <a:sym typeface="Verdana"/>
              </a:rPr>
              <a:t>characterization</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Precise </a:t>
            </a:r>
            <a:r>
              <a:rPr lang="it-IT" sz="1800" b="0" i="0" u="none" strike="noStrike" cap="none" dirty="0" err="1">
                <a:solidFill>
                  <a:schemeClr val="dk1"/>
                </a:solidFill>
                <a:latin typeface="Verdana"/>
                <a:ea typeface="Verdana"/>
                <a:cs typeface="Verdana"/>
                <a:sym typeface="Verdana"/>
              </a:rPr>
              <a:t>microclimate</a:t>
            </a:r>
            <a:r>
              <a:rPr lang="it-IT" sz="1800" b="0" i="0" u="none" strike="noStrike" cap="none" dirty="0">
                <a:solidFill>
                  <a:schemeClr val="dk1"/>
                </a:solidFill>
                <a:latin typeface="Verdana"/>
                <a:ea typeface="Verdana"/>
                <a:cs typeface="Verdana"/>
                <a:sym typeface="Verdana"/>
              </a:rPr>
              <a:t> studies</a:t>
            </a:r>
            <a:endParaRPr dirty="0"/>
          </a:p>
          <a:p>
            <a:pPr marL="800100" marR="0" lvl="1" indent="-342900" algn="l" rtl="0">
              <a:spcBef>
                <a:spcPts val="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In </a:t>
            </a:r>
            <a:r>
              <a:rPr lang="it-IT" sz="1800" b="0" i="0" u="none" strike="noStrike" cap="none" dirty="0" err="1">
                <a:solidFill>
                  <a:schemeClr val="dk1"/>
                </a:solidFill>
                <a:latin typeface="Verdana"/>
                <a:ea typeface="Verdana"/>
                <a:cs typeface="Verdana"/>
                <a:sym typeface="Verdana"/>
              </a:rPr>
              <a:t>homogenous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neighborhoods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representative</a:t>
            </a:r>
            <a:r>
              <a:rPr lang="it-IT" sz="1800" b="0" i="0" u="none" strike="noStrike" cap="none" dirty="0">
                <a:solidFill>
                  <a:schemeClr val="dk1"/>
                </a:solidFill>
                <a:latin typeface="Verdana"/>
                <a:ea typeface="Verdana"/>
                <a:cs typeface="Verdana"/>
                <a:sym typeface="Verdana"/>
              </a:rPr>
              <a:t> blocks </a:t>
            </a:r>
            <a:r>
              <a:rPr lang="it-IT" sz="1800" b="0" i="0" u="none" strike="noStrike" cap="none" dirty="0" err="1">
                <a:solidFill>
                  <a:schemeClr val="dk1"/>
                </a:solidFill>
                <a:latin typeface="Verdana"/>
                <a:ea typeface="Verdana"/>
                <a:cs typeface="Verdana"/>
                <a:sym typeface="Verdana"/>
              </a:rPr>
              <a:t>as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benchmarks</a:t>
            </a:r>
            <a:r>
              <a:rPr lang="it-IT" sz="1800" b="0" i="0" u="none" strike="noStrike" cap="none" dirty="0">
                <a:solidFill>
                  <a:schemeClr val="dk1"/>
                </a:solidFill>
                <a:latin typeface="Verdana"/>
                <a:ea typeface="Verdana"/>
                <a:cs typeface="Verdana"/>
                <a:sym typeface="Verdana"/>
              </a:rPr>
              <a:t> (for </a:t>
            </a:r>
            <a:r>
              <a:rPr lang="it-IT" sz="1800" b="0" i="0" u="none" strike="noStrike" cap="none" dirty="0" err="1">
                <a:solidFill>
                  <a:schemeClr val="dk1"/>
                </a:solidFill>
                <a:latin typeface="Verdana"/>
                <a:ea typeface="Verdana"/>
                <a:cs typeface="Verdana"/>
                <a:sym typeface="Verdana"/>
              </a:rPr>
              <a:t>quick</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prototyping</a:t>
            </a:r>
            <a:r>
              <a:rPr lang="it-IT" sz="1800" b="0" i="0" u="none" strike="noStrike" cap="none" dirty="0">
                <a:solidFill>
                  <a:schemeClr val="dk1"/>
                </a:solidFill>
                <a:latin typeface="Verdana"/>
                <a:ea typeface="Verdana"/>
                <a:cs typeface="Verdana"/>
                <a:sym typeface="Verdana"/>
              </a:rPr>
              <a:t> &amp; </a:t>
            </a:r>
            <a:r>
              <a:rPr lang="it-IT" sz="1800" b="0" i="0" u="none" strike="noStrike" cap="none" dirty="0" err="1">
                <a:solidFill>
                  <a:schemeClr val="dk1"/>
                </a:solidFill>
                <a:latin typeface="Verdana"/>
                <a:ea typeface="Verdana"/>
                <a:cs typeface="Verdana"/>
                <a:sym typeface="Verdana"/>
              </a:rPr>
              <a:t>simulation</a:t>
            </a:r>
            <a:r>
              <a:rPr lang="it-IT" sz="1800" b="0" i="0" u="none" strike="noStrike" cap="none" dirty="0">
                <a:solidFill>
                  <a:schemeClr val="dk1"/>
                </a:solidFill>
                <a:latin typeface="Verdana"/>
                <a:ea typeface="Verdana"/>
                <a:cs typeface="Verdana"/>
                <a:sym typeface="Verdana"/>
              </a:rPr>
              <a:t>)</a:t>
            </a:r>
            <a:endParaRPr dirty="0"/>
          </a:p>
          <a:p>
            <a:pPr marL="800100" marR="0" lvl="1" indent="-22860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15" name="Google Shape;315;p46"/>
          <p:cNvPicPr preferRelativeResize="0"/>
          <p:nvPr/>
        </p:nvPicPr>
        <p:blipFill rotWithShape="1">
          <a:blip r:embed="rId3">
            <a:alphaModFix/>
          </a:blip>
          <a:srcRect l="41187" t="12251" r="13864" b="9772"/>
          <a:stretch/>
        </p:blipFill>
        <p:spPr>
          <a:xfrm>
            <a:off x="6368613" y="1560903"/>
            <a:ext cx="2467475" cy="2406665"/>
          </a:xfrm>
          <a:prstGeom prst="rect">
            <a:avLst/>
          </a:prstGeom>
          <a:noFill/>
          <a:ln>
            <a:noFill/>
          </a:ln>
        </p:spPr>
      </p:pic>
      <p:sp>
        <p:nvSpPr>
          <p:cNvPr id="316" name="Google Shape;31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29</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0647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79512" y="238515"/>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Why</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we</a:t>
            </a:r>
            <a:r>
              <a:rPr lang="it-IT" sz="3200" b="1" i="0" u="none" strike="noStrike" cap="none" dirty="0">
                <a:solidFill>
                  <a:schemeClr val="dk1"/>
                </a:solidFill>
                <a:latin typeface="Calibri"/>
                <a:ea typeface="Calibri"/>
                <a:cs typeface="Calibri"/>
                <a:sym typeface="Calibri"/>
              </a:rPr>
              <a:t> talk </a:t>
            </a:r>
            <a:r>
              <a:rPr lang="it-IT" sz="3200" b="1" i="0" u="none" strike="noStrike" cap="none" dirty="0" err="1">
                <a:solidFill>
                  <a:schemeClr val="dk1"/>
                </a:solidFill>
                <a:latin typeface="Calibri"/>
                <a:ea typeface="Calibri"/>
                <a:cs typeface="Calibri"/>
                <a:sym typeface="Calibri"/>
              </a:rPr>
              <a:t>about</a:t>
            </a:r>
            <a:r>
              <a:rPr lang="it-IT" sz="3200" b="1" i="0" u="none" strike="noStrike" cap="none" dirty="0">
                <a:solidFill>
                  <a:schemeClr val="dk1"/>
                </a:solidFill>
                <a:latin typeface="Calibri"/>
                <a:ea typeface="Calibri"/>
                <a:cs typeface="Calibri"/>
                <a:sym typeface="Calibri"/>
              </a:rPr>
              <a:t> sustainability?</a:t>
            </a:r>
            <a:br>
              <a:rPr lang="it-IT" sz="3200" b="1" i="0" u="none" strike="noStrike" cap="none" dirty="0">
                <a:solidFill>
                  <a:schemeClr val="dk1"/>
                </a:solidFill>
                <a:latin typeface="Verdana"/>
                <a:ea typeface="Verdana"/>
                <a:cs typeface="Verdana"/>
                <a:sym typeface="Verdana"/>
              </a:rPr>
            </a:br>
            <a:endParaRPr sz="3200" b="1" i="0" u="none" strike="noStrike" cap="none" dirty="0">
              <a:solidFill>
                <a:schemeClr val="dk1"/>
              </a:solidFill>
              <a:latin typeface="Verdana"/>
              <a:ea typeface="Verdana"/>
              <a:cs typeface="Verdana"/>
              <a:sym typeface="Verdana"/>
            </a:endParaRPr>
          </a:p>
        </p:txBody>
      </p:sp>
      <p:sp>
        <p:nvSpPr>
          <p:cNvPr id="97" name="Google Shape;97;p21"/>
          <p:cNvSpPr txBox="1">
            <a:spLocks noGrp="1"/>
          </p:cNvSpPr>
          <p:nvPr>
            <p:ph type="body" idx="1"/>
          </p:nvPr>
        </p:nvSpPr>
        <p:spPr>
          <a:xfrm>
            <a:off x="179388" y="1033466"/>
            <a:ext cx="8785225" cy="9821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it-IT" sz="1800" b="1" dirty="0" err="1"/>
              <a:t>Buildings</a:t>
            </a:r>
            <a:r>
              <a:rPr lang="it-IT" sz="1800" b="1" dirty="0"/>
              <a:t> use and construction</a:t>
            </a:r>
            <a:endParaRPr b="1" dirty="0"/>
          </a:p>
          <a:p>
            <a:pPr marL="0" marR="0" lvl="0" indent="0" algn="just" rtl="0">
              <a:spcBef>
                <a:spcPts val="36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(EC COMM 445)</a:t>
            </a:r>
          </a:p>
          <a:p>
            <a:pPr marL="0" marR="0" lvl="0" indent="0" algn="just" rtl="0">
              <a:lnSpc>
                <a:spcPct val="150000"/>
              </a:lnSpc>
              <a:spcBef>
                <a:spcPts val="360"/>
              </a:spcBef>
              <a:spcAft>
                <a:spcPts val="0"/>
              </a:spcAft>
              <a:buClr>
                <a:schemeClr val="dk1"/>
              </a:buClr>
              <a:buSzPts val="1800"/>
              <a:buFont typeface="Arial"/>
              <a:buNone/>
            </a:pPr>
            <a:r>
              <a:rPr lang="it-IT" sz="1800" dirty="0">
                <a:solidFill>
                  <a:schemeClr val="tx1"/>
                </a:solidFill>
              </a:rPr>
              <a:t>40% CO2 </a:t>
            </a:r>
            <a:r>
              <a:rPr lang="it-IT" sz="1800" dirty="0" err="1">
                <a:solidFill>
                  <a:schemeClr val="tx1"/>
                </a:solidFill>
              </a:rPr>
              <a:t>Emissions</a:t>
            </a:r>
            <a:endParaRPr lang="it-IT" sz="1800" dirty="0">
              <a:solidFill>
                <a:schemeClr val="tx1"/>
              </a:solidFill>
            </a:endParaRPr>
          </a:p>
          <a:p>
            <a:pPr marL="0" marR="0" lvl="0" indent="0" algn="just" rtl="0">
              <a:lnSpc>
                <a:spcPct val="150000"/>
              </a:lnSpc>
              <a:spcBef>
                <a:spcPts val="360"/>
              </a:spcBef>
              <a:spcAft>
                <a:spcPts val="0"/>
              </a:spcAft>
              <a:buClr>
                <a:schemeClr val="dk1"/>
              </a:buClr>
              <a:buSzPts val="1800"/>
              <a:buFont typeface="Arial"/>
              <a:buNone/>
            </a:pPr>
            <a:r>
              <a:rPr lang="it-IT" sz="1800" i="0" u="none" strike="noStrike" cap="none" dirty="0">
                <a:solidFill>
                  <a:schemeClr val="tx1"/>
                </a:solidFill>
                <a:latin typeface="Verdana"/>
                <a:ea typeface="Verdana"/>
                <a:cs typeface="Verdana"/>
                <a:sym typeface="Verdana"/>
              </a:rPr>
              <a:t>50% Energy </a:t>
            </a:r>
            <a:r>
              <a:rPr lang="it-IT" sz="1800" i="0" u="none" strike="noStrike" cap="none" dirty="0" err="1">
                <a:solidFill>
                  <a:schemeClr val="tx1"/>
                </a:solidFill>
                <a:latin typeface="Verdana"/>
                <a:ea typeface="Verdana"/>
                <a:cs typeface="Verdana"/>
                <a:sym typeface="Verdana"/>
              </a:rPr>
              <a:t>Consumptions</a:t>
            </a:r>
            <a:endParaRPr lang="it-IT" sz="1800" i="0" u="none" strike="noStrike" cap="none" dirty="0">
              <a:solidFill>
                <a:schemeClr val="tx1"/>
              </a:solidFill>
              <a:latin typeface="Verdana"/>
              <a:ea typeface="Verdana"/>
              <a:cs typeface="Verdana"/>
              <a:sym typeface="Verdana"/>
            </a:endParaRPr>
          </a:p>
          <a:p>
            <a:pPr marL="0" marR="0" lvl="0" indent="0" algn="just" rtl="0">
              <a:lnSpc>
                <a:spcPct val="150000"/>
              </a:lnSpc>
              <a:spcBef>
                <a:spcPts val="360"/>
              </a:spcBef>
              <a:spcAft>
                <a:spcPts val="0"/>
              </a:spcAft>
              <a:buClr>
                <a:schemeClr val="dk1"/>
              </a:buClr>
              <a:buSzPts val="1800"/>
              <a:buFont typeface="Arial"/>
              <a:buNone/>
            </a:pPr>
            <a:r>
              <a:rPr lang="it-IT" sz="1800" dirty="0">
                <a:solidFill>
                  <a:schemeClr val="tx1"/>
                </a:solidFill>
              </a:rPr>
              <a:t>50% </a:t>
            </a:r>
            <a:r>
              <a:rPr lang="it-IT" sz="1800" dirty="0" err="1">
                <a:solidFill>
                  <a:schemeClr val="tx1"/>
                </a:solidFill>
              </a:rPr>
              <a:t>Extracted</a:t>
            </a:r>
            <a:r>
              <a:rPr lang="it-IT" sz="1800" dirty="0">
                <a:solidFill>
                  <a:schemeClr val="tx1"/>
                </a:solidFill>
              </a:rPr>
              <a:t> </a:t>
            </a:r>
            <a:r>
              <a:rPr lang="it-IT" sz="1800" dirty="0" err="1">
                <a:solidFill>
                  <a:schemeClr val="tx1"/>
                </a:solidFill>
              </a:rPr>
              <a:t>Materials</a:t>
            </a:r>
            <a:endParaRPr lang="it-IT" sz="1800" dirty="0">
              <a:solidFill>
                <a:schemeClr val="tx1"/>
              </a:solidFill>
            </a:endParaRPr>
          </a:p>
          <a:p>
            <a:pPr marL="0" marR="0" lvl="0" indent="0" algn="just" rtl="0">
              <a:lnSpc>
                <a:spcPct val="150000"/>
              </a:lnSpc>
              <a:spcBef>
                <a:spcPts val="360"/>
              </a:spcBef>
              <a:spcAft>
                <a:spcPts val="0"/>
              </a:spcAft>
              <a:buClr>
                <a:schemeClr val="dk1"/>
              </a:buClr>
              <a:buSzPts val="1800"/>
              <a:buFont typeface="Arial"/>
              <a:buNone/>
            </a:pPr>
            <a:r>
              <a:rPr lang="it-IT" sz="1800" i="0" u="none" strike="noStrike" cap="none" dirty="0">
                <a:solidFill>
                  <a:schemeClr val="tx1"/>
                </a:solidFill>
                <a:latin typeface="Verdana"/>
                <a:ea typeface="Verdana"/>
                <a:cs typeface="Verdana"/>
                <a:sym typeface="Verdana"/>
              </a:rPr>
              <a:t>30% Water </a:t>
            </a:r>
            <a:r>
              <a:rPr lang="it-IT" sz="1800" i="0" u="none" strike="noStrike" cap="none" dirty="0" err="1">
                <a:solidFill>
                  <a:schemeClr val="tx1"/>
                </a:solidFill>
                <a:latin typeface="Verdana"/>
                <a:ea typeface="Verdana"/>
                <a:cs typeface="Verdana"/>
                <a:sym typeface="Verdana"/>
              </a:rPr>
              <a:t>Consumptions</a:t>
            </a:r>
            <a:endParaRPr lang="it-IT" sz="1800" i="0" u="none" strike="noStrike" cap="none" dirty="0">
              <a:solidFill>
                <a:schemeClr val="tx1"/>
              </a:solidFill>
              <a:latin typeface="Verdana"/>
              <a:ea typeface="Verdana"/>
              <a:cs typeface="Verdana"/>
              <a:sym typeface="Verdana"/>
            </a:endParaRPr>
          </a:p>
          <a:p>
            <a:pPr marL="0" marR="0" lvl="0" indent="0" algn="just" rtl="0">
              <a:lnSpc>
                <a:spcPct val="150000"/>
              </a:lnSpc>
              <a:spcBef>
                <a:spcPts val="360"/>
              </a:spcBef>
              <a:spcAft>
                <a:spcPts val="0"/>
              </a:spcAft>
              <a:buClr>
                <a:schemeClr val="dk1"/>
              </a:buClr>
              <a:buSzPts val="1800"/>
              <a:buFont typeface="Arial"/>
              <a:buNone/>
            </a:pPr>
            <a:r>
              <a:rPr lang="it-IT" sz="1800" dirty="0">
                <a:solidFill>
                  <a:schemeClr val="tx1"/>
                </a:solidFill>
              </a:rPr>
              <a:t>30% Waste Production</a:t>
            </a:r>
            <a:endParaRPr sz="1800" i="0" u="none" strike="noStrike" cap="none" dirty="0">
              <a:solidFill>
                <a:schemeClr val="tx1"/>
              </a:solidFill>
              <a:sym typeface="Verdana"/>
            </a:endParaRPr>
          </a:p>
        </p:txBody>
      </p:sp>
      <p:sp>
        <p:nvSpPr>
          <p:cNvPr id="103" name="Google Shape;103;p21"/>
          <p:cNvSpPr/>
          <p:nvPr/>
        </p:nvSpPr>
        <p:spPr>
          <a:xfrm>
            <a:off x="1998226" y="4404356"/>
            <a:ext cx="8814112" cy="147732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b="1" dirty="0" err="1">
                <a:solidFill>
                  <a:schemeClr val="dk1"/>
                </a:solidFill>
                <a:latin typeface="Verdana"/>
                <a:ea typeface="Verdana"/>
                <a:cs typeface="Verdana"/>
                <a:sym typeface="Verdana"/>
              </a:rPr>
              <a:t>What</a:t>
            </a:r>
            <a:r>
              <a:rPr lang="it-IT" sz="1800" b="1" dirty="0">
                <a:solidFill>
                  <a:schemeClr val="dk1"/>
                </a:solidFill>
                <a:latin typeface="Verdana"/>
                <a:ea typeface="Verdana"/>
                <a:cs typeface="Verdana"/>
                <a:sym typeface="Verdana"/>
              </a:rPr>
              <a:t> can </a:t>
            </a:r>
            <a:r>
              <a:rPr lang="it-IT" sz="1800" b="1" dirty="0" err="1">
                <a:solidFill>
                  <a:schemeClr val="dk1"/>
                </a:solidFill>
                <a:latin typeface="Verdana"/>
                <a:ea typeface="Verdana"/>
                <a:cs typeface="Verdana"/>
                <a:sym typeface="Verdana"/>
              </a:rPr>
              <a:t>we</a:t>
            </a:r>
            <a:r>
              <a:rPr lang="it-IT" sz="1800" b="1" dirty="0">
                <a:solidFill>
                  <a:schemeClr val="dk1"/>
                </a:solidFill>
                <a:latin typeface="Verdana"/>
                <a:ea typeface="Verdana"/>
                <a:cs typeface="Verdana"/>
                <a:sym typeface="Verdana"/>
              </a:rPr>
              <a:t> do to reduce the </a:t>
            </a:r>
            <a:r>
              <a:rPr lang="it-IT" sz="1800" b="1" dirty="0" err="1">
                <a:solidFill>
                  <a:schemeClr val="dk1"/>
                </a:solidFill>
                <a:latin typeface="Verdana"/>
                <a:ea typeface="Verdana"/>
                <a:cs typeface="Verdana"/>
                <a:sym typeface="Verdana"/>
              </a:rPr>
              <a:t>impacts</a:t>
            </a:r>
            <a:r>
              <a:rPr lang="it-IT" sz="1800" b="1" dirty="0">
                <a:solidFill>
                  <a:schemeClr val="dk1"/>
                </a:solidFill>
                <a:latin typeface="Verdana"/>
                <a:ea typeface="Verdana"/>
                <a:cs typeface="Verdana"/>
                <a:sym typeface="Verdana"/>
              </a:rPr>
              <a:t>? </a:t>
            </a:r>
            <a:endParaRPr lang="it-IT" b="1" dirty="0">
              <a:ea typeface="Verdana"/>
            </a:endParaRPr>
          </a:p>
          <a:p>
            <a:pPr marL="285750" marR="0" lvl="0" indent="-285750" algn="just" rtl="0">
              <a:lnSpc>
                <a:spcPct val="150000"/>
              </a:lnSpc>
              <a:spcBef>
                <a:spcPts val="0"/>
              </a:spcBef>
              <a:spcAft>
                <a:spcPts val="0"/>
              </a:spcAft>
              <a:buFontTx/>
              <a:buChar char="-"/>
            </a:pPr>
            <a:r>
              <a:rPr lang="it-IT" sz="1800" dirty="0">
                <a:solidFill>
                  <a:srgbClr val="FF0000"/>
                </a:solidFill>
                <a:latin typeface="Verdana"/>
                <a:ea typeface="Verdana"/>
                <a:cs typeface="Verdana"/>
                <a:sym typeface="Verdana"/>
              </a:rPr>
              <a:t>INCREASE SUSTAINABILITY </a:t>
            </a:r>
            <a:r>
              <a:rPr lang="it-IT" sz="1800" dirty="0">
                <a:solidFill>
                  <a:schemeClr val="dk1"/>
                </a:solidFill>
                <a:latin typeface="Verdana"/>
                <a:ea typeface="Verdana"/>
                <a:cs typeface="Verdana"/>
                <a:sym typeface="Verdana"/>
              </a:rPr>
              <a:t>of </a:t>
            </a:r>
            <a:r>
              <a:rPr lang="it-IT" sz="1800" dirty="0" err="1">
                <a:solidFill>
                  <a:schemeClr val="dk1"/>
                </a:solidFill>
                <a:latin typeface="Verdana"/>
                <a:ea typeface="Verdana"/>
                <a:cs typeface="Verdana"/>
                <a:sym typeface="Verdana"/>
              </a:rPr>
              <a:t>buildings</a:t>
            </a:r>
            <a:r>
              <a:rPr lang="it-IT" sz="1800" dirty="0">
                <a:solidFill>
                  <a:schemeClr val="dk1"/>
                </a:solidFill>
                <a:latin typeface="Verdana"/>
                <a:ea typeface="Verdana"/>
                <a:cs typeface="Verdana"/>
                <a:sym typeface="Verdana"/>
              </a:rPr>
              <a:t> and </a:t>
            </a:r>
            <a:r>
              <a:rPr lang="it-IT" sz="1800" dirty="0" err="1">
                <a:solidFill>
                  <a:schemeClr val="dk1"/>
                </a:solidFill>
                <a:latin typeface="Verdana"/>
                <a:ea typeface="Verdana"/>
                <a:cs typeface="Verdana"/>
                <a:sym typeface="Verdana"/>
              </a:rPr>
              <a:t>urban</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areas</a:t>
            </a:r>
            <a:r>
              <a:rPr lang="it-IT" sz="1800" dirty="0">
                <a:solidFill>
                  <a:schemeClr val="dk1"/>
                </a:solidFill>
                <a:latin typeface="Verdana"/>
                <a:ea typeface="Verdana"/>
                <a:cs typeface="Verdana"/>
                <a:sym typeface="Verdana"/>
              </a:rPr>
              <a:t> </a:t>
            </a:r>
          </a:p>
          <a:p>
            <a:pPr marL="285750" marR="0" lvl="0" indent="-285750" algn="just" rtl="0">
              <a:lnSpc>
                <a:spcPct val="150000"/>
              </a:lnSpc>
              <a:spcBef>
                <a:spcPts val="0"/>
              </a:spcBef>
              <a:spcAft>
                <a:spcPts val="0"/>
              </a:spcAft>
              <a:buFontTx/>
              <a:buChar char="-"/>
            </a:pPr>
            <a:r>
              <a:rPr lang="it-IT" sz="1800" dirty="0" err="1">
                <a:solidFill>
                  <a:schemeClr val="dk1"/>
                </a:solidFill>
                <a:latin typeface="Verdana"/>
                <a:ea typeface="Verdana"/>
                <a:cs typeface="Verdana"/>
                <a:sym typeface="Verdana"/>
              </a:rPr>
              <a:t>Improving</a:t>
            </a:r>
            <a:r>
              <a:rPr lang="it-IT" sz="1800" dirty="0">
                <a:solidFill>
                  <a:schemeClr val="dk1"/>
                </a:solidFill>
                <a:latin typeface="Verdana"/>
                <a:ea typeface="Verdana"/>
                <a:cs typeface="Verdana"/>
                <a:sym typeface="Verdana"/>
              </a:rPr>
              <a:t> the </a:t>
            </a:r>
            <a:r>
              <a:rPr lang="it-IT" sz="1800" dirty="0" err="1">
                <a:solidFill>
                  <a:schemeClr val="dk1"/>
                </a:solidFill>
                <a:latin typeface="Verdana"/>
                <a:ea typeface="Verdana"/>
                <a:cs typeface="Verdana"/>
                <a:sym typeface="Verdana"/>
              </a:rPr>
              <a:t>existing</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built</a:t>
            </a:r>
            <a:endParaRPr lang="it-IT" sz="1800" dirty="0">
              <a:solidFill>
                <a:schemeClr val="dk1"/>
              </a:solidFill>
              <a:latin typeface="Verdana"/>
              <a:ea typeface="Verdana"/>
              <a:cs typeface="Verdana"/>
              <a:sym typeface="Verdana"/>
            </a:endParaRPr>
          </a:p>
          <a:p>
            <a:pPr marL="285750" marR="0" lvl="0" indent="-285750" algn="just" rtl="0">
              <a:lnSpc>
                <a:spcPct val="150000"/>
              </a:lnSpc>
              <a:spcBef>
                <a:spcPts val="0"/>
              </a:spcBef>
              <a:spcAft>
                <a:spcPts val="0"/>
              </a:spcAft>
              <a:buFontTx/>
              <a:buChar char="-"/>
            </a:pPr>
            <a:r>
              <a:rPr lang="it-IT" sz="1800" dirty="0" err="1">
                <a:solidFill>
                  <a:schemeClr val="dk1"/>
                </a:solidFill>
                <a:latin typeface="Verdana"/>
                <a:ea typeface="Verdana"/>
                <a:cs typeface="Verdana"/>
                <a:sym typeface="Verdana"/>
              </a:rPr>
              <a:t>Adressing</a:t>
            </a:r>
            <a:r>
              <a:rPr lang="it-IT" sz="1800" dirty="0">
                <a:solidFill>
                  <a:schemeClr val="dk1"/>
                </a:solidFill>
                <a:latin typeface="Verdana"/>
                <a:ea typeface="Verdana"/>
                <a:cs typeface="Verdana"/>
                <a:sym typeface="Verdana"/>
              </a:rPr>
              <a:t> the new projects</a:t>
            </a:r>
            <a:endParaRPr dirty="0"/>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p:txBody>
      </p:sp>
      <p:sp>
        <p:nvSpPr>
          <p:cNvPr id="2" name="Arco 1">
            <a:extLst>
              <a:ext uri="{FF2B5EF4-FFF2-40B4-BE49-F238E27FC236}">
                <a16:creationId xmlns:a16="http://schemas.microsoft.com/office/drawing/2014/main" id="{294BA598-3121-48E7-8349-1855957CA8F6}"/>
              </a:ext>
            </a:extLst>
          </p:cNvPr>
          <p:cNvSpPr/>
          <p:nvPr/>
        </p:nvSpPr>
        <p:spPr>
          <a:xfrm>
            <a:off x="3300132" y="2209553"/>
            <a:ext cx="3105150" cy="3032619"/>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Triangolo isoscele 2">
            <a:extLst>
              <a:ext uri="{FF2B5EF4-FFF2-40B4-BE49-F238E27FC236}">
                <a16:creationId xmlns:a16="http://schemas.microsoft.com/office/drawing/2014/main" id="{2C324172-3D93-4E55-BE3A-20F66777B792}"/>
              </a:ext>
            </a:extLst>
          </p:cNvPr>
          <p:cNvSpPr/>
          <p:nvPr/>
        </p:nvSpPr>
        <p:spPr>
          <a:xfrm rot="10800000">
            <a:off x="6210348" y="3725862"/>
            <a:ext cx="389868" cy="336551"/>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151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99754" y="158621"/>
            <a:ext cx="9143999" cy="7181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The CESBA MED Generic Framework: SBEMethod</a:t>
            </a:r>
            <a:endParaRPr sz="3200" b="1" i="0" u="none" strike="noStrike" cap="none">
              <a:solidFill>
                <a:schemeClr val="dk1"/>
              </a:solidFill>
              <a:latin typeface="Calibri"/>
              <a:ea typeface="Calibri"/>
              <a:cs typeface="Calibri"/>
              <a:sym typeface="Calibri"/>
            </a:endParaRPr>
          </a:p>
        </p:txBody>
      </p:sp>
      <p:sp>
        <p:nvSpPr>
          <p:cNvPr id="280" name="Google Shape;280;p41"/>
          <p:cNvSpPr txBox="1">
            <a:spLocks noGrp="1"/>
          </p:cNvSpPr>
          <p:nvPr>
            <p:ph type="body" idx="1"/>
          </p:nvPr>
        </p:nvSpPr>
        <p:spPr>
          <a:xfrm>
            <a:off x="207823" y="1252665"/>
            <a:ext cx="8648840"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The </a:t>
            </a:r>
            <a:r>
              <a:rPr lang="it-IT" sz="1800" b="1" i="0" u="none" strike="noStrike" cap="none">
                <a:solidFill>
                  <a:schemeClr val="dk1"/>
                </a:solidFill>
                <a:latin typeface="Verdana"/>
                <a:ea typeface="Verdana"/>
                <a:cs typeface="Verdana"/>
                <a:sym typeface="Verdana"/>
              </a:rPr>
              <a:t>assessment method </a:t>
            </a:r>
            <a:r>
              <a:rPr lang="it-IT" sz="1800" b="0" i="0" u="none" strike="noStrike" cap="none">
                <a:solidFill>
                  <a:schemeClr val="dk1"/>
                </a:solidFill>
                <a:latin typeface="Verdana"/>
                <a:ea typeface="Verdana"/>
                <a:cs typeface="Verdana"/>
                <a:sym typeface="Verdana"/>
              </a:rPr>
              <a:t>adopted in CESBA MED Generic Framework multicriteria system is the SBEMethod (Sustainable Built Environment Method). </a:t>
            </a:r>
            <a:endParaRPr/>
          </a:p>
          <a:p>
            <a:pPr marL="0" marR="0" lvl="0" indent="0" algn="just" rtl="0">
              <a:spcBef>
                <a:spcPts val="360"/>
              </a:spcBef>
              <a:spcAft>
                <a:spcPts val="0"/>
              </a:spcAft>
              <a:buClr>
                <a:schemeClr val="dk1"/>
              </a:buClr>
              <a:buSzPts val="1800"/>
              <a:buFont typeface="Arial"/>
              <a:buNone/>
            </a:pPr>
            <a:endParaRPr sz="1800" b="1"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A generic multi-criteria analysis methodology for assessing  sustainability of the built environment.</a:t>
            </a:r>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The method is organized in </a:t>
            </a:r>
            <a:r>
              <a:rPr lang="it-IT" sz="1800" b="1" i="0" u="none" strike="noStrike" cap="none">
                <a:solidFill>
                  <a:schemeClr val="dk1"/>
                </a:solidFill>
                <a:latin typeface="Verdana"/>
                <a:ea typeface="Verdana"/>
                <a:cs typeface="Verdana"/>
                <a:sym typeface="Verdana"/>
              </a:rPr>
              <a:t>issues, categories and criteria</a:t>
            </a:r>
            <a:endParaRPr sz="1800" b="1"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The sustainability score of assessment is computed through a mathematical procedure which is articulated in three steps:</a:t>
            </a:r>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Characterization </a:t>
            </a:r>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Normalization</a:t>
            </a:r>
            <a:endParaRPr sz="1800" b="1" i="0" u="none" strike="noStrike" cap="none">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Aggregation</a:t>
            </a:r>
            <a:endParaRPr sz="1800" b="1"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just" rtl="0">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just" rtl="0">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just" rtl="0">
              <a:spcBef>
                <a:spcPts val="56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just"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title"/>
          </p:nvPr>
        </p:nvSpPr>
        <p:spPr>
          <a:xfrm>
            <a:off x="214451"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Assessment method</a:t>
            </a:r>
            <a:endParaRPr sz="3200" b="1" i="0" u="none" strike="noStrike" cap="none">
              <a:solidFill>
                <a:schemeClr val="dk1"/>
              </a:solidFill>
              <a:latin typeface="Calibri"/>
              <a:ea typeface="Calibri"/>
              <a:cs typeface="Calibri"/>
              <a:sym typeface="Calibri"/>
            </a:endParaRPr>
          </a:p>
        </p:txBody>
      </p:sp>
      <p:sp>
        <p:nvSpPr>
          <p:cNvPr id="348" name="Google Shape;348;p51"/>
          <p:cNvSpPr txBox="1">
            <a:spLocks noGrp="1"/>
          </p:cNvSpPr>
          <p:nvPr>
            <p:ph type="body" idx="1"/>
          </p:nvPr>
        </p:nvSpPr>
        <p:spPr>
          <a:xfrm>
            <a:off x="214451" y="1129389"/>
            <a:ext cx="8566989" cy="718179"/>
          </a:xfrm>
          <a:prstGeom prst="rect">
            <a:avLst/>
          </a:prstGeom>
          <a:noFill/>
          <a:ln>
            <a:noFill/>
          </a:ln>
        </p:spPr>
        <p:txBody>
          <a:bodyPr spcFirstLastPara="1" wrap="square" lIns="91425" tIns="45700" rIns="91425" bIns="45700" anchor="t" anchorCtr="0">
            <a:noAutofit/>
          </a:bodyPr>
          <a:lstStyle/>
          <a:p>
            <a:pPr marL="0" marR="0" lvl="0" indent="0" algn="just" rtl="0">
              <a:lnSpc>
                <a:spcPct val="110000"/>
              </a:lnSpc>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The performance score </a:t>
            </a:r>
            <a:r>
              <a:rPr lang="it-IT" sz="1800" b="0" i="0" u="none" strike="noStrike" cap="none" dirty="0" err="1">
                <a:solidFill>
                  <a:schemeClr val="dk1"/>
                </a:solidFill>
                <a:latin typeface="Verdana"/>
                <a:ea typeface="Verdana"/>
                <a:cs typeface="Verdana"/>
                <a:sym typeface="Verdana"/>
              </a:rPr>
              <a:t>is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computed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through</a:t>
            </a:r>
            <a:r>
              <a:rPr lang="it-IT" sz="1800" b="0" i="0" u="none" strike="noStrike" cap="none" dirty="0">
                <a:solidFill>
                  <a:schemeClr val="dk1"/>
                </a:solidFill>
                <a:latin typeface="Verdana"/>
                <a:ea typeface="Verdana"/>
                <a:cs typeface="Verdana"/>
                <a:sym typeface="Verdana"/>
              </a:rPr>
              <a:t> an </a:t>
            </a:r>
            <a:r>
              <a:rPr lang="it-IT" sz="1800" b="0" i="0" u="none" strike="noStrike" cap="none" dirty="0" err="1">
                <a:solidFill>
                  <a:schemeClr val="dk1"/>
                </a:solidFill>
                <a:latin typeface="Verdana"/>
                <a:ea typeface="Verdana"/>
                <a:cs typeface="Verdana"/>
                <a:sym typeface="Verdana"/>
              </a:rPr>
              <a:t>assessment</a:t>
            </a:r>
            <a:r>
              <a:rPr lang="it-IT" sz="1800" b="0" i="0" u="none" strike="noStrike" cap="none" dirty="0">
                <a:solidFill>
                  <a:schemeClr val="dk1"/>
                </a:solidFill>
                <a:latin typeface="Verdana"/>
                <a:ea typeface="Verdana"/>
                <a:cs typeface="Verdana"/>
                <a:sym typeface="Verdana"/>
              </a:rPr>
              <a:t> procedure </a:t>
            </a:r>
            <a:r>
              <a:rPr lang="it-IT" sz="1800" b="0" i="0" u="none" strike="noStrike" cap="none" dirty="0" err="1">
                <a:solidFill>
                  <a:schemeClr val="dk1"/>
                </a:solidFill>
                <a:latin typeface="Verdana"/>
                <a:ea typeface="Verdana"/>
                <a:cs typeface="Verdana"/>
                <a:sym typeface="Verdana"/>
              </a:rPr>
              <a:t>articulated</a:t>
            </a:r>
            <a:r>
              <a:rPr lang="it-IT" sz="1800" b="0" i="0" u="none" strike="noStrike" cap="none" dirty="0">
                <a:solidFill>
                  <a:schemeClr val="dk1"/>
                </a:solidFill>
                <a:latin typeface="Verdana"/>
                <a:ea typeface="Verdana"/>
                <a:cs typeface="Verdana"/>
                <a:sym typeface="Verdana"/>
              </a:rPr>
              <a:t> in 3 </a:t>
            </a:r>
            <a:r>
              <a:rPr lang="it-IT" sz="1800" b="0" i="0" u="none" strike="noStrike" cap="none" dirty="0" err="1">
                <a:solidFill>
                  <a:schemeClr val="dk1"/>
                </a:solidFill>
                <a:latin typeface="Verdana"/>
                <a:ea typeface="Verdana"/>
                <a:cs typeface="Verdana"/>
                <a:sym typeface="Verdana"/>
              </a:rPr>
              <a:t>main</a:t>
            </a:r>
            <a:r>
              <a:rPr lang="it-IT" sz="1800" b="0" i="0" u="none" strike="noStrike" cap="none" dirty="0">
                <a:solidFill>
                  <a:schemeClr val="dk1"/>
                </a:solidFill>
                <a:latin typeface="Verdana"/>
                <a:ea typeface="Verdana"/>
                <a:cs typeface="Verdana"/>
                <a:sym typeface="Verdana"/>
              </a:rPr>
              <a:t> steps:</a:t>
            </a:r>
            <a:endParaRPr dirty="0"/>
          </a:p>
          <a:p>
            <a:pPr marL="0" marR="0" lvl="0" indent="0" algn="just" rtl="0">
              <a:spcBef>
                <a:spcPts val="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l" rtl="0">
              <a:spcBef>
                <a:spcPts val="640"/>
              </a:spcBef>
              <a:spcAft>
                <a:spcPts val="0"/>
              </a:spcAft>
              <a:buClr>
                <a:schemeClr val="dk1"/>
              </a:buClr>
              <a:buSzPts val="3200"/>
              <a:buFont typeface="Arial"/>
              <a:buNone/>
            </a:pPr>
            <a:endParaRPr lang="it-IT"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pic>
        <p:nvPicPr>
          <p:cNvPr id="349" name="Google Shape;349;p51"/>
          <p:cNvPicPr preferRelativeResize="0"/>
          <p:nvPr/>
        </p:nvPicPr>
        <p:blipFill rotWithShape="1">
          <a:blip r:embed="rId3">
            <a:alphaModFix/>
          </a:blip>
          <a:srcRect t="1934"/>
          <a:stretch/>
        </p:blipFill>
        <p:spPr>
          <a:xfrm>
            <a:off x="4786450" y="1488478"/>
            <a:ext cx="3669322" cy="4844360"/>
          </a:xfrm>
          <a:prstGeom prst="rect">
            <a:avLst/>
          </a:prstGeom>
          <a:noFill/>
          <a:ln>
            <a:noFill/>
          </a:ln>
        </p:spPr>
      </p:pic>
      <p:sp>
        <p:nvSpPr>
          <p:cNvPr id="350" name="Google Shape;350;p51"/>
          <p:cNvSpPr/>
          <p:nvPr/>
        </p:nvSpPr>
        <p:spPr>
          <a:xfrm>
            <a:off x="935878" y="2887682"/>
            <a:ext cx="4968005" cy="3970318"/>
          </a:xfrm>
          <a:prstGeom prst="rect">
            <a:avLst/>
          </a:prstGeom>
          <a:noFill/>
          <a:ln>
            <a:noFill/>
          </a:ln>
        </p:spPr>
        <p:txBody>
          <a:bodyPr spcFirstLastPara="1" wrap="square" lIns="91425" tIns="45700" rIns="91425" bIns="45700" anchor="t" anchorCtr="0">
            <a:noAutofit/>
          </a:bodyPr>
          <a:lstStyle/>
          <a:p>
            <a:pPr marL="457200" marR="0" lvl="0" indent="-457200" algn="just" rtl="0">
              <a:spcBef>
                <a:spcPts val="0"/>
              </a:spcBef>
              <a:spcAft>
                <a:spcPts val="0"/>
              </a:spcAft>
              <a:buClr>
                <a:schemeClr val="dk1"/>
              </a:buClr>
              <a:buSzPts val="1800"/>
              <a:buFont typeface="Arial"/>
              <a:buChar char="•"/>
            </a:pPr>
            <a:r>
              <a:rPr lang="it-IT" sz="1800" b="1" dirty="0" err="1">
                <a:solidFill>
                  <a:schemeClr val="dk1"/>
                </a:solidFill>
                <a:latin typeface="Verdana"/>
                <a:ea typeface="Verdana"/>
                <a:cs typeface="Verdana"/>
                <a:sym typeface="Verdana"/>
              </a:rPr>
              <a:t>Characterization</a:t>
            </a:r>
            <a:endParaRPr lang="it-IT" sz="1800" b="1" dirty="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endParaRPr sz="1800" b="1" dirty="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r>
              <a:rPr lang="it-IT" sz="1800" b="1" dirty="0" err="1">
                <a:solidFill>
                  <a:schemeClr val="dk1"/>
                </a:solidFill>
                <a:latin typeface="Verdana"/>
                <a:ea typeface="Verdana"/>
                <a:cs typeface="Verdana"/>
                <a:sym typeface="Verdana"/>
              </a:rPr>
              <a:t>Normalization</a:t>
            </a:r>
            <a:endParaRPr lang="it-IT" sz="1800" b="1" dirty="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endParaRPr sz="1800" dirty="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r>
              <a:rPr lang="it-IT" sz="1800" b="1" dirty="0" err="1">
                <a:solidFill>
                  <a:schemeClr val="dk1"/>
                </a:solidFill>
                <a:latin typeface="Verdana"/>
                <a:ea typeface="Verdana"/>
                <a:cs typeface="Verdana"/>
                <a:sym typeface="Verdana"/>
              </a:rPr>
              <a:t>Aggregation</a:t>
            </a:r>
            <a:endParaRPr dirty="0"/>
          </a:p>
        </p:txBody>
      </p:sp>
    </p:spTree>
    <p:extLst>
      <p:ext uri="{BB962C8B-B14F-4D97-AF65-F5344CB8AC3E}">
        <p14:creationId xmlns:p14="http://schemas.microsoft.com/office/powerpoint/2010/main" val="230699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207824" y="187429"/>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Characterization step</a:t>
            </a:r>
            <a:endParaRPr sz="3200" b="1" i="0" u="none" strike="noStrike" cap="none">
              <a:solidFill>
                <a:schemeClr val="dk1"/>
              </a:solidFill>
              <a:latin typeface="Calibri"/>
              <a:ea typeface="Calibri"/>
              <a:cs typeface="Calibri"/>
              <a:sym typeface="Calibri"/>
            </a:endParaRPr>
          </a:p>
        </p:txBody>
      </p:sp>
      <p:sp>
        <p:nvSpPr>
          <p:cNvPr id="356" name="Google Shape;356;p52"/>
          <p:cNvSpPr txBox="1">
            <a:spLocks noGrp="1"/>
          </p:cNvSpPr>
          <p:nvPr>
            <p:ph type="body" idx="1"/>
          </p:nvPr>
        </p:nvSpPr>
        <p:spPr>
          <a:xfrm>
            <a:off x="287337" y="1242465"/>
            <a:ext cx="8569325" cy="49324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INDICATORS</a:t>
            </a:r>
          </a:p>
          <a:p>
            <a:pPr marL="0" marR="0" lvl="0" indent="0" algn="ctr"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endParaRPr lang="it-IT" sz="1800" b="0" i="0" u="none" strike="noStrike" cap="none" dirty="0">
              <a:solidFill>
                <a:schemeClr val="dk1"/>
              </a:solidFill>
              <a:latin typeface="Verdana"/>
              <a:ea typeface="Verdana"/>
              <a:cs typeface="Verdana"/>
              <a:sym typeface="Verdana"/>
            </a:endParaRPr>
          </a:p>
          <a:p>
            <a:pPr marL="0" marR="0" lvl="0" indent="0" algn="ctr" rtl="0">
              <a:spcBef>
                <a:spcPts val="360"/>
              </a:spcBef>
              <a:spcAft>
                <a:spcPts val="0"/>
              </a:spcAft>
              <a:buClr>
                <a:schemeClr val="dk1"/>
              </a:buClr>
              <a:buSzPts val="1800"/>
            </a:pPr>
            <a:r>
              <a:rPr lang="it-IT" sz="1800" b="1" i="0" u="none" strike="noStrike" cap="none" dirty="0">
                <a:solidFill>
                  <a:schemeClr val="dk1"/>
                </a:solidFill>
                <a:latin typeface="Verdana"/>
                <a:ea typeface="Verdana"/>
                <a:cs typeface="Verdana"/>
                <a:sym typeface="Verdana"/>
              </a:rPr>
              <a:t>NUMERICAL VALUE</a:t>
            </a:r>
            <a:r>
              <a:rPr lang="it-IT" sz="1800" b="1" dirty="0">
                <a:latin typeface="Verdana"/>
                <a:ea typeface="Verdana"/>
                <a:cs typeface="Verdana"/>
                <a:sym typeface="Verdana"/>
              </a:rPr>
              <a:t>, </a:t>
            </a:r>
            <a:r>
              <a:rPr lang="it-IT" sz="1800" b="1" i="0" u="none" strike="noStrike" cap="none" dirty="0">
                <a:solidFill>
                  <a:schemeClr val="dk1"/>
                </a:solidFill>
                <a:latin typeface="Verdana"/>
                <a:ea typeface="Verdana"/>
                <a:cs typeface="Verdana"/>
                <a:sym typeface="Verdana"/>
              </a:rPr>
              <a:t>REFERENCE SCENARIO</a:t>
            </a:r>
            <a:r>
              <a:rPr lang="it-IT" sz="1800" b="0" i="0" u="none" strike="noStrike" cap="none" dirty="0">
                <a:solidFill>
                  <a:schemeClr val="dk1"/>
                </a:solidFill>
                <a:latin typeface="Verdana"/>
                <a:ea typeface="Verdana"/>
                <a:cs typeface="Verdana"/>
                <a:sym typeface="Verdana"/>
              </a:rPr>
              <a:t> </a:t>
            </a:r>
            <a:endParaRPr lang="it-IT" dirty="0"/>
          </a:p>
          <a:p>
            <a:pPr marL="0" marR="0" lvl="0" indent="0" algn="ctr" rtl="0">
              <a:spcBef>
                <a:spcPts val="360"/>
              </a:spcBef>
              <a:spcAft>
                <a:spcPts val="0"/>
              </a:spcAft>
              <a:buClr>
                <a:schemeClr val="dk1"/>
              </a:buClr>
              <a:buSzPts val="1800"/>
              <a:buFont typeface="Arial"/>
              <a:buNone/>
            </a:pPr>
            <a:endParaRPr lang="it-IT" sz="1800" b="0" i="0" u="none" strike="noStrike" cap="none" dirty="0">
              <a:solidFill>
                <a:schemeClr val="dk1"/>
              </a:solidFill>
              <a:latin typeface="Verdana"/>
              <a:ea typeface="Verdana"/>
              <a:cs typeface="Verdana"/>
              <a:sym typeface="Verdana"/>
            </a:endParaRPr>
          </a:p>
          <a:p>
            <a:pPr marL="0" marR="0" lvl="0" indent="0" algn="ctr" rtl="0">
              <a:spcBef>
                <a:spcPts val="360"/>
              </a:spcBef>
              <a:spcAft>
                <a:spcPts val="0"/>
              </a:spcAft>
              <a:buClr>
                <a:schemeClr val="dk1"/>
              </a:buClr>
              <a:buSzPts val="1800"/>
              <a:buFont typeface="Arial"/>
              <a:buNone/>
            </a:pPr>
            <a:endParaRPr lang="it-IT" sz="1800" dirty="0">
              <a:latin typeface="Verdana"/>
              <a:ea typeface="Verdana"/>
              <a:cs typeface="Verdana"/>
              <a:sym typeface="Verdana"/>
            </a:endParaRPr>
          </a:p>
          <a:p>
            <a:pPr marL="0" lvl="0" indent="0" algn="ctr">
              <a:spcBef>
                <a:spcPts val="360"/>
              </a:spcBef>
              <a:buSzPts val="1800"/>
            </a:pPr>
            <a:r>
              <a:rPr lang="en-US" sz="1800" dirty="0">
                <a:latin typeface="Verdana"/>
                <a:ea typeface="Verdana"/>
                <a:cs typeface="Verdana"/>
                <a:sym typeface="Verdana"/>
              </a:rPr>
              <a:t>NUMERICAL VALUES (THE INDICATORS VALUES)</a:t>
            </a:r>
          </a:p>
          <a:p>
            <a:pPr marL="0" indent="0" algn="ctr">
              <a:spcBef>
                <a:spcPts val="360"/>
              </a:spcBef>
              <a:buSzPts val="1800"/>
            </a:pPr>
            <a:r>
              <a:rPr lang="en-US" sz="1800" dirty="0">
                <a:latin typeface="Verdana"/>
                <a:ea typeface="Verdana"/>
                <a:cs typeface="Verdana"/>
                <a:sym typeface="Verdana"/>
              </a:rPr>
              <a:t>representing the urban area performances</a:t>
            </a:r>
            <a:endParaRPr lang="en-US" sz="1800" dirty="0"/>
          </a:p>
          <a:p>
            <a:pPr marL="0" lvl="0" indent="0" algn="just">
              <a:spcBef>
                <a:spcPts val="360"/>
              </a:spcBef>
              <a:buSzPts val="1800"/>
            </a:pPr>
            <a:endParaRPr lang="en-US" sz="1800" i="0" u="none" strike="noStrike" cap="none" dirty="0">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dirty="0" err="1">
                <a:solidFill>
                  <a:schemeClr val="dk1"/>
                </a:solidFill>
                <a:latin typeface="Verdana"/>
                <a:ea typeface="Verdana"/>
                <a:cs typeface="Verdana"/>
                <a:sym typeface="Verdana"/>
              </a:rPr>
              <a:t>Such</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values</a:t>
            </a:r>
            <a:r>
              <a:rPr lang="it-IT" sz="1800" b="0" i="0" u="none" strike="noStrike" cap="none" dirty="0">
                <a:solidFill>
                  <a:schemeClr val="dk1"/>
                </a:solidFill>
                <a:latin typeface="Verdana"/>
                <a:ea typeface="Verdana"/>
                <a:cs typeface="Verdana"/>
                <a:sym typeface="Verdana"/>
              </a:rPr>
              <a:t> are </a:t>
            </a:r>
            <a:r>
              <a:rPr lang="it-IT" sz="1800" b="0" i="0" u="none" strike="noStrike" cap="none" dirty="0" err="1">
                <a:solidFill>
                  <a:schemeClr val="dk1"/>
                </a:solidFill>
                <a:latin typeface="Verdana"/>
                <a:ea typeface="Verdana"/>
                <a:cs typeface="Verdana"/>
                <a:sym typeface="Verdana"/>
              </a:rPr>
              <a:t>determined</a:t>
            </a:r>
            <a:r>
              <a:rPr lang="it-IT" sz="1800" b="0" i="0" u="none" strike="noStrike" cap="none" dirty="0">
                <a:solidFill>
                  <a:schemeClr val="dk1"/>
                </a:solidFill>
                <a:latin typeface="Verdana"/>
                <a:ea typeface="Verdana"/>
                <a:cs typeface="Verdana"/>
                <a:sym typeface="Verdana"/>
              </a:rPr>
              <a:t> starting from </a:t>
            </a:r>
            <a:r>
              <a:rPr lang="it-IT" sz="1800" b="0" i="0" u="none" strike="noStrike" cap="none" dirty="0" err="1">
                <a:solidFill>
                  <a:schemeClr val="dk1"/>
                </a:solidFill>
                <a:latin typeface="Verdana"/>
                <a:ea typeface="Verdana"/>
                <a:cs typeface="Verdana"/>
                <a:sym typeface="Verdana"/>
              </a:rPr>
              <a:t>calculations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experimental</a:t>
            </a:r>
            <a:r>
              <a:rPr lang="it-IT" sz="1800" b="0" i="0" u="none" strike="noStrike" cap="none" dirty="0">
                <a:solidFill>
                  <a:schemeClr val="dk1"/>
                </a:solidFill>
                <a:latin typeface="Verdana"/>
                <a:ea typeface="Verdana"/>
                <a:cs typeface="Verdana"/>
                <a:sym typeface="Verdana"/>
              </a:rPr>
              <a:t> measures, and </a:t>
            </a:r>
            <a:r>
              <a:rPr lang="it-IT" sz="1800" b="0" i="0" u="none" strike="noStrike" cap="none" dirty="0" err="1">
                <a:solidFill>
                  <a:schemeClr val="dk1"/>
                </a:solidFill>
                <a:latin typeface="Verdana"/>
                <a:ea typeface="Verdana"/>
                <a:cs typeface="Verdana"/>
                <a:sym typeface="Verdana"/>
              </a:rPr>
              <a:t>through</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comparison</a:t>
            </a:r>
            <a:r>
              <a:rPr lang="it-IT" sz="1800" b="0" i="0" u="none" strike="noStrike" cap="none" dirty="0">
                <a:solidFill>
                  <a:schemeClr val="dk1"/>
                </a:solidFill>
                <a:latin typeface="Verdana"/>
                <a:ea typeface="Verdana"/>
                <a:cs typeface="Verdana"/>
                <a:sym typeface="Verdana"/>
              </a:rPr>
              <a:t> with </a:t>
            </a:r>
            <a:r>
              <a:rPr lang="it-IT" sz="1800" b="0" i="0" u="none" strike="noStrike" cap="none" dirty="0" err="1">
                <a:solidFill>
                  <a:schemeClr val="dk1"/>
                </a:solidFill>
                <a:latin typeface="Verdana"/>
                <a:ea typeface="Verdana"/>
                <a:cs typeface="Verdana"/>
                <a:sym typeface="Verdana"/>
              </a:rPr>
              <a:t>reference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scenarios</a:t>
            </a:r>
            <a:r>
              <a:rPr lang="it-IT" sz="1800" b="0" i="0" u="none" strike="noStrike" cap="none" dirty="0">
                <a:solidFill>
                  <a:schemeClr val="dk1"/>
                </a:solidFill>
                <a:latin typeface="Verdana"/>
                <a:ea typeface="Verdana"/>
                <a:cs typeface="Verdana"/>
                <a:sym typeface="Verdana"/>
              </a:rPr>
              <a:t> (in the case of qualitative </a:t>
            </a:r>
            <a:r>
              <a:rPr lang="it-IT" sz="1800" b="0" i="0" u="none" strike="noStrike" cap="none" dirty="0" err="1">
                <a:solidFill>
                  <a:schemeClr val="dk1"/>
                </a:solidFill>
                <a:latin typeface="Verdana"/>
                <a:ea typeface="Verdana"/>
                <a:cs typeface="Verdana"/>
                <a:sym typeface="Verdana"/>
              </a:rPr>
              <a:t>criteria</a:t>
            </a:r>
            <a:r>
              <a:rPr lang="it-IT" sz="1800" b="0" i="0" u="none" strike="noStrike" cap="none" dirty="0">
                <a:solidFill>
                  <a:schemeClr val="dk1"/>
                </a:solidFill>
                <a:latin typeface="Verdana"/>
                <a:ea typeface="Verdana"/>
                <a:cs typeface="Verdana"/>
                <a:sym typeface="Verdana"/>
              </a:rPr>
              <a:t>).</a:t>
            </a:r>
            <a:endParaRPr sz="1800" b="0" i="0" u="none" strike="noStrike" cap="none" dirty="0">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i.e. x </a:t>
            </a:r>
            <a:r>
              <a:rPr lang="it-IT" sz="1800" b="0" i="0" u="none" strike="noStrike" cap="none" dirty="0" err="1">
                <a:solidFill>
                  <a:schemeClr val="dk1"/>
                </a:solidFill>
                <a:latin typeface="Verdana"/>
                <a:ea typeface="Verdana"/>
                <a:cs typeface="Verdana"/>
                <a:sym typeface="Verdana"/>
              </a:rPr>
              <a:t>Tons</a:t>
            </a:r>
            <a:r>
              <a:rPr lang="it-IT" sz="1800" b="0" i="0" u="none" strike="noStrike" cap="none" dirty="0">
                <a:solidFill>
                  <a:schemeClr val="dk1"/>
                </a:solidFill>
                <a:latin typeface="Verdana"/>
                <a:ea typeface="Verdana"/>
                <a:cs typeface="Verdana"/>
                <a:sym typeface="Verdana"/>
              </a:rPr>
              <a:t> CO2/Km2 </a:t>
            </a:r>
            <a:r>
              <a:rPr lang="it-IT" sz="1800" b="0" i="0" u="none" strike="noStrike" cap="none" dirty="0" err="1">
                <a:solidFill>
                  <a:schemeClr val="dk1"/>
                </a:solidFill>
                <a:latin typeface="Verdana"/>
                <a:ea typeface="Verdana"/>
                <a:cs typeface="Verdana"/>
                <a:sym typeface="Verdana"/>
              </a:rPr>
              <a:t>inhabitant</a:t>
            </a:r>
            <a:r>
              <a:rPr lang="it-IT" sz="1800" b="0" i="0" u="none" strike="noStrike" cap="none" dirty="0">
                <a:solidFill>
                  <a:schemeClr val="dk1"/>
                </a:solidFill>
                <a:latin typeface="Verdana"/>
                <a:ea typeface="Verdana"/>
                <a:cs typeface="Verdana"/>
                <a:sym typeface="Verdana"/>
              </a:rPr>
              <a:t>, KWh/Km2 </a:t>
            </a:r>
            <a:r>
              <a:rPr lang="it-IT" sz="1800" b="0" i="0" u="none" strike="noStrike" cap="none" dirty="0" err="1">
                <a:solidFill>
                  <a:schemeClr val="dk1"/>
                </a:solidFill>
                <a:latin typeface="Verdana"/>
                <a:ea typeface="Verdana"/>
                <a:cs typeface="Verdana"/>
                <a:sym typeface="Verdana"/>
              </a:rPr>
              <a:t>inhabitant</a:t>
            </a:r>
            <a:r>
              <a:rPr lang="it-IT" sz="1800" b="0" i="0" u="none" strike="noStrike" cap="none" dirty="0">
                <a:solidFill>
                  <a:schemeClr val="dk1"/>
                </a:solidFill>
                <a:latin typeface="Verdana"/>
                <a:ea typeface="Verdana"/>
                <a:cs typeface="Verdana"/>
                <a:sym typeface="Verdana"/>
              </a:rPr>
              <a:t>, etc..</a:t>
            </a:r>
            <a:endParaRPr sz="1800" b="0" i="0" u="none" strike="noStrike" cap="none" dirty="0">
              <a:solidFill>
                <a:schemeClr val="dk1"/>
              </a:solidFill>
              <a:latin typeface="Verdana"/>
              <a:ea typeface="Verdana"/>
              <a:cs typeface="Verdana"/>
              <a:sym typeface="Verdana"/>
            </a:endParaRPr>
          </a:p>
        </p:txBody>
      </p:sp>
      <p:sp>
        <p:nvSpPr>
          <p:cNvPr id="4" name="Freccia a destra 3">
            <a:extLst>
              <a:ext uri="{FF2B5EF4-FFF2-40B4-BE49-F238E27FC236}">
                <a16:creationId xmlns:a16="http://schemas.microsoft.com/office/drawing/2014/main" id="{D7A0D23E-2338-42AA-8943-AC7C47ADF49D}"/>
              </a:ext>
            </a:extLst>
          </p:cNvPr>
          <p:cNvSpPr/>
          <p:nvPr/>
        </p:nvSpPr>
        <p:spPr>
          <a:xfrm rot="5400000">
            <a:off x="4267200" y="167640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EEA3429E-2309-4452-8FB7-F690B1A7457A}"/>
              </a:ext>
            </a:extLst>
          </p:cNvPr>
          <p:cNvSpPr/>
          <p:nvPr/>
        </p:nvSpPr>
        <p:spPr>
          <a:xfrm rot="5400000">
            <a:off x="4267200" y="266700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5966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194610" y="187429"/>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Normalization</a:t>
            </a:r>
            <a:r>
              <a:rPr lang="it-IT" sz="3200" b="1" i="0" u="none" strike="noStrike" cap="none" dirty="0">
                <a:solidFill>
                  <a:schemeClr val="dk1"/>
                </a:solidFill>
                <a:latin typeface="Calibri"/>
                <a:ea typeface="Calibri"/>
                <a:cs typeface="Calibri"/>
                <a:sym typeface="Calibri"/>
              </a:rPr>
              <a:t> step</a:t>
            </a:r>
            <a:endParaRPr sz="3200" b="1" i="0" u="none" strike="noStrike" cap="none" dirty="0">
              <a:solidFill>
                <a:schemeClr val="dk1"/>
              </a:solidFill>
              <a:latin typeface="Calibri"/>
              <a:ea typeface="Calibri"/>
              <a:cs typeface="Calibri"/>
              <a:sym typeface="Calibri"/>
            </a:endParaRPr>
          </a:p>
        </p:txBody>
      </p:sp>
      <p:sp>
        <p:nvSpPr>
          <p:cNvPr id="362" name="Google Shape;362;p53"/>
          <p:cNvSpPr txBox="1">
            <a:spLocks noGrp="1"/>
          </p:cNvSpPr>
          <p:nvPr>
            <p:ph type="body" idx="1"/>
          </p:nvPr>
        </p:nvSpPr>
        <p:spPr>
          <a:xfrm>
            <a:off x="287337" y="1409313"/>
            <a:ext cx="8569325" cy="49324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DIFFERENT </a:t>
            </a:r>
            <a:r>
              <a:rPr lang="en-US" sz="1800" b="0" i="0" u="none" strike="noStrike" cap="none" dirty="0">
                <a:solidFill>
                  <a:schemeClr val="dk1"/>
                </a:solidFill>
                <a:latin typeface="Verdana"/>
                <a:ea typeface="Verdana"/>
                <a:cs typeface="Verdana"/>
                <a:sym typeface="Verdana"/>
              </a:rPr>
              <a:t>TYPOLOGY</a:t>
            </a:r>
            <a:r>
              <a:rPr lang="it-IT" sz="1800" b="0" i="0" u="none" strike="noStrike" cap="none" dirty="0">
                <a:solidFill>
                  <a:schemeClr val="dk1"/>
                </a:solidFill>
                <a:latin typeface="Verdana"/>
                <a:ea typeface="Verdana"/>
                <a:cs typeface="Verdana"/>
                <a:sym typeface="Verdana"/>
              </a:rPr>
              <a:t> OF CRITERIA</a:t>
            </a:r>
            <a:r>
              <a:rPr lang="it-IT" sz="1800" dirty="0">
                <a:latin typeface="Verdana"/>
                <a:ea typeface="Verdana"/>
                <a:cs typeface="Verdana"/>
                <a:sym typeface="Verdana"/>
              </a:rPr>
              <a:t> </a:t>
            </a:r>
            <a:r>
              <a:rPr lang="it-IT" sz="1800" dirty="0">
                <a:latin typeface="Verdana"/>
                <a:ea typeface="Verdana"/>
                <a:cs typeface="Verdana"/>
                <a:sym typeface="Wingdings" panose="05000000000000000000" pitchFamily="2" charset="2"/>
              </a:rPr>
              <a:t> </a:t>
            </a:r>
            <a:r>
              <a:rPr lang="it-IT" sz="1800" b="0" i="0" u="none" strike="noStrike" cap="none" dirty="0">
                <a:solidFill>
                  <a:schemeClr val="dk1"/>
                </a:solidFill>
                <a:latin typeface="Verdana"/>
                <a:ea typeface="Verdana"/>
                <a:cs typeface="Verdana"/>
                <a:sym typeface="Verdana"/>
              </a:rPr>
              <a:t>DIFFERENT UNITS OF MEASURE</a:t>
            </a:r>
          </a:p>
          <a:p>
            <a:pPr marL="0" marR="0" lvl="0" indent="0" algn="just" rtl="0">
              <a:spcBef>
                <a:spcPts val="360"/>
              </a:spcBef>
              <a:spcAft>
                <a:spcPts val="0"/>
              </a:spcAft>
              <a:buClr>
                <a:schemeClr val="dk1"/>
              </a:buClr>
              <a:buSzPts val="1800"/>
              <a:buFont typeface="Arial"/>
              <a:buNone/>
            </a:pPr>
            <a:endParaRPr lang="it-IT" sz="1800" b="0" i="0" u="none" strike="noStrike" cap="none" dirty="0">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ctr" rtl="0">
              <a:spcBef>
                <a:spcPts val="360"/>
              </a:spcBef>
              <a:spcAft>
                <a:spcPts val="0"/>
              </a:spcAft>
              <a:buClr>
                <a:schemeClr val="dk1"/>
              </a:buClr>
              <a:buSzPts val="1800"/>
              <a:buFont typeface="Arial"/>
              <a:buNone/>
            </a:pPr>
            <a:r>
              <a:rPr lang="it-IT" sz="1800" b="1" i="0" u="none" strike="noStrike" cap="none" dirty="0">
                <a:solidFill>
                  <a:schemeClr val="dk1"/>
                </a:solidFill>
                <a:latin typeface="Verdana"/>
                <a:ea typeface="Verdana"/>
                <a:cs typeface="Verdana"/>
                <a:sym typeface="Verdana"/>
              </a:rPr>
              <a:t>ADIMENSIONALIZATION AND RESCALING</a:t>
            </a:r>
          </a:p>
          <a:p>
            <a:pPr marL="0" marR="0" lvl="0" indent="0" algn="ctr" rtl="0">
              <a:spcBef>
                <a:spcPts val="360"/>
              </a:spcBef>
              <a:spcAft>
                <a:spcPts val="0"/>
              </a:spcAft>
              <a:buClr>
                <a:schemeClr val="dk1"/>
              </a:buClr>
              <a:buSzPts val="1800"/>
              <a:buFont typeface="Arial"/>
              <a:buNone/>
            </a:pPr>
            <a:endParaRPr lang="it-IT" sz="1800" b="1" dirty="0">
              <a:latin typeface="Verdana"/>
              <a:ea typeface="Verdana"/>
              <a:cs typeface="Verdana"/>
              <a:sym typeface="Verdana"/>
            </a:endParaRPr>
          </a:p>
          <a:p>
            <a:pPr marL="0" marR="0" lvl="0" indent="0" algn="ctr" rtl="0">
              <a:spcBef>
                <a:spcPts val="360"/>
              </a:spcBef>
              <a:spcAft>
                <a:spcPts val="0"/>
              </a:spcAft>
              <a:buClr>
                <a:schemeClr val="dk1"/>
              </a:buClr>
              <a:buSzPts val="1800"/>
              <a:buFont typeface="Arial"/>
              <a:buNone/>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r>
              <a:rPr lang="it-IT" sz="1800" i="0" u="none" strike="noStrike" cap="none" dirty="0">
                <a:solidFill>
                  <a:schemeClr val="dk1"/>
                </a:solidFill>
                <a:latin typeface="Verdana"/>
                <a:ea typeface="Verdana"/>
                <a:cs typeface="Verdana"/>
                <a:sym typeface="Verdana"/>
              </a:rPr>
              <a:t>NORMALIZED SCORES</a:t>
            </a: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r>
              <a:rPr lang="it-IT" sz="1800" b="1" i="0" u="none" strike="noStrike" cap="none" dirty="0" err="1">
                <a:solidFill>
                  <a:schemeClr val="dk1"/>
                </a:solidFill>
                <a:latin typeface="Verdana"/>
                <a:ea typeface="Verdana"/>
                <a:cs typeface="Verdana"/>
                <a:sym typeface="Verdana"/>
              </a:rPr>
              <a:t>values</a:t>
            </a:r>
            <a:r>
              <a:rPr lang="it-IT" sz="1800" b="1" i="0" u="none" strike="noStrike" cap="none" dirty="0">
                <a:solidFill>
                  <a:schemeClr val="dk1"/>
                </a:solidFill>
                <a:latin typeface="Verdana"/>
                <a:ea typeface="Verdana"/>
                <a:cs typeface="Verdana"/>
                <a:sym typeface="Verdana"/>
              </a:rPr>
              <a:t> are </a:t>
            </a:r>
            <a:r>
              <a:rPr lang="it-IT" sz="1800" b="1" i="0" u="none" strike="noStrike" cap="none" dirty="0" err="1">
                <a:solidFill>
                  <a:schemeClr val="dk1"/>
                </a:solidFill>
                <a:latin typeface="Verdana"/>
                <a:ea typeface="Verdana"/>
                <a:cs typeface="Verdana"/>
                <a:sym typeface="Verdana"/>
              </a:rPr>
              <a:t>included</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between</a:t>
            </a:r>
            <a:r>
              <a:rPr lang="it-IT" sz="1800" b="1" i="0" u="none" strike="noStrike" cap="none" dirty="0">
                <a:solidFill>
                  <a:schemeClr val="dk1"/>
                </a:solidFill>
                <a:latin typeface="Verdana"/>
                <a:ea typeface="Verdana"/>
                <a:cs typeface="Verdana"/>
                <a:sym typeface="Verdana"/>
              </a:rPr>
              <a:t> -1 and +5</a:t>
            </a:r>
            <a:endParaRPr lang="it-IT" sz="1800" b="0" i="0" u="none" strike="noStrike" cap="none" dirty="0">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just"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just"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just" rtl="0">
              <a:spcBef>
                <a:spcPts val="360"/>
              </a:spcBef>
              <a:spcAft>
                <a:spcPts val="0"/>
              </a:spcAft>
              <a:buClr>
                <a:schemeClr val="dk1"/>
              </a:buClr>
              <a:buSzPts val="1800"/>
            </a:pPr>
            <a:r>
              <a:rPr lang="it-IT" sz="1800" b="0" i="0" u="none" strike="noStrike" cap="none" dirty="0">
                <a:solidFill>
                  <a:schemeClr val="dk1"/>
                </a:solidFill>
                <a:latin typeface="Verdana"/>
                <a:ea typeface="Verdana"/>
                <a:cs typeface="Verdana"/>
                <a:sym typeface="Verdana"/>
              </a:rPr>
              <a:t>The </a:t>
            </a:r>
            <a:r>
              <a:rPr lang="it-IT" sz="1800" b="0" i="0" u="none" strike="noStrike" cap="none" dirty="0" err="1">
                <a:solidFill>
                  <a:schemeClr val="dk1"/>
                </a:solidFill>
                <a:latin typeface="Verdana"/>
                <a:ea typeface="Verdana"/>
                <a:cs typeface="Verdana"/>
                <a:sym typeface="Verdana"/>
              </a:rPr>
              <a:t>methodology</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uses</a:t>
            </a:r>
            <a:r>
              <a:rPr lang="it-IT" sz="1800" b="0" i="0" u="none" strike="noStrike" cap="none" dirty="0">
                <a:solidFill>
                  <a:schemeClr val="dk1"/>
                </a:solidFill>
                <a:latin typeface="Verdana"/>
                <a:ea typeface="Verdana"/>
                <a:cs typeface="Verdana"/>
                <a:sym typeface="Verdana"/>
              </a:rPr>
              <a:t> a linear </a:t>
            </a:r>
            <a:r>
              <a:rPr lang="it-IT" sz="1800" b="0" i="0" u="none" strike="noStrike" cap="none" dirty="0" err="1">
                <a:solidFill>
                  <a:schemeClr val="dk1"/>
                </a:solidFill>
                <a:latin typeface="Verdana"/>
                <a:ea typeface="Verdana"/>
                <a:cs typeface="Verdana"/>
                <a:sym typeface="Verdana"/>
              </a:rPr>
              <a:t>normalization</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function</a:t>
            </a:r>
            <a:r>
              <a:rPr lang="it-IT" sz="1800" b="0" i="0" u="none" strike="noStrike" cap="none" dirty="0">
                <a:solidFill>
                  <a:schemeClr val="dk1"/>
                </a:solidFill>
                <a:latin typeface="Verdana"/>
                <a:ea typeface="Verdana"/>
                <a:cs typeface="Verdana"/>
                <a:sym typeface="Verdana"/>
              </a:rPr>
              <a:t> for quantitative </a:t>
            </a:r>
            <a:r>
              <a:rPr lang="it-IT" sz="1800" b="0" i="0" u="none" strike="noStrike" cap="none" dirty="0" err="1">
                <a:solidFill>
                  <a:schemeClr val="dk1"/>
                </a:solidFill>
                <a:latin typeface="Verdana"/>
                <a:ea typeface="Verdana"/>
                <a:cs typeface="Verdana"/>
                <a:sym typeface="Verdana"/>
              </a:rPr>
              <a:t>criteria</a:t>
            </a:r>
            <a:r>
              <a:rPr lang="it-IT" sz="1800" b="0" i="0" u="none" strike="noStrike" cap="none" dirty="0">
                <a:solidFill>
                  <a:schemeClr val="dk1"/>
                </a:solidFill>
                <a:latin typeface="Verdana"/>
                <a:ea typeface="Verdana"/>
                <a:cs typeface="Verdana"/>
                <a:sym typeface="Verdana"/>
              </a:rPr>
              <a:t>.</a:t>
            </a:r>
            <a:endParaRPr sz="1800" b="0" i="0" u="none" strike="noStrike" cap="none" dirty="0">
              <a:solidFill>
                <a:schemeClr val="dk1"/>
              </a:solidFill>
              <a:latin typeface="Verdana"/>
              <a:ea typeface="Verdana"/>
              <a:cs typeface="Verdana"/>
              <a:sym typeface="Verdana"/>
            </a:endParaRPr>
          </a:p>
        </p:txBody>
      </p:sp>
      <p:sp>
        <p:nvSpPr>
          <p:cNvPr id="4" name="Freccia a destra 3">
            <a:extLst>
              <a:ext uri="{FF2B5EF4-FFF2-40B4-BE49-F238E27FC236}">
                <a16:creationId xmlns:a16="http://schemas.microsoft.com/office/drawing/2014/main" id="{A6DD244E-2144-4984-A94A-069F4D0599AD}"/>
              </a:ext>
            </a:extLst>
          </p:cNvPr>
          <p:cNvSpPr/>
          <p:nvPr/>
        </p:nvSpPr>
        <p:spPr>
          <a:xfrm rot="5400000">
            <a:off x="4267200" y="177165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2A083FF5-81B9-4DC8-8AC1-33C6D4C38AA0}"/>
              </a:ext>
            </a:extLst>
          </p:cNvPr>
          <p:cNvSpPr/>
          <p:nvPr/>
        </p:nvSpPr>
        <p:spPr>
          <a:xfrm rot="5400000">
            <a:off x="4267200" y="276225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2198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4"/>
          <p:cNvSpPr txBox="1">
            <a:spLocks noGrp="1"/>
          </p:cNvSpPr>
          <p:nvPr>
            <p:ph type="title"/>
          </p:nvPr>
        </p:nvSpPr>
        <p:spPr>
          <a:xfrm>
            <a:off x="194609" y="187429"/>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Normalization step</a:t>
            </a:r>
            <a:endParaRPr sz="3200" b="1" i="0" u="none" strike="noStrike" cap="none">
              <a:solidFill>
                <a:schemeClr val="dk1"/>
              </a:solidFill>
              <a:latin typeface="Calibri"/>
              <a:ea typeface="Calibri"/>
              <a:cs typeface="Calibri"/>
              <a:sym typeface="Calibri"/>
            </a:endParaRPr>
          </a:p>
        </p:txBody>
      </p:sp>
      <p:sp>
        <p:nvSpPr>
          <p:cNvPr id="368" name="Google Shape;368;p54"/>
          <p:cNvSpPr txBox="1">
            <a:spLocks noGrp="1"/>
          </p:cNvSpPr>
          <p:nvPr>
            <p:ph type="body" idx="1"/>
          </p:nvPr>
        </p:nvSpPr>
        <p:spPr>
          <a:xfrm>
            <a:off x="287337" y="1593356"/>
            <a:ext cx="8569325"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It’s possible to have three kinds of criteria:</a:t>
            </a:r>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HIB - Higher is better</a:t>
            </a:r>
            <a:endParaRPr sz="1800" b="1"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The higher the indicator value, the better the performance level</a:t>
            </a:r>
            <a:endParaRPr sz="1800" b="0"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LIB – Lower is better</a:t>
            </a:r>
            <a:endParaRPr sz="1800" b="1"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The lower the indicator value, the better the performance level</a:t>
            </a:r>
            <a:endParaRPr sz="1800" b="0" i="0" u="none" strike="noStrike" cap="none">
              <a:solidFill>
                <a:schemeClr val="dk1"/>
              </a:solidFill>
              <a:latin typeface="Verdana"/>
              <a:ea typeface="Verdana"/>
              <a:cs typeface="Verdana"/>
              <a:sym typeface="Verdana"/>
            </a:endParaRPr>
          </a:p>
          <a:p>
            <a:pPr marL="0" marR="0" lvl="0" indent="0" algn="just"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just" rtl="0">
              <a:spcBef>
                <a:spcPts val="360"/>
              </a:spcBef>
              <a:spcAft>
                <a:spcPts val="0"/>
              </a:spcAft>
              <a:buClr>
                <a:schemeClr val="dk1"/>
              </a:buClr>
              <a:buSzPts val="1800"/>
              <a:buFont typeface="Arial"/>
              <a:buChar char="•"/>
            </a:pPr>
            <a:r>
              <a:rPr lang="it-IT" sz="1800" b="1" i="0" u="none" strike="noStrike" cap="none">
                <a:solidFill>
                  <a:schemeClr val="dk1"/>
                </a:solidFill>
                <a:latin typeface="Verdana"/>
                <a:ea typeface="Verdana"/>
                <a:cs typeface="Verdana"/>
                <a:sym typeface="Verdana"/>
              </a:rPr>
              <a:t>Qualitative</a:t>
            </a:r>
            <a:r>
              <a:rPr lang="it-IT" sz="1800" b="0" i="0" u="none" strike="noStrike" cap="none">
                <a:solidFill>
                  <a:schemeClr val="dk1"/>
                </a:solidFill>
                <a:latin typeface="Verdana"/>
                <a:ea typeface="Verdana"/>
                <a:cs typeface="Verdana"/>
                <a:sym typeface="Verdana"/>
              </a:rPr>
              <a:t> </a:t>
            </a:r>
            <a:endParaRPr/>
          </a:p>
          <a:p>
            <a:pPr marL="0" marR="0" lvl="0" indent="0" algn="just" rtl="0">
              <a:spcBef>
                <a:spcPts val="360"/>
              </a:spcBef>
              <a:spcAft>
                <a:spcPts val="0"/>
              </a:spcAft>
              <a:buClr>
                <a:schemeClr val="dk1"/>
              </a:buClr>
              <a:buSzPts val="1800"/>
              <a:buFont typeface="Arial"/>
              <a:buNone/>
            </a:pPr>
            <a:r>
              <a:rPr lang="it-IT" sz="1800" b="0" i="0" u="none" strike="noStrike" cap="none">
                <a:solidFill>
                  <a:schemeClr val="dk1"/>
                </a:solidFill>
                <a:latin typeface="Verdana"/>
                <a:ea typeface="Verdana"/>
                <a:cs typeface="Verdana"/>
                <a:sym typeface="Verdana"/>
              </a:rPr>
              <a:t>Only discrete values, each of them is equivalent of a reference scenario defined by corresponding indicator</a:t>
            </a:r>
            <a:endParaRPr sz="18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710809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3"/>
          <p:cNvSpPr txBox="1">
            <a:spLocks noGrp="1"/>
          </p:cNvSpPr>
          <p:nvPr>
            <p:ph type="title"/>
          </p:nvPr>
        </p:nvSpPr>
        <p:spPr>
          <a:xfrm>
            <a:off x="203453" y="187429"/>
            <a:ext cx="9554406"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Aggregation step</a:t>
            </a:r>
            <a:endParaRPr sz="3200" b="1" i="0" u="none" strike="noStrike" cap="none">
              <a:solidFill>
                <a:schemeClr val="dk1"/>
              </a:solidFill>
              <a:latin typeface="Calibri"/>
              <a:ea typeface="Calibri"/>
              <a:cs typeface="Calibri"/>
              <a:sym typeface="Calibri"/>
            </a:endParaRPr>
          </a:p>
        </p:txBody>
      </p:sp>
      <p:sp>
        <p:nvSpPr>
          <p:cNvPr id="514" name="Google Shape;514;p63"/>
          <p:cNvSpPr txBox="1">
            <a:spLocks noGrp="1"/>
          </p:cNvSpPr>
          <p:nvPr>
            <p:ph type="body" idx="1"/>
          </p:nvPr>
        </p:nvSpPr>
        <p:spPr>
          <a:xfrm>
            <a:off x="323849" y="1002150"/>
            <a:ext cx="8569326" cy="49324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665"/>
              <a:buFont typeface="Arial"/>
              <a:buNone/>
            </a:pPr>
            <a:r>
              <a:rPr lang="it-IT" sz="1800" b="0" i="0" u="none" strike="noStrike" cap="none" dirty="0">
                <a:solidFill>
                  <a:schemeClr val="dk1"/>
                </a:solidFill>
                <a:latin typeface="Verdana"/>
                <a:ea typeface="Verdana"/>
                <a:cs typeface="Verdana"/>
                <a:sym typeface="Verdana"/>
              </a:rPr>
              <a:t>NORMALIZED SCORES </a:t>
            </a:r>
            <a:r>
              <a:rPr lang="it-IT" sz="1800" b="0" i="0" u="none" strike="noStrike" cap="none" dirty="0" err="1">
                <a:solidFill>
                  <a:schemeClr val="dk1"/>
                </a:solidFill>
                <a:latin typeface="Verdana"/>
                <a:ea typeface="Verdana"/>
                <a:cs typeface="Verdana"/>
                <a:sym typeface="Verdana"/>
              </a:rPr>
              <a:t>associated</a:t>
            </a:r>
            <a:r>
              <a:rPr lang="it-IT" sz="1800" b="0" i="0" u="none" strike="noStrike" cap="none" dirty="0">
                <a:solidFill>
                  <a:schemeClr val="dk1"/>
                </a:solidFill>
                <a:latin typeface="Verdana"/>
                <a:ea typeface="Verdana"/>
                <a:cs typeface="Verdana"/>
                <a:sym typeface="Verdana"/>
              </a:rPr>
              <a:t> with </a:t>
            </a:r>
            <a:r>
              <a:rPr lang="it-IT" sz="1800" b="0" i="0" u="none" strike="noStrike" cap="none" dirty="0" err="1">
                <a:solidFill>
                  <a:schemeClr val="dk1"/>
                </a:solidFill>
                <a:latin typeface="Verdana"/>
                <a:ea typeface="Verdana"/>
                <a:cs typeface="Verdana"/>
                <a:sym typeface="Verdana"/>
              </a:rPr>
              <a:t>each</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criterion</a:t>
            </a:r>
            <a:endParaRPr lang="it-IT" sz="1800" b="0" i="0" u="none" strike="noStrike" cap="none" dirty="0">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endParaRPr lang="it-IT" sz="1800" dirty="0">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endParaRPr lang="it-IT" sz="1800" b="0" i="0" u="none" strike="noStrike" cap="none" dirty="0">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endParaRPr lang="it-IT" sz="1800" dirty="0">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r>
              <a:rPr lang="it-IT" sz="1800" b="1" i="0" u="none" strike="noStrike" cap="none" dirty="0">
                <a:solidFill>
                  <a:schemeClr val="dk1"/>
                </a:solidFill>
                <a:latin typeface="Verdana"/>
                <a:ea typeface="Verdana"/>
                <a:cs typeface="Verdana"/>
                <a:sym typeface="Verdana"/>
              </a:rPr>
              <a:t>WEIGHTED SUM</a:t>
            </a:r>
          </a:p>
          <a:p>
            <a:pPr marL="0" marR="0" lvl="0" indent="0" algn="ctr" rtl="0">
              <a:lnSpc>
                <a:spcPct val="90000"/>
              </a:lnSpc>
              <a:spcBef>
                <a:spcPts val="0"/>
              </a:spcBef>
              <a:spcAft>
                <a:spcPts val="0"/>
              </a:spcAft>
              <a:buClr>
                <a:schemeClr val="dk1"/>
              </a:buClr>
              <a:buSzPts val="1665"/>
              <a:buFont typeface="Arial"/>
              <a:buNone/>
            </a:pPr>
            <a:endParaRPr lang="it-IT" sz="1800" dirty="0">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endParaRPr lang="it-IT" sz="1800" dirty="0">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endParaRPr lang="it-IT" sz="1800" dirty="0">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665"/>
              <a:buFont typeface="Arial"/>
              <a:buNone/>
            </a:pPr>
            <a:r>
              <a:rPr lang="it-IT" sz="1800" dirty="0">
                <a:latin typeface="Verdana"/>
                <a:ea typeface="Verdana"/>
                <a:cs typeface="Verdana"/>
                <a:sym typeface="Verdana"/>
              </a:rPr>
              <a:t>FINAL PERFORMANCE SCORE</a:t>
            </a:r>
          </a:p>
          <a:p>
            <a:pPr marL="0" marR="0" lvl="0" indent="0" algn="ctr" rtl="0">
              <a:lnSpc>
                <a:spcPct val="90000"/>
              </a:lnSpc>
              <a:spcBef>
                <a:spcPts val="0"/>
              </a:spcBef>
              <a:spcAft>
                <a:spcPts val="0"/>
              </a:spcAft>
              <a:buClr>
                <a:schemeClr val="dk1"/>
              </a:buClr>
              <a:buSzPts val="1665"/>
              <a:buFont typeface="Arial"/>
              <a:buNone/>
            </a:pPr>
            <a:endParaRPr lang="it-IT" sz="1800" b="0" i="0" u="none" strike="noStrike" cap="none" dirty="0">
              <a:solidFill>
                <a:schemeClr val="dk1"/>
              </a:solidFill>
              <a:latin typeface="Verdana"/>
              <a:ea typeface="Verdana"/>
              <a:cs typeface="Verdana"/>
              <a:sym typeface="Verdana"/>
            </a:endParaRPr>
          </a:p>
          <a:p>
            <a:pPr marL="0" marR="0" lvl="0" indent="0" algn="just" rtl="0">
              <a:lnSpc>
                <a:spcPct val="90000"/>
              </a:lnSpc>
              <a:spcBef>
                <a:spcPts val="333"/>
              </a:spcBef>
              <a:spcAft>
                <a:spcPts val="0"/>
              </a:spcAft>
              <a:buClr>
                <a:schemeClr val="dk1"/>
              </a:buClr>
              <a:buSzPts val="1665"/>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lnSpc>
                <a:spcPct val="90000"/>
              </a:lnSpc>
              <a:spcBef>
                <a:spcPts val="333"/>
              </a:spcBef>
              <a:spcAft>
                <a:spcPts val="0"/>
              </a:spcAft>
              <a:buClr>
                <a:schemeClr val="dk1"/>
              </a:buClr>
              <a:buSzPts val="1665"/>
              <a:buFont typeface="Arial"/>
              <a:buChar char="•"/>
            </a:pPr>
            <a:r>
              <a:rPr lang="it-IT" sz="1800" b="1" i="0" u="none" strike="noStrike" cap="none" dirty="0" err="1">
                <a:solidFill>
                  <a:schemeClr val="dk1"/>
                </a:solidFill>
                <a:latin typeface="Verdana"/>
                <a:ea typeface="Verdana"/>
                <a:cs typeface="Verdana"/>
                <a:sym typeface="Verdana"/>
              </a:rPr>
              <a:t>Aggregation</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through</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criteria</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all</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normalized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scores</a:t>
            </a:r>
            <a:r>
              <a:rPr lang="en-US" sz="1800" b="0" i="0" u="none" strike="noStrike" cap="none" dirty="0">
                <a:solidFill>
                  <a:schemeClr val="dk1"/>
                </a:solidFill>
                <a:latin typeface="Verdana"/>
                <a:ea typeface="Verdana"/>
                <a:cs typeface="Verdana"/>
                <a:sym typeface="Verdana"/>
              </a:rPr>
              <a:t> of criteria in the same category are aggregated</a:t>
            </a:r>
            <a:endParaRPr lang="en-US" sz="1800" dirty="0"/>
          </a:p>
          <a:p>
            <a:pPr marL="285750" marR="0" lvl="0" indent="-180022" algn="just" rtl="0">
              <a:lnSpc>
                <a:spcPct val="90000"/>
              </a:lnSpc>
              <a:spcBef>
                <a:spcPts val="333"/>
              </a:spcBef>
              <a:spcAft>
                <a:spcPts val="0"/>
              </a:spcAft>
              <a:buClr>
                <a:schemeClr val="dk1"/>
              </a:buClr>
              <a:buSzPts val="1665"/>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just" rtl="0">
              <a:lnSpc>
                <a:spcPct val="90000"/>
              </a:lnSpc>
              <a:spcBef>
                <a:spcPts val="333"/>
              </a:spcBef>
              <a:spcAft>
                <a:spcPts val="0"/>
              </a:spcAft>
              <a:buClr>
                <a:schemeClr val="dk1"/>
              </a:buClr>
              <a:buSzPts val="1665"/>
              <a:buFont typeface="Arial"/>
              <a:buChar char="•"/>
            </a:pPr>
            <a:r>
              <a:rPr lang="it-IT" sz="1800" b="1" i="0" u="none" strike="noStrike" cap="none" dirty="0" err="1">
                <a:solidFill>
                  <a:schemeClr val="dk1"/>
                </a:solidFill>
                <a:latin typeface="Verdana"/>
                <a:ea typeface="Verdana"/>
                <a:cs typeface="Verdana"/>
                <a:sym typeface="Verdana"/>
              </a:rPr>
              <a:t>Aggregation</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through</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categories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all</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normalized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scores</a:t>
            </a:r>
            <a:r>
              <a:rPr lang="it-IT" sz="1800" b="0" i="0" u="none" strike="noStrike" cap="none" dirty="0">
                <a:solidFill>
                  <a:schemeClr val="dk1"/>
                </a:solidFill>
                <a:latin typeface="Verdana"/>
                <a:ea typeface="Verdana"/>
                <a:cs typeface="Verdana"/>
                <a:sym typeface="Verdana"/>
              </a:rPr>
              <a:t> of </a:t>
            </a:r>
            <a:r>
              <a:rPr lang="it-IT" sz="1800" b="0" i="0" u="none" strike="noStrike" cap="none" dirty="0" err="1">
                <a:solidFill>
                  <a:schemeClr val="dk1"/>
                </a:solidFill>
                <a:latin typeface="Verdana"/>
                <a:ea typeface="Verdana"/>
                <a:cs typeface="Verdana"/>
                <a:sym typeface="Verdana"/>
              </a:rPr>
              <a:t>categories</a:t>
            </a:r>
            <a:r>
              <a:rPr lang="it-IT" sz="1800" b="0" i="0" u="none" strike="noStrike" cap="none" dirty="0">
                <a:solidFill>
                  <a:schemeClr val="dk1"/>
                </a:solidFill>
                <a:latin typeface="Verdana"/>
                <a:ea typeface="Verdana"/>
                <a:cs typeface="Verdana"/>
                <a:sym typeface="Verdana"/>
              </a:rPr>
              <a:t> in the </a:t>
            </a:r>
            <a:r>
              <a:rPr lang="it-IT" sz="1800" b="0" i="0" u="none" strike="noStrike" cap="none" dirty="0" err="1">
                <a:solidFill>
                  <a:schemeClr val="dk1"/>
                </a:solidFill>
                <a:latin typeface="Verdana"/>
                <a:ea typeface="Verdana"/>
                <a:cs typeface="Verdana"/>
                <a:sym typeface="Verdana"/>
              </a:rPr>
              <a:t>same</a:t>
            </a:r>
            <a:r>
              <a:rPr lang="it-IT" sz="1800" b="0" i="0" u="none" strike="noStrike" cap="none" dirty="0">
                <a:solidFill>
                  <a:schemeClr val="dk1"/>
                </a:solidFill>
                <a:latin typeface="Verdana"/>
                <a:ea typeface="Verdana"/>
                <a:cs typeface="Verdana"/>
                <a:sym typeface="Verdana"/>
              </a:rPr>
              <a:t> issue are aggregate</a:t>
            </a:r>
          </a:p>
          <a:p>
            <a:pPr marL="285750" marR="0" lvl="0" indent="-285750" algn="just" rtl="0">
              <a:lnSpc>
                <a:spcPct val="90000"/>
              </a:lnSpc>
              <a:spcBef>
                <a:spcPts val="333"/>
              </a:spcBef>
              <a:spcAft>
                <a:spcPts val="0"/>
              </a:spcAft>
              <a:buClr>
                <a:schemeClr val="dk1"/>
              </a:buClr>
              <a:buSzPts val="1665"/>
              <a:buFont typeface="Arial"/>
              <a:buChar char="•"/>
            </a:pPr>
            <a:endParaRPr sz="1800" b="0" i="0" u="none" strike="noStrike" cap="none" dirty="0">
              <a:solidFill>
                <a:schemeClr val="dk1"/>
              </a:solidFill>
              <a:latin typeface="Verdana"/>
              <a:ea typeface="Verdana"/>
              <a:cs typeface="Verdana"/>
              <a:sym typeface="Verdana"/>
            </a:endParaRPr>
          </a:p>
          <a:p>
            <a:pPr marL="285750" marR="0" lvl="0" indent="-285750" algn="just" rtl="0">
              <a:lnSpc>
                <a:spcPct val="90000"/>
              </a:lnSpc>
              <a:spcBef>
                <a:spcPts val="333"/>
              </a:spcBef>
              <a:spcAft>
                <a:spcPts val="0"/>
              </a:spcAft>
              <a:buClr>
                <a:schemeClr val="dk1"/>
              </a:buClr>
              <a:buSzPts val="1665"/>
              <a:buFont typeface="Arial"/>
              <a:buChar char="•"/>
            </a:pPr>
            <a:r>
              <a:rPr lang="it-IT" sz="1800" b="1" i="0" u="none" strike="noStrike" cap="none" dirty="0" err="1">
                <a:solidFill>
                  <a:schemeClr val="dk1"/>
                </a:solidFill>
                <a:latin typeface="Verdana"/>
                <a:ea typeface="Verdana"/>
                <a:cs typeface="Verdana"/>
                <a:sym typeface="Verdana"/>
              </a:rPr>
              <a:t>Aggregation</a:t>
            </a:r>
            <a:r>
              <a:rPr lang="it-IT" sz="1800" b="1" i="0" u="none" strike="noStrike" cap="none" dirty="0">
                <a:solidFill>
                  <a:schemeClr val="dk1"/>
                </a:solidFill>
                <a:latin typeface="Verdana"/>
                <a:ea typeface="Verdana"/>
                <a:cs typeface="Verdana"/>
                <a:sym typeface="Verdana"/>
              </a:rPr>
              <a:t> </a:t>
            </a:r>
            <a:r>
              <a:rPr lang="it-IT" sz="1800" b="1" i="0" u="none" strike="noStrike" cap="none" dirty="0" err="1">
                <a:solidFill>
                  <a:schemeClr val="dk1"/>
                </a:solidFill>
                <a:latin typeface="Verdana"/>
                <a:ea typeface="Verdana"/>
                <a:cs typeface="Verdana"/>
                <a:sym typeface="Verdana"/>
              </a:rPr>
              <a:t>through</a:t>
            </a:r>
            <a:r>
              <a:rPr lang="it-IT" sz="1800" b="1" i="0" u="none" strike="noStrike" cap="none" dirty="0">
                <a:solidFill>
                  <a:schemeClr val="dk1"/>
                </a:solidFill>
                <a:latin typeface="Verdana"/>
                <a:ea typeface="Verdana"/>
                <a:cs typeface="Verdana"/>
                <a:sym typeface="Verdana"/>
              </a:rPr>
              <a:t> issue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all</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normalized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scores</a:t>
            </a:r>
            <a:r>
              <a:rPr lang="it-IT" sz="1800" b="0" i="0" u="none" strike="noStrike" cap="none" dirty="0">
                <a:solidFill>
                  <a:schemeClr val="dk1"/>
                </a:solidFill>
                <a:latin typeface="Verdana"/>
                <a:ea typeface="Verdana"/>
                <a:cs typeface="Verdana"/>
                <a:sym typeface="Verdana"/>
              </a:rPr>
              <a:t> of issues are </a:t>
            </a:r>
            <a:r>
              <a:rPr lang="it-IT" sz="1800" dirty="0" err="1">
                <a:latin typeface="Verdana"/>
                <a:ea typeface="Verdana"/>
                <a:cs typeface="Verdana"/>
                <a:sym typeface="Verdana"/>
              </a:rPr>
              <a:t>a</a:t>
            </a:r>
            <a:r>
              <a:rPr lang="it-IT" sz="1800" b="0" i="0" u="none" strike="noStrike" cap="none" dirty="0" err="1">
                <a:solidFill>
                  <a:schemeClr val="dk1"/>
                </a:solidFill>
                <a:latin typeface="Verdana"/>
                <a:ea typeface="Verdana"/>
                <a:cs typeface="Verdana"/>
                <a:sym typeface="Verdana"/>
              </a:rPr>
              <a:t>ggregated</a:t>
            </a:r>
            <a:endParaRPr sz="1800" dirty="0"/>
          </a:p>
        </p:txBody>
      </p:sp>
      <p:sp>
        <p:nvSpPr>
          <p:cNvPr id="2" name="Freccia a destra 1">
            <a:extLst>
              <a:ext uri="{FF2B5EF4-FFF2-40B4-BE49-F238E27FC236}">
                <a16:creationId xmlns:a16="http://schemas.microsoft.com/office/drawing/2014/main" id="{45F33144-DDD9-4FBD-A53C-24AFFF58301F}"/>
              </a:ext>
            </a:extLst>
          </p:cNvPr>
          <p:cNvSpPr/>
          <p:nvPr/>
        </p:nvSpPr>
        <p:spPr>
          <a:xfrm rot="5400000">
            <a:off x="4267200" y="142875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586945CD-E52E-4C50-9F94-831F74BE44F0}"/>
              </a:ext>
            </a:extLst>
          </p:cNvPr>
          <p:cNvSpPr/>
          <p:nvPr/>
        </p:nvSpPr>
        <p:spPr>
          <a:xfrm rot="5400000">
            <a:off x="4267200" y="2419350"/>
            <a:ext cx="59055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47408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S</a:t>
            </a:r>
            <a:r>
              <a:rPr lang="it-IT" sz="3200" b="1" i="0" u="none" strike="noStrike" cap="none" dirty="0" err="1">
                <a:solidFill>
                  <a:schemeClr val="dk1"/>
                </a:solidFill>
                <a:latin typeface="Calibri"/>
                <a:ea typeface="Calibri"/>
                <a:cs typeface="Calibri"/>
                <a:sym typeface="Calibri"/>
              </a:rPr>
              <a:t>tructure</a:t>
            </a:r>
            <a:r>
              <a:rPr lang="it-IT" sz="3200" b="1" i="0" u="none" strike="noStrike" cap="none" dirty="0">
                <a:solidFill>
                  <a:schemeClr val="dk1"/>
                </a:solidFill>
                <a:latin typeface="Calibri"/>
                <a:ea typeface="Calibri"/>
                <a:cs typeface="Calibri"/>
                <a:sym typeface="Calibri"/>
              </a:rPr>
              <a:t> of the framework</a:t>
            </a:r>
            <a:endParaRPr dirty="0"/>
          </a:p>
        </p:txBody>
      </p:sp>
      <p:sp>
        <p:nvSpPr>
          <p:cNvPr id="322" name="Google Shape;322;p47"/>
          <p:cNvSpPr txBox="1"/>
          <p:nvPr/>
        </p:nvSpPr>
        <p:spPr>
          <a:xfrm>
            <a:off x="292530" y="1076656"/>
            <a:ext cx="8564133" cy="541686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chemeClr val="dk1"/>
                </a:solidFill>
                <a:latin typeface="Verdana"/>
                <a:ea typeface="Verdana"/>
                <a:cs typeface="Verdana"/>
                <a:sym typeface="Verdana"/>
              </a:rPr>
              <a:t>The Generic Framework is organized in: </a:t>
            </a:r>
            <a:endParaRPr/>
          </a:p>
          <a:p>
            <a:pPr marL="0" marR="0" lvl="0" indent="0" algn="just" rtl="0">
              <a:spcBef>
                <a:spcPts val="0"/>
              </a:spcBef>
              <a:spcAft>
                <a:spcPts val="0"/>
              </a:spcAft>
              <a:buNone/>
            </a:pPr>
            <a:endParaRPr sz="1800" b="1">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Issue</a:t>
            </a:r>
            <a:r>
              <a:rPr lang="it-IT" sz="1800">
                <a:solidFill>
                  <a:schemeClr val="dk1"/>
                </a:solidFill>
                <a:latin typeface="Verdana"/>
                <a:ea typeface="Verdana"/>
                <a:cs typeface="Verdana"/>
                <a:sym typeface="Verdana"/>
              </a:rPr>
              <a:t> = macro-theme chosen and recognised as relevant for assessing the sustainability of a building or urban area (i.e. Built Urban System)</a:t>
            </a:r>
            <a:endParaRPr/>
          </a:p>
          <a:p>
            <a:pPr marL="0" marR="0" lvl="0" indent="0" algn="just" rtl="0">
              <a:spcBef>
                <a:spcPts val="0"/>
              </a:spcBef>
              <a:spcAft>
                <a:spcPts val="0"/>
              </a:spcAft>
              <a:buNone/>
            </a:pPr>
            <a:endParaRPr sz="180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Category</a:t>
            </a:r>
            <a:r>
              <a:rPr lang="it-IT" sz="1800">
                <a:solidFill>
                  <a:schemeClr val="dk1"/>
                </a:solidFill>
                <a:latin typeface="Verdana"/>
                <a:ea typeface="Verdana"/>
                <a:cs typeface="Verdana"/>
                <a:sym typeface="Verdana"/>
              </a:rPr>
              <a:t> = a particular aspect pertaining to a specific issue (i.e. Urban Structure and Form)</a:t>
            </a:r>
            <a:endParaRPr/>
          </a:p>
          <a:p>
            <a:pPr marL="0" marR="0" lvl="0" indent="0" algn="just" rtl="0">
              <a:spcBef>
                <a:spcPts val="0"/>
              </a:spcBef>
              <a:spcAft>
                <a:spcPts val="0"/>
              </a:spcAft>
              <a:buNone/>
            </a:pPr>
            <a:endParaRPr sz="180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Criterion</a:t>
            </a:r>
            <a:r>
              <a:rPr lang="it-IT" sz="1800">
                <a:solidFill>
                  <a:schemeClr val="dk1"/>
                </a:solidFill>
                <a:latin typeface="Verdana"/>
                <a:ea typeface="Verdana"/>
                <a:cs typeface="Verdana"/>
                <a:sym typeface="Verdana"/>
              </a:rPr>
              <a:t> = specific aspect of relative category. They represent the basic assessment entries used to characterize each building or urban area since the very beginning of the assessment process. (i.e. Concentration of land parcels)</a:t>
            </a:r>
            <a:endParaRPr/>
          </a:p>
          <a:p>
            <a:pPr marL="0" marR="0" lvl="0" indent="0" algn="just" rtl="0">
              <a:spcBef>
                <a:spcPts val="0"/>
              </a:spcBef>
              <a:spcAft>
                <a:spcPts val="0"/>
              </a:spcAft>
              <a:buNone/>
            </a:pPr>
            <a:endParaRPr sz="1800">
              <a:solidFill>
                <a:schemeClr val="dk1"/>
              </a:solidFill>
              <a:latin typeface="Verdana"/>
              <a:ea typeface="Verdana"/>
              <a:cs typeface="Verdana"/>
              <a:sym typeface="Verdana"/>
            </a:endParaRPr>
          </a:p>
          <a:p>
            <a:pPr marL="0" marR="0" lvl="0" indent="0" algn="just" rtl="0">
              <a:spcBef>
                <a:spcPts val="0"/>
              </a:spcBef>
              <a:spcAft>
                <a:spcPts val="0"/>
              </a:spcAft>
              <a:buNone/>
            </a:pPr>
            <a:r>
              <a:rPr lang="it-IT" sz="1800">
                <a:solidFill>
                  <a:schemeClr val="dk1"/>
                </a:solidFill>
                <a:latin typeface="Verdana"/>
                <a:ea typeface="Verdana"/>
                <a:cs typeface="Verdana"/>
                <a:sym typeface="Verdana"/>
              </a:rPr>
              <a:t>Each criterion is associated to an indicator.</a:t>
            </a:r>
            <a:endParaRPr/>
          </a:p>
          <a:p>
            <a:pPr marL="285750" marR="0" lvl="0" indent="-28575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Indicator</a:t>
            </a:r>
            <a:r>
              <a:rPr lang="it-IT" sz="1800">
                <a:solidFill>
                  <a:schemeClr val="dk1"/>
                </a:solidFill>
                <a:latin typeface="Verdana"/>
                <a:ea typeface="Verdana"/>
                <a:cs typeface="Verdana"/>
                <a:sym typeface="Verdana"/>
              </a:rPr>
              <a:t> = methodology which allows to characterize the building performance.</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242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pic>
        <p:nvPicPr>
          <p:cNvPr id="328" name="Google Shape;328;p48"/>
          <p:cNvPicPr preferRelativeResize="0"/>
          <p:nvPr/>
        </p:nvPicPr>
        <p:blipFill rotWithShape="1">
          <a:blip r:embed="rId3">
            <a:alphaModFix/>
          </a:blip>
          <a:srcRect t="5208" b="4205"/>
          <a:stretch/>
        </p:blipFill>
        <p:spPr>
          <a:xfrm>
            <a:off x="0" y="1098686"/>
            <a:ext cx="9144000" cy="4897464"/>
          </a:xfrm>
          <a:prstGeom prst="rect">
            <a:avLst/>
          </a:prstGeom>
          <a:noFill/>
          <a:ln>
            <a:noFill/>
          </a:ln>
        </p:spPr>
      </p:pic>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solidFill>
                  <a:schemeClr val="dk1"/>
                </a:solidFill>
                <a:latin typeface="Calibri"/>
                <a:ea typeface="Calibri"/>
                <a:cs typeface="Calibri"/>
                <a:sym typeface="Calibri"/>
              </a:rPr>
              <a:t>Hierarchical</a:t>
            </a:r>
            <a:r>
              <a:rPr lang="it-IT" sz="3200" b="1" dirty="0">
                <a:solidFill>
                  <a:schemeClr val="dk1"/>
                </a:solidFill>
                <a:latin typeface="Calibri"/>
                <a:ea typeface="Calibri"/>
                <a:cs typeface="Calibri"/>
                <a:sym typeface="Calibri"/>
              </a:rPr>
              <a:t> </a:t>
            </a:r>
            <a:r>
              <a:rPr lang="it-IT" sz="3200" b="1" dirty="0" err="1">
                <a:solidFill>
                  <a:schemeClr val="dk1"/>
                </a:solidFill>
                <a:latin typeface="Calibri"/>
                <a:ea typeface="Calibri"/>
                <a:cs typeface="Calibri"/>
                <a:sym typeface="Calibri"/>
              </a:rPr>
              <a:t>structure</a:t>
            </a:r>
            <a:r>
              <a:rPr lang="it-IT" sz="3200" b="1" dirty="0">
                <a:solidFill>
                  <a:schemeClr val="dk1"/>
                </a:solidFill>
                <a:latin typeface="Calibri"/>
                <a:ea typeface="Calibri"/>
                <a:cs typeface="Calibri"/>
                <a:sym typeface="Calibri"/>
              </a:rPr>
              <a:t> of the framework</a:t>
            </a:r>
            <a:endParaRPr sz="3200" b="1" dirty="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The </a:t>
            </a:r>
            <a:r>
              <a:rPr lang="it-IT" sz="3200" b="1" dirty="0" err="1">
                <a:solidFill>
                  <a:schemeClr val="dk1"/>
                </a:solidFill>
                <a:latin typeface="Calibri"/>
                <a:ea typeface="Calibri"/>
                <a:cs typeface="Calibri"/>
                <a:sym typeface="Calibri"/>
              </a:rPr>
              <a:t>Generic</a:t>
            </a:r>
            <a:r>
              <a:rPr lang="it-IT" sz="3200" b="1" dirty="0">
                <a:solidFill>
                  <a:schemeClr val="dk1"/>
                </a:solidFill>
                <a:latin typeface="Calibri"/>
                <a:ea typeface="Calibri"/>
                <a:cs typeface="Calibri"/>
                <a:sym typeface="Calibri"/>
              </a:rPr>
              <a:t> framework – URBAN SCALE</a:t>
            </a:r>
            <a:endParaRPr sz="3200" b="1" dirty="0">
              <a:solidFill>
                <a:schemeClr val="dk1"/>
              </a:solidFill>
              <a:latin typeface="Calibri"/>
              <a:ea typeface="Calibri"/>
              <a:cs typeface="Calibri"/>
              <a:sym typeface="Calibri"/>
            </a:endParaRPr>
          </a:p>
        </p:txBody>
      </p:sp>
      <p:grpSp>
        <p:nvGrpSpPr>
          <p:cNvPr id="5" name="Gruppo 4">
            <a:extLst>
              <a:ext uri="{FF2B5EF4-FFF2-40B4-BE49-F238E27FC236}">
                <a16:creationId xmlns:a16="http://schemas.microsoft.com/office/drawing/2014/main" id="{2F18077B-9BA1-49B7-8936-C0EF98DFA186}"/>
              </a:ext>
            </a:extLst>
          </p:cNvPr>
          <p:cNvGrpSpPr/>
          <p:nvPr/>
        </p:nvGrpSpPr>
        <p:grpSpPr>
          <a:xfrm>
            <a:off x="674914" y="1114494"/>
            <a:ext cx="7768530" cy="5215212"/>
            <a:chOff x="971600" y="1196752"/>
            <a:chExt cx="7079320" cy="4752528"/>
          </a:xfrm>
        </p:grpSpPr>
        <p:graphicFrame>
          <p:nvGraphicFramePr>
            <p:cNvPr id="6" name="Diagramma 5">
              <a:extLst>
                <a:ext uri="{FF2B5EF4-FFF2-40B4-BE49-F238E27FC236}">
                  <a16:creationId xmlns:a16="http://schemas.microsoft.com/office/drawing/2014/main" id="{F9084201-517E-4E68-BFA0-32D7CCA92B7C}"/>
                </a:ext>
              </a:extLst>
            </p:cNvPr>
            <p:cNvGraphicFramePr/>
            <p:nvPr>
              <p:extLst>
                <p:ext uri="{D42A27DB-BD31-4B8C-83A1-F6EECF244321}">
                  <p14:modId xmlns:p14="http://schemas.microsoft.com/office/powerpoint/2010/main" val="2524546917"/>
                </p:ext>
              </p:extLst>
            </p:nvPr>
          </p:nvGraphicFramePr>
          <p:xfrm>
            <a:off x="971600" y="1196752"/>
            <a:ext cx="707932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15D56AEF-6B5F-4D7D-878E-B44A2634BB5E}"/>
                </a:ext>
              </a:extLst>
            </p:cNvPr>
            <p:cNvSpPr txBox="1"/>
            <p:nvPr/>
          </p:nvSpPr>
          <p:spPr>
            <a:xfrm>
              <a:off x="3911443" y="1696236"/>
              <a:ext cx="2520280" cy="364613"/>
            </a:xfrm>
            <a:prstGeom prst="rect">
              <a:avLst/>
            </a:prstGeom>
            <a:noFill/>
          </p:spPr>
          <p:txBody>
            <a:bodyPr wrap="square" rtlCol="0">
              <a:spAutoFit/>
            </a:bodyPr>
            <a:lstStyle/>
            <a:p>
              <a:r>
                <a:rPr lang="it-IT" sz="2000" b="1" dirty="0"/>
                <a:t>7 ISSUE</a:t>
              </a:r>
            </a:p>
          </p:txBody>
        </p:sp>
        <p:sp>
          <p:nvSpPr>
            <p:cNvPr id="8" name="CasellaDiTesto 7">
              <a:extLst>
                <a:ext uri="{FF2B5EF4-FFF2-40B4-BE49-F238E27FC236}">
                  <a16:creationId xmlns:a16="http://schemas.microsoft.com/office/drawing/2014/main" id="{D32DB0C8-1C99-4E1B-824B-70171F2F9A0F}"/>
                </a:ext>
              </a:extLst>
            </p:cNvPr>
            <p:cNvSpPr txBox="1"/>
            <p:nvPr/>
          </p:nvSpPr>
          <p:spPr>
            <a:xfrm>
              <a:off x="3494413" y="2877731"/>
              <a:ext cx="2880320" cy="364613"/>
            </a:xfrm>
            <a:prstGeom prst="rect">
              <a:avLst/>
            </a:prstGeom>
            <a:noFill/>
          </p:spPr>
          <p:txBody>
            <a:bodyPr wrap="square" rtlCol="0">
              <a:spAutoFit/>
            </a:bodyPr>
            <a:lstStyle/>
            <a:p>
              <a:r>
                <a:rPr lang="it-IT" sz="2000" b="1" dirty="0"/>
                <a:t>23 CATEGORIES</a:t>
              </a:r>
            </a:p>
          </p:txBody>
        </p:sp>
        <p:sp>
          <p:nvSpPr>
            <p:cNvPr id="9" name="CasellaDiTesto 8">
              <a:extLst>
                <a:ext uri="{FF2B5EF4-FFF2-40B4-BE49-F238E27FC236}">
                  <a16:creationId xmlns:a16="http://schemas.microsoft.com/office/drawing/2014/main" id="{393021D6-90E4-41DD-A08D-D8BE8DE563AB}"/>
                </a:ext>
              </a:extLst>
            </p:cNvPr>
            <p:cNvSpPr txBox="1"/>
            <p:nvPr/>
          </p:nvSpPr>
          <p:spPr>
            <a:xfrm>
              <a:off x="3222575" y="4461559"/>
              <a:ext cx="2577369" cy="645084"/>
            </a:xfrm>
            <a:prstGeom prst="rect">
              <a:avLst/>
            </a:prstGeom>
            <a:noFill/>
          </p:spPr>
          <p:txBody>
            <a:bodyPr wrap="square" rtlCol="0">
              <a:spAutoFit/>
            </a:bodyPr>
            <a:lstStyle/>
            <a:p>
              <a:pPr algn="ctr"/>
              <a:r>
                <a:rPr lang="it-IT" sz="2000" b="1" dirty="0"/>
                <a:t>178 CRITERIA AND INDICATORS</a:t>
              </a:r>
            </a:p>
          </p:txBody>
        </p:sp>
      </p:grpSp>
    </p:spTree>
    <p:extLst>
      <p:ext uri="{BB962C8B-B14F-4D97-AF65-F5344CB8AC3E}">
        <p14:creationId xmlns:p14="http://schemas.microsoft.com/office/powerpoint/2010/main" val="3177482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4" name="Immagine 13">
            <a:extLst>
              <a:ext uri="{FF2B5EF4-FFF2-40B4-BE49-F238E27FC236}">
                <a16:creationId xmlns:a16="http://schemas.microsoft.com/office/drawing/2014/main" id="{A94EB4D6-FEB9-4961-9FE9-3B28C811D155}"/>
              </a:ext>
            </a:extLst>
          </p:cNvPr>
          <p:cNvPicPr>
            <a:picLocks noChangeAspect="1"/>
          </p:cNvPicPr>
          <p:nvPr/>
        </p:nvPicPr>
        <p:blipFill>
          <a:blip r:embed="rId3"/>
          <a:stretch>
            <a:fillRect/>
          </a:stretch>
        </p:blipFill>
        <p:spPr>
          <a:xfrm>
            <a:off x="160607" y="922826"/>
            <a:ext cx="8779612" cy="5227416"/>
          </a:xfrm>
          <a:prstGeom prst="rect">
            <a:avLst/>
          </a:prstGeom>
        </p:spPr>
      </p:pic>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a:t>
            </a:r>
            <a:endParaRPr sz="3200" b="1" dirty="0">
              <a:solidFill>
                <a:schemeClr val="dk1"/>
              </a:solidFill>
              <a:latin typeface="Calibri"/>
              <a:ea typeface="Calibri"/>
              <a:cs typeface="Calibri"/>
              <a:sym typeface="Calibri"/>
            </a:endParaRPr>
          </a:p>
        </p:txBody>
      </p:sp>
      <p:sp>
        <p:nvSpPr>
          <p:cNvPr id="7" name="Rettangolo con singolo angolo ritagliato 6">
            <a:extLst>
              <a:ext uri="{FF2B5EF4-FFF2-40B4-BE49-F238E27FC236}">
                <a16:creationId xmlns:a16="http://schemas.microsoft.com/office/drawing/2014/main" id="{1A185446-D71E-4FA9-BE8C-307A474C2538}"/>
              </a:ext>
            </a:extLst>
          </p:cNvPr>
          <p:cNvSpPr/>
          <p:nvPr/>
        </p:nvSpPr>
        <p:spPr>
          <a:xfrm>
            <a:off x="2179673" y="1070630"/>
            <a:ext cx="4785006"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A – </a:t>
            </a:r>
            <a:r>
              <a:rPr lang="it-IT" sz="2400" b="1" dirty="0" err="1"/>
              <a:t>Built</a:t>
            </a:r>
            <a:r>
              <a:rPr lang="it-IT" sz="2400" b="1" dirty="0"/>
              <a:t> Urban System </a:t>
            </a:r>
          </a:p>
        </p:txBody>
      </p:sp>
      <p:sp>
        <p:nvSpPr>
          <p:cNvPr id="15" name="Rettangolo con singolo angolo ritagliato 14">
            <a:extLst>
              <a:ext uri="{FF2B5EF4-FFF2-40B4-BE49-F238E27FC236}">
                <a16:creationId xmlns:a16="http://schemas.microsoft.com/office/drawing/2014/main" id="{18DFFDED-88B6-430F-B4CF-E3C5A13B8ABA}"/>
              </a:ext>
            </a:extLst>
          </p:cNvPr>
          <p:cNvSpPr/>
          <p:nvPr/>
        </p:nvSpPr>
        <p:spPr>
          <a:xfrm>
            <a:off x="2164433" y="1786910"/>
            <a:ext cx="4800246"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B – Economy</a:t>
            </a:r>
          </a:p>
        </p:txBody>
      </p:sp>
      <p:sp>
        <p:nvSpPr>
          <p:cNvPr id="16" name="Rettangolo con singolo angolo ritagliato 15">
            <a:extLst>
              <a:ext uri="{FF2B5EF4-FFF2-40B4-BE49-F238E27FC236}">
                <a16:creationId xmlns:a16="http://schemas.microsoft.com/office/drawing/2014/main" id="{A9156FB4-D881-43B2-BF5C-AD0CF3BE31A6}"/>
              </a:ext>
            </a:extLst>
          </p:cNvPr>
          <p:cNvSpPr/>
          <p:nvPr/>
        </p:nvSpPr>
        <p:spPr>
          <a:xfrm>
            <a:off x="2194913" y="2503190"/>
            <a:ext cx="4769766"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C – Energy</a:t>
            </a:r>
          </a:p>
        </p:txBody>
      </p:sp>
      <p:sp>
        <p:nvSpPr>
          <p:cNvPr id="17" name="Rettangolo con singolo angolo ritagliato 16">
            <a:extLst>
              <a:ext uri="{FF2B5EF4-FFF2-40B4-BE49-F238E27FC236}">
                <a16:creationId xmlns:a16="http://schemas.microsoft.com/office/drawing/2014/main" id="{80DBE8A0-4F7A-4B34-9DDF-8F0EC8BAFE35}"/>
              </a:ext>
            </a:extLst>
          </p:cNvPr>
          <p:cNvSpPr/>
          <p:nvPr/>
        </p:nvSpPr>
        <p:spPr>
          <a:xfrm>
            <a:off x="2164433" y="3265190"/>
            <a:ext cx="4800246"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D – </a:t>
            </a:r>
            <a:r>
              <a:rPr lang="it-IT" sz="2400" b="1" dirty="0" err="1"/>
              <a:t>Atmosperic</a:t>
            </a:r>
            <a:r>
              <a:rPr lang="it-IT" sz="2400" b="1" dirty="0"/>
              <a:t> </a:t>
            </a:r>
            <a:r>
              <a:rPr lang="it-IT" sz="2400" b="1" dirty="0" err="1"/>
              <a:t>Emissions</a:t>
            </a:r>
            <a:endParaRPr lang="it-IT" sz="2400" b="1" dirty="0"/>
          </a:p>
        </p:txBody>
      </p:sp>
      <p:sp>
        <p:nvSpPr>
          <p:cNvPr id="20" name="Rettangolo con singolo angolo ritagliato 19">
            <a:extLst>
              <a:ext uri="{FF2B5EF4-FFF2-40B4-BE49-F238E27FC236}">
                <a16:creationId xmlns:a16="http://schemas.microsoft.com/office/drawing/2014/main" id="{BFBE6B4E-B30F-4228-B936-E3B7B694590E}"/>
              </a:ext>
            </a:extLst>
          </p:cNvPr>
          <p:cNvSpPr/>
          <p:nvPr/>
        </p:nvSpPr>
        <p:spPr>
          <a:xfrm>
            <a:off x="2194912" y="3966230"/>
            <a:ext cx="4800247"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E – Non-</a:t>
            </a:r>
            <a:r>
              <a:rPr lang="it-IT" sz="2400" b="1" dirty="0" err="1"/>
              <a:t>Renewable</a:t>
            </a:r>
            <a:r>
              <a:rPr lang="it-IT" sz="2400" b="1" dirty="0"/>
              <a:t> Resources</a:t>
            </a:r>
          </a:p>
        </p:txBody>
      </p:sp>
      <p:sp>
        <p:nvSpPr>
          <p:cNvPr id="23" name="Rettangolo con singolo angolo ritagliato 22">
            <a:extLst>
              <a:ext uri="{FF2B5EF4-FFF2-40B4-BE49-F238E27FC236}">
                <a16:creationId xmlns:a16="http://schemas.microsoft.com/office/drawing/2014/main" id="{22DA586B-30F9-40B1-919C-8B60D9359074}"/>
              </a:ext>
            </a:extLst>
          </p:cNvPr>
          <p:cNvSpPr/>
          <p:nvPr/>
        </p:nvSpPr>
        <p:spPr>
          <a:xfrm>
            <a:off x="2164432" y="4697750"/>
            <a:ext cx="4800247"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F – Environment</a:t>
            </a:r>
          </a:p>
        </p:txBody>
      </p:sp>
      <p:sp>
        <p:nvSpPr>
          <p:cNvPr id="24" name="Rettangolo con singolo angolo ritagliato 23">
            <a:extLst>
              <a:ext uri="{FF2B5EF4-FFF2-40B4-BE49-F238E27FC236}">
                <a16:creationId xmlns:a16="http://schemas.microsoft.com/office/drawing/2014/main" id="{614F43D4-EFCA-4209-B77C-01D94C89C1E9}"/>
              </a:ext>
            </a:extLst>
          </p:cNvPr>
          <p:cNvSpPr/>
          <p:nvPr/>
        </p:nvSpPr>
        <p:spPr>
          <a:xfrm>
            <a:off x="2179672" y="5414030"/>
            <a:ext cx="4800247"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F – Social </a:t>
            </a:r>
            <a:r>
              <a:rPr lang="it-IT" sz="2400" b="1" dirty="0" err="1"/>
              <a:t>Aspects</a:t>
            </a:r>
            <a:endParaRPr lang="it-IT" sz="2400" b="1" dirty="0"/>
          </a:p>
        </p:txBody>
      </p:sp>
    </p:spTree>
    <p:extLst>
      <p:ext uri="{BB962C8B-B14F-4D97-AF65-F5344CB8AC3E}">
        <p14:creationId xmlns:p14="http://schemas.microsoft.com/office/powerpoint/2010/main" val="405726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79512" y="238515"/>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Sustainable</a:t>
            </a:r>
            <a:r>
              <a:rPr lang="it-IT" sz="3200" b="1" i="0" u="none" strike="noStrike" cap="none" dirty="0">
                <a:solidFill>
                  <a:schemeClr val="dk1"/>
                </a:solidFill>
                <a:latin typeface="Calibri"/>
                <a:ea typeface="Calibri"/>
                <a:cs typeface="Calibri"/>
                <a:sym typeface="Calibri"/>
              </a:rPr>
              <a:t> Development</a:t>
            </a:r>
            <a:br>
              <a:rPr lang="it-IT" sz="3200" b="1" i="0" u="none" strike="noStrike" cap="none" dirty="0">
                <a:solidFill>
                  <a:schemeClr val="dk1"/>
                </a:solidFill>
                <a:latin typeface="Verdana"/>
                <a:ea typeface="Verdana"/>
                <a:cs typeface="Verdana"/>
                <a:sym typeface="Verdana"/>
              </a:rPr>
            </a:br>
            <a:endParaRPr sz="3200" b="1" i="0" u="none" strike="noStrike" cap="none" dirty="0">
              <a:solidFill>
                <a:schemeClr val="dk1"/>
              </a:solidFill>
              <a:latin typeface="Verdana"/>
              <a:ea typeface="Verdana"/>
              <a:cs typeface="Verdana"/>
              <a:sym typeface="Verdana"/>
            </a:endParaRPr>
          </a:p>
        </p:txBody>
      </p:sp>
      <p:sp>
        <p:nvSpPr>
          <p:cNvPr id="12" name="CasellaDiTesto 11">
            <a:extLst>
              <a:ext uri="{FF2B5EF4-FFF2-40B4-BE49-F238E27FC236}">
                <a16:creationId xmlns:a16="http://schemas.microsoft.com/office/drawing/2014/main" id="{16F4E8E7-7D72-4054-91FB-E773600CF780}"/>
              </a:ext>
            </a:extLst>
          </p:cNvPr>
          <p:cNvSpPr txBox="1"/>
          <p:nvPr/>
        </p:nvSpPr>
        <p:spPr>
          <a:xfrm>
            <a:off x="4604104" y="1143724"/>
            <a:ext cx="4193345" cy="4801314"/>
          </a:xfrm>
          <a:prstGeom prst="rect">
            <a:avLst/>
          </a:prstGeom>
          <a:noFill/>
        </p:spPr>
        <p:txBody>
          <a:bodyPr wrap="square" rtlCol="0">
            <a:spAutoFit/>
          </a:bodyPr>
          <a:lstStyle/>
          <a:p>
            <a:r>
              <a:rPr lang="it-IT" sz="1800" b="1" dirty="0">
                <a:latin typeface="Verdana" panose="020B0604030504040204" pitchFamily="34" charset="0"/>
                <a:ea typeface="Verdana" panose="020B0604030504040204" pitchFamily="34" charset="0"/>
                <a:cs typeface="Verdana" panose="020B0604030504040204" pitchFamily="34" charset="0"/>
              </a:rPr>
              <a:t>UNITED NATIONS</a:t>
            </a:r>
          </a:p>
          <a:p>
            <a:r>
              <a:rPr lang="it-IT" sz="1800" b="1" dirty="0">
                <a:latin typeface="Verdana" panose="020B0604030504040204" pitchFamily="34" charset="0"/>
                <a:ea typeface="Verdana" panose="020B0604030504040204" pitchFamily="34" charset="0"/>
                <a:cs typeface="Verdana" panose="020B0604030504040204" pitchFamily="34" charset="0"/>
              </a:rPr>
              <a:t>AGENDA 2030 FOR SUSTAINABLE DEVELOPMENT</a:t>
            </a:r>
          </a:p>
          <a:p>
            <a:endParaRPr lang="it-IT"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a:latin typeface="Verdana" panose="020B0604030504040204" pitchFamily="34" charset="0"/>
                <a:ea typeface="Verdana" panose="020B0604030504040204" pitchFamily="34" charset="0"/>
                <a:cs typeface="Verdana" panose="020B0604030504040204" pitchFamily="34" charset="0"/>
              </a:rPr>
              <a:t>17 Macro Targets of sustainable development</a:t>
            </a:r>
          </a:p>
          <a:p>
            <a:r>
              <a:rPr lang="en-US" sz="1800" dirty="0">
                <a:latin typeface="Verdana" panose="020B0604030504040204" pitchFamily="34" charset="0"/>
                <a:ea typeface="Verdana" panose="020B0604030504040204" pitchFamily="34" charset="0"/>
                <a:cs typeface="Verdana" panose="020B0604030504040204" pitchFamily="34" charset="0"/>
              </a:rPr>
              <a:t>169 Specific Targets</a:t>
            </a: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a:latin typeface="Verdana" panose="020B0604030504040204" pitchFamily="34" charset="0"/>
                <a:ea typeface="Verdana" panose="020B0604030504040204" pitchFamily="34" charset="0"/>
                <a:cs typeface="Verdana" panose="020B0604030504040204" pitchFamily="34" charset="0"/>
              </a:rPr>
              <a:t> </a:t>
            </a:r>
          </a:p>
          <a:p>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1800" dirty="0">
                <a:latin typeface="Verdana" panose="020B0604030504040204" pitchFamily="34" charset="0"/>
                <a:ea typeface="Verdana" panose="020B0604030504040204" pitchFamily="34" charset="0"/>
                <a:cs typeface="Verdana" panose="020B0604030504040204" pitchFamily="34" charset="0"/>
              </a:rPr>
              <a:t>UN General Assembly</a:t>
            </a:r>
          </a:p>
          <a:p>
            <a:r>
              <a:rPr lang="en-US" sz="1800" dirty="0">
                <a:latin typeface="Verdana" panose="020B0604030504040204" pitchFamily="34" charset="0"/>
                <a:ea typeface="Verdana" panose="020B0604030504040204" pitchFamily="34" charset="0"/>
                <a:cs typeface="Verdana" panose="020B0604030504040204" pitchFamily="34" charset="0"/>
              </a:rPr>
              <a:t>25 September 2015</a:t>
            </a:r>
            <a:endParaRPr lang="it-IT" sz="18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Immagine 12">
            <a:extLst>
              <a:ext uri="{FF2B5EF4-FFF2-40B4-BE49-F238E27FC236}">
                <a16:creationId xmlns:a16="http://schemas.microsoft.com/office/drawing/2014/main" id="{C22D805F-0499-4769-8A16-A84619C9485C}"/>
              </a:ext>
            </a:extLst>
          </p:cNvPr>
          <p:cNvPicPr>
            <a:picLocks noChangeAspect="1"/>
          </p:cNvPicPr>
          <p:nvPr/>
        </p:nvPicPr>
        <p:blipFill rotWithShape="1">
          <a:blip r:embed="rId3"/>
          <a:srcRect l="28400" r="28333"/>
          <a:stretch/>
        </p:blipFill>
        <p:spPr>
          <a:xfrm>
            <a:off x="506408" y="1059225"/>
            <a:ext cx="3820940" cy="4967516"/>
          </a:xfrm>
          <a:prstGeom prst="rect">
            <a:avLst/>
          </a:prstGeom>
          <a:ln>
            <a:solidFill>
              <a:schemeClr val="tx1"/>
            </a:solidFill>
          </a:ln>
        </p:spPr>
      </p:pic>
    </p:spTree>
    <p:extLst>
      <p:ext uri="{BB962C8B-B14F-4D97-AF65-F5344CB8AC3E}">
        <p14:creationId xmlns:p14="http://schemas.microsoft.com/office/powerpoint/2010/main" val="18666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 and </a:t>
            </a:r>
            <a:r>
              <a:rPr lang="it-IT" sz="3200" b="1" dirty="0" err="1">
                <a:solidFill>
                  <a:schemeClr val="dk1"/>
                </a:solidFill>
                <a:latin typeface="Calibri"/>
                <a:ea typeface="Calibri"/>
                <a:cs typeface="Calibri"/>
                <a:sym typeface="Calibri"/>
              </a:rPr>
              <a:t>Categories</a:t>
            </a:r>
            <a:endParaRPr sz="3200" b="1" dirty="0">
              <a:solidFill>
                <a:schemeClr val="dk1"/>
              </a:solidFill>
              <a:latin typeface="Calibri"/>
              <a:ea typeface="Calibri"/>
              <a:cs typeface="Calibri"/>
              <a:sym typeface="Calibri"/>
            </a:endParaRPr>
          </a:p>
        </p:txBody>
      </p:sp>
      <p:pic>
        <p:nvPicPr>
          <p:cNvPr id="5" name="Picture 2">
            <a:extLst>
              <a:ext uri="{FF2B5EF4-FFF2-40B4-BE49-F238E27FC236}">
                <a16:creationId xmlns:a16="http://schemas.microsoft.com/office/drawing/2014/main" id="{ACDC3D41-83AC-4915-9346-8BA0E8058F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126" t="21279" b="14022"/>
          <a:stretch/>
        </p:blipFill>
        <p:spPr bwMode="auto">
          <a:xfrm>
            <a:off x="440963" y="1493540"/>
            <a:ext cx="155685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3EA1CC9-C99F-4909-BCE8-E4DD82CDA5F3}"/>
              </a:ext>
            </a:extLst>
          </p:cNvPr>
          <p:cNvPicPr>
            <a:picLocks noChangeAspect="1"/>
          </p:cNvPicPr>
          <p:nvPr/>
        </p:nvPicPr>
        <p:blipFill rotWithShape="1">
          <a:blip r:embed="rId4">
            <a:extLst>
              <a:ext uri="{28A0092B-C50C-407E-A947-70E740481C1C}">
                <a14:useLocalDpi xmlns:a14="http://schemas.microsoft.com/office/drawing/2010/main" val="0"/>
              </a:ext>
            </a:extLst>
          </a:blip>
          <a:srcRect l="6898" t="4100" r="15170" b="12201"/>
          <a:stretch/>
        </p:blipFill>
        <p:spPr>
          <a:xfrm>
            <a:off x="427047" y="3860676"/>
            <a:ext cx="1927591" cy="1656184"/>
          </a:xfrm>
          <a:prstGeom prst="rect">
            <a:avLst/>
          </a:prstGeom>
        </p:spPr>
      </p:pic>
      <p:sp>
        <p:nvSpPr>
          <p:cNvPr id="7" name="Rettangolo con singolo angolo ritagliato 6">
            <a:extLst>
              <a:ext uri="{FF2B5EF4-FFF2-40B4-BE49-F238E27FC236}">
                <a16:creationId xmlns:a16="http://schemas.microsoft.com/office/drawing/2014/main" id="{1A185446-D71E-4FA9-BE8C-307A474C2538}"/>
              </a:ext>
            </a:extLst>
          </p:cNvPr>
          <p:cNvSpPr/>
          <p:nvPr/>
        </p:nvSpPr>
        <p:spPr>
          <a:xfrm>
            <a:off x="2567717" y="1436390"/>
            <a:ext cx="468052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A – </a:t>
            </a:r>
            <a:r>
              <a:rPr lang="it-IT" sz="2800" b="1" dirty="0" err="1"/>
              <a:t>Built</a:t>
            </a:r>
            <a:r>
              <a:rPr lang="it-IT" sz="2800" b="1" dirty="0"/>
              <a:t> Urban System </a:t>
            </a:r>
          </a:p>
        </p:txBody>
      </p:sp>
      <p:sp>
        <p:nvSpPr>
          <p:cNvPr id="8" name="Rettangolo con singolo angolo ritagliato 7">
            <a:extLst>
              <a:ext uri="{FF2B5EF4-FFF2-40B4-BE49-F238E27FC236}">
                <a16:creationId xmlns:a16="http://schemas.microsoft.com/office/drawing/2014/main" id="{AEAC25E3-9267-476B-9AFF-6FE9FFBBBC3E}"/>
              </a:ext>
            </a:extLst>
          </p:cNvPr>
          <p:cNvSpPr/>
          <p:nvPr/>
        </p:nvSpPr>
        <p:spPr>
          <a:xfrm>
            <a:off x="2569676" y="215647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A1 – Urban </a:t>
            </a:r>
            <a:r>
              <a:rPr lang="it-IT" sz="2000" b="1" dirty="0" err="1"/>
              <a:t>Structure</a:t>
            </a:r>
            <a:r>
              <a:rPr lang="it-IT" sz="2000" b="1" dirty="0"/>
              <a:t> and Form</a:t>
            </a:r>
          </a:p>
        </p:txBody>
      </p:sp>
      <p:sp>
        <p:nvSpPr>
          <p:cNvPr id="9" name="Rettangolo con singolo angolo ritagliato 8">
            <a:extLst>
              <a:ext uri="{FF2B5EF4-FFF2-40B4-BE49-F238E27FC236}">
                <a16:creationId xmlns:a16="http://schemas.microsoft.com/office/drawing/2014/main" id="{EF1AF67B-F9D1-444F-8501-331876605156}"/>
              </a:ext>
            </a:extLst>
          </p:cNvPr>
          <p:cNvSpPr/>
          <p:nvPr/>
        </p:nvSpPr>
        <p:spPr>
          <a:xfrm>
            <a:off x="2567717" y="2660526"/>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A2 – Transportation </a:t>
            </a:r>
            <a:r>
              <a:rPr lang="it-IT" sz="2000" b="1" dirty="0" err="1"/>
              <a:t>Infrastructure</a:t>
            </a:r>
            <a:endParaRPr lang="it-IT" sz="2000" b="1" dirty="0"/>
          </a:p>
        </p:txBody>
      </p:sp>
      <p:sp>
        <p:nvSpPr>
          <p:cNvPr id="10" name="Rettangolo con singolo angolo ritagliato 9">
            <a:extLst>
              <a:ext uri="{FF2B5EF4-FFF2-40B4-BE49-F238E27FC236}">
                <a16:creationId xmlns:a16="http://schemas.microsoft.com/office/drawing/2014/main" id="{92DB0434-8EC9-4625-BE6B-00744038E772}"/>
              </a:ext>
            </a:extLst>
          </p:cNvPr>
          <p:cNvSpPr/>
          <p:nvPr/>
        </p:nvSpPr>
        <p:spPr>
          <a:xfrm>
            <a:off x="2569677" y="3524622"/>
            <a:ext cx="468052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B - Economy</a:t>
            </a:r>
          </a:p>
        </p:txBody>
      </p:sp>
      <p:sp>
        <p:nvSpPr>
          <p:cNvPr id="11" name="Rettangolo con singolo angolo ritagliato 10">
            <a:extLst>
              <a:ext uri="{FF2B5EF4-FFF2-40B4-BE49-F238E27FC236}">
                <a16:creationId xmlns:a16="http://schemas.microsoft.com/office/drawing/2014/main" id="{462026B6-979E-4847-B57D-426BB433115A}"/>
              </a:ext>
            </a:extLst>
          </p:cNvPr>
          <p:cNvSpPr/>
          <p:nvPr/>
        </p:nvSpPr>
        <p:spPr>
          <a:xfrm>
            <a:off x="2569676" y="4244702"/>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B1 – </a:t>
            </a:r>
            <a:r>
              <a:rPr lang="it-IT" sz="2000" b="1" dirty="0" err="1"/>
              <a:t>Economic</a:t>
            </a:r>
            <a:r>
              <a:rPr lang="it-IT" sz="2000" b="1" dirty="0"/>
              <a:t> </a:t>
            </a:r>
            <a:r>
              <a:rPr lang="it-IT" sz="2000" b="1" dirty="0" err="1"/>
              <a:t>Structure</a:t>
            </a:r>
            <a:r>
              <a:rPr lang="it-IT" sz="2000" b="1" dirty="0"/>
              <a:t> and Value</a:t>
            </a:r>
          </a:p>
        </p:txBody>
      </p:sp>
      <p:sp>
        <p:nvSpPr>
          <p:cNvPr id="12" name="Rettangolo con singolo angolo ritagliato 11">
            <a:extLst>
              <a:ext uri="{FF2B5EF4-FFF2-40B4-BE49-F238E27FC236}">
                <a16:creationId xmlns:a16="http://schemas.microsoft.com/office/drawing/2014/main" id="{B6942188-C34E-42BB-9745-57645124366B}"/>
              </a:ext>
            </a:extLst>
          </p:cNvPr>
          <p:cNvSpPr/>
          <p:nvPr/>
        </p:nvSpPr>
        <p:spPr>
          <a:xfrm>
            <a:off x="2567717" y="4748758"/>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B2 – </a:t>
            </a:r>
            <a:r>
              <a:rPr lang="it-IT" sz="2000" b="1" dirty="0" err="1"/>
              <a:t>Economic</a:t>
            </a:r>
            <a:r>
              <a:rPr lang="it-IT" sz="2000" b="1" dirty="0"/>
              <a:t> Activity</a:t>
            </a:r>
          </a:p>
        </p:txBody>
      </p:sp>
      <p:sp>
        <p:nvSpPr>
          <p:cNvPr id="13" name="Rettangolo con singolo angolo ritagliato 12">
            <a:extLst>
              <a:ext uri="{FF2B5EF4-FFF2-40B4-BE49-F238E27FC236}">
                <a16:creationId xmlns:a16="http://schemas.microsoft.com/office/drawing/2014/main" id="{6D5702F3-80D3-40D9-AE40-0A2C6868F7EF}"/>
              </a:ext>
            </a:extLst>
          </p:cNvPr>
          <p:cNvSpPr/>
          <p:nvPr/>
        </p:nvSpPr>
        <p:spPr>
          <a:xfrm>
            <a:off x="2567717" y="5252814"/>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B3 – Cost and </a:t>
            </a:r>
            <a:r>
              <a:rPr lang="it-IT" sz="2000" b="1" dirty="0" err="1"/>
              <a:t>Investment</a:t>
            </a:r>
            <a:endParaRPr lang="it-IT" sz="2000" b="1" dirty="0"/>
          </a:p>
        </p:txBody>
      </p:sp>
    </p:spTree>
    <p:extLst>
      <p:ext uri="{BB962C8B-B14F-4D97-AF65-F5344CB8AC3E}">
        <p14:creationId xmlns:p14="http://schemas.microsoft.com/office/powerpoint/2010/main" val="3552656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 and </a:t>
            </a:r>
            <a:r>
              <a:rPr lang="it-IT" sz="3200" b="1" dirty="0" err="1">
                <a:solidFill>
                  <a:schemeClr val="dk1"/>
                </a:solidFill>
                <a:latin typeface="Calibri"/>
                <a:ea typeface="Calibri"/>
                <a:cs typeface="Calibri"/>
                <a:sym typeface="Calibri"/>
              </a:rPr>
              <a:t>Categories</a:t>
            </a:r>
            <a:endParaRPr sz="3200" b="1" dirty="0">
              <a:solidFill>
                <a:schemeClr val="dk1"/>
              </a:solidFill>
              <a:latin typeface="Calibri"/>
              <a:ea typeface="Calibri"/>
              <a:cs typeface="Calibri"/>
              <a:sym typeface="Calibri"/>
            </a:endParaRPr>
          </a:p>
        </p:txBody>
      </p:sp>
      <p:sp>
        <p:nvSpPr>
          <p:cNvPr id="15" name="Rettangolo con singolo angolo ritagliato 14">
            <a:extLst>
              <a:ext uri="{FF2B5EF4-FFF2-40B4-BE49-F238E27FC236}">
                <a16:creationId xmlns:a16="http://schemas.microsoft.com/office/drawing/2014/main" id="{1CE76C4F-552C-4088-9237-FA86CA9C9E20}"/>
              </a:ext>
            </a:extLst>
          </p:cNvPr>
          <p:cNvSpPr/>
          <p:nvPr/>
        </p:nvSpPr>
        <p:spPr>
          <a:xfrm>
            <a:off x="2375570" y="1481728"/>
            <a:ext cx="468052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C - Energy</a:t>
            </a:r>
          </a:p>
        </p:txBody>
      </p:sp>
      <p:sp>
        <p:nvSpPr>
          <p:cNvPr id="16" name="Rettangolo con singolo angolo ritagliato 15">
            <a:extLst>
              <a:ext uri="{FF2B5EF4-FFF2-40B4-BE49-F238E27FC236}">
                <a16:creationId xmlns:a16="http://schemas.microsoft.com/office/drawing/2014/main" id="{72F1176E-88C5-42FD-BB65-E4CB0B983E2E}"/>
              </a:ext>
            </a:extLst>
          </p:cNvPr>
          <p:cNvSpPr/>
          <p:nvPr/>
        </p:nvSpPr>
        <p:spPr>
          <a:xfrm>
            <a:off x="2377529" y="2201808"/>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C1 – Non-</a:t>
            </a:r>
            <a:r>
              <a:rPr lang="it-IT" sz="2000" b="1" dirty="0" err="1"/>
              <a:t>Renewable</a:t>
            </a:r>
            <a:r>
              <a:rPr lang="it-IT" sz="2000" b="1" dirty="0"/>
              <a:t> Energy</a:t>
            </a:r>
          </a:p>
        </p:txBody>
      </p:sp>
      <p:sp>
        <p:nvSpPr>
          <p:cNvPr id="17" name="Rettangolo con singolo angolo ritagliato 16">
            <a:extLst>
              <a:ext uri="{FF2B5EF4-FFF2-40B4-BE49-F238E27FC236}">
                <a16:creationId xmlns:a16="http://schemas.microsoft.com/office/drawing/2014/main" id="{01316302-1D7F-4236-A025-A67D48EC2E64}"/>
              </a:ext>
            </a:extLst>
          </p:cNvPr>
          <p:cNvSpPr/>
          <p:nvPr/>
        </p:nvSpPr>
        <p:spPr>
          <a:xfrm>
            <a:off x="2375569" y="2705864"/>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C2 – </a:t>
            </a:r>
            <a:r>
              <a:rPr lang="it-IT" sz="2000" b="1" dirty="0" err="1"/>
              <a:t>Renewable</a:t>
            </a:r>
            <a:r>
              <a:rPr lang="it-IT" sz="2000" b="1" dirty="0"/>
              <a:t> and </a:t>
            </a:r>
            <a:r>
              <a:rPr lang="it-IT" sz="2000" b="1" dirty="0" err="1"/>
              <a:t>Decarbonised</a:t>
            </a:r>
            <a:r>
              <a:rPr lang="it-IT" sz="2000" b="1" dirty="0"/>
              <a:t> Energy</a:t>
            </a:r>
          </a:p>
        </p:txBody>
      </p:sp>
      <p:sp>
        <p:nvSpPr>
          <p:cNvPr id="18" name="Rettangolo con singolo angolo ritagliato 17">
            <a:extLst>
              <a:ext uri="{FF2B5EF4-FFF2-40B4-BE49-F238E27FC236}">
                <a16:creationId xmlns:a16="http://schemas.microsoft.com/office/drawing/2014/main" id="{AE2DEAF7-9859-4A0B-83E4-37CFF6AC7A4D}"/>
              </a:ext>
            </a:extLst>
          </p:cNvPr>
          <p:cNvSpPr/>
          <p:nvPr/>
        </p:nvSpPr>
        <p:spPr>
          <a:xfrm>
            <a:off x="2377530" y="4218032"/>
            <a:ext cx="524247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D – </a:t>
            </a:r>
            <a:r>
              <a:rPr lang="it-IT" sz="2800" b="1" dirty="0" err="1"/>
              <a:t>Atmosperic</a:t>
            </a:r>
            <a:r>
              <a:rPr lang="it-IT" sz="2800" b="1" dirty="0"/>
              <a:t> </a:t>
            </a:r>
            <a:r>
              <a:rPr lang="it-IT" sz="2800" b="1" dirty="0" err="1"/>
              <a:t>Emissions</a:t>
            </a:r>
            <a:endParaRPr lang="it-IT" sz="2800" b="1" dirty="0"/>
          </a:p>
        </p:txBody>
      </p:sp>
      <p:sp>
        <p:nvSpPr>
          <p:cNvPr id="19" name="Rettangolo con singolo angolo ritagliato 18">
            <a:extLst>
              <a:ext uri="{FF2B5EF4-FFF2-40B4-BE49-F238E27FC236}">
                <a16:creationId xmlns:a16="http://schemas.microsoft.com/office/drawing/2014/main" id="{B845F978-0F94-4ABB-8893-E04679F14AF6}"/>
              </a:ext>
            </a:extLst>
          </p:cNvPr>
          <p:cNvSpPr/>
          <p:nvPr/>
        </p:nvSpPr>
        <p:spPr>
          <a:xfrm>
            <a:off x="2377529" y="4938112"/>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D1 – </a:t>
            </a:r>
            <a:r>
              <a:rPr lang="it-IT" sz="2000" b="1" dirty="0" err="1"/>
              <a:t>Atmospheric</a:t>
            </a:r>
            <a:r>
              <a:rPr lang="it-IT" sz="2000" b="1" dirty="0"/>
              <a:t> </a:t>
            </a:r>
            <a:r>
              <a:rPr lang="it-IT" sz="2000" b="1" dirty="0" err="1"/>
              <a:t>Emissions</a:t>
            </a:r>
            <a:endParaRPr lang="it-IT" sz="2000" b="1" dirty="0"/>
          </a:p>
        </p:txBody>
      </p:sp>
      <p:pic>
        <p:nvPicPr>
          <p:cNvPr id="20" name="Immagine 19">
            <a:extLst>
              <a:ext uri="{FF2B5EF4-FFF2-40B4-BE49-F238E27FC236}">
                <a16:creationId xmlns:a16="http://schemas.microsoft.com/office/drawing/2014/main" id="{9DA02C0A-878E-40A8-A636-AA3F507AACD0}"/>
              </a:ext>
            </a:extLst>
          </p:cNvPr>
          <p:cNvPicPr>
            <a:picLocks noChangeAspect="1"/>
          </p:cNvPicPr>
          <p:nvPr/>
        </p:nvPicPr>
        <p:blipFill rotWithShape="1">
          <a:blip r:embed="rId3">
            <a:extLst>
              <a:ext uri="{28A0092B-C50C-407E-A947-70E740481C1C}">
                <a14:useLocalDpi xmlns:a14="http://schemas.microsoft.com/office/drawing/2010/main" val="0"/>
              </a:ext>
            </a:extLst>
          </a:blip>
          <a:srcRect l="27749" t="16401" r="9737"/>
          <a:stretch/>
        </p:blipFill>
        <p:spPr>
          <a:xfrm>
            <a:off x="359347" y="1574199"/>
            <a:ext cx="1800200" cy="1203673"/>
          </a:xfrm>
          <a:prstGeom prst="rect">
            <a:avLst/>
          </a:prstGeom>
          <a:ln>
            <a:noFill/>
          </a:ln>
          <a:effectLst>
            <a:softEdge rad="112500"/>
          </a:effectLst>
        </p:spPr>
      </p:pic>
      <p:pic>
        <p:nvPicPr>
          <p:cNvPr id="21" name="Immagine 20">
            <a:extLst>
              <a:ext uri="{FF2B5EF4-FFF2-40B4-BE49-F238E27FC236}">
                <a16:creationId xmlns:a16="http://schemas.microsoft.com/office/drawing/2014/main" id="{C1E52352-BD9C-434E-9E2C-4AF3674DDE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33" t="13975" r="12124" b="14736"/>
          <a:stretch/>
        </p:blipFill>
        <p:spPr>
          <a:xfrm>
            <a:off x="287338" y="4178170"/>
            <a:ext cx="1929408" cy="1191990"/>
          </a:xfrm>
          <a:prstGeom prst="rect">
            <a:avLst/>
          </a:prstGeom>
          <a:ln>
            <a:noFill/>
          </a:ln>
          <a:effectLst>
            <a:softEdge rad="112500"/>
          </a:effectLst>
        </p:spPr>
      </p:pic>
      <p:sp>
        <p:nvSpPr>
          <p:cNvPr id="22" name="Rettangolo con singolo angolo ritagliato 21">
            <a:extLst>
              <a:ext uri="{FF2B5EF4-FFF2-40B4-BE49-F238E27FC236}">
                <a16:creationId xmlns:a16="http://schemas.microsoft.com/office/drawing/2014/main" id="{17622EA4-9C46-4BE3-B23F-C0352A5EEC33}"/>
              </a:ext>
            </a:extLst>
          </p:cNvPr>
          <p:cNvSpPr/>
          <p:nvPr/>
        </p:nvSpPr>
        <p:spPr>
          <a:xfrm>
            <a:off x="2353279" y="320992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C3 – Energy Recycling and Storage</a:t>
            </a:r>
          </a:p>
        </p:txBody>
      </p:sp>
    </p:spTree>
    <p:extLst>
      <p:ext uri="{BB962C8B-B14F-4D97-AF65-F5344CB8AC3E}">
        <p14:creationId xmlns:p14="http://schemas.microsoft.com/office/powerpoint/2010/main" val="2610380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 and </a:t>
            </a:r>
            <a:r>
              <a:rPr lang="it-IT" sz="3200" b="1" dirty="0" err="1">
                <a:solidFill>
                  <a:schemeClr val="dk1"/>
                </a:solidFill>
                <a:latin typeface="Calibri"/>
                <a:ea typeface="Calibri"/>
                <a:cs typeface="Calibri"/>
                <a:sym typeface="Calibri"/>
              </a:rPr>
              <a:t>Categories</a:t>
            </a:r>
            <a:endParaRPr sz="3200" b="1" dirty="0">
              <a:solidFill>
                <a:schemeClr val="dk1"/>
              </a:solidFill>
              <a:latin typeface="Calibri"/>
              <a:ea typeface="Calibri"/>
              <a:cs typeface="Calibri"/>
              <a:sym typeface="Calibri"/>
            </a:endParaRPr>
          </a:p>
        </p:txBody>
      </p:sp>
      <p:sp>
        <p:nvSpPr>
          <p:cNvPr id="12" name="Rettangolo 11">
            <a:extLst>
              <a:ext uri="{FF2B5EF4-FFF2-40B4-BE49-F238E27FC236}">
                <a16:creationId xmlns:a16="http://schemas.microsoft.com/office/drawing/2014/main" id="{E6F1ABA4-F354-43AC-9CE9-625484A97171}"/>
              </a:ext>
            </a:extLst>
          </p:cNvPr>
          <p:cNvSpPr/>
          <p:nvPr/>
        </p:nvSpPr>
        <p:spPr>
          <a:xfrm>
            <a:off x="3285564" y="5151472"/>
            <a:ext cx="3168352"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singolo angolo ritagliato 12">
            <a:extLst>
              <a:ext uri="{FF2B5EF4-FFF2-40B4-BE49-F238E27FC236}">
                <a16:creationId xmlns:a16="http://schemas.microsoft.com/office/drawing/2014/main" id="{9E7B3D48-938C-4E2A-AB79-14BB6BC80196}"/>
              </a:ext>
            </a:extLst>
          </p:cNvPr>
          <p:cNvSpPr/>
          <p:nvPr/>
        </p:nvSpPr>
        <p:spPr>
          <a:xfrm>
            <a:off x="2469226" y="1335048"/>
            <a:ext cx="5501294"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E – Non-</a:t>
            </a:r>
            <a:r>
              <a:rPr lang="it-IT" sz="2800" b="1" dirty="0" err="1"/>
              <a:t>Renewable</a:t>
            </a:r>
            <a:r>
              <a:rPr lang="it-IT" sz="2800" b="1" dirty="0"/>
              <a:t> Resources</a:t>
            </a:r>
          </a:p>
        </p:txBody>
      </p:sp>
      <p:sp>
        <p:nvSpPr>
          <p:cNvPr id="14" name="Rettangolo con singolo angolo ritagliato 13">
            <a:extLst>
              <a:ext uri="{FF2B5EF4-FFF2-40B4-BE49-F238E27FC236}">
                <a16:creationId xmlns:a16="http://schemas.microsoft.com/office/drawing/2014/main" id="{DBAAC926-E088-496D-A392-3648269D5C0D}"/>
              </a:ext>
            </a:extLst>
          </p:cNvPr>
          <p:cNvSpPr/>
          <p:nvPr/>
        </p:nvSpPr>
        <p:spPr>
          <a:xfrm>
            <a:off x="2469226" y="205074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E1 – </a:t>
            </a:r>
            <a:r>
              <a:rPr lang="it-IT" sz="2000" b="1" dirty="0" err="1"/>
              <a:t>Potable</a:t>
            </a:r>
            <a:r>
              <a:rPr lang="it-IT" sz="2000" b="1" dirty="0"/>
              <a:t> Water, </a:t>
            </a:r>
            <a:r>
              <a:rPr lang="it-IT" sz="2000" b="1" dirty="0" err="1"/>
              <a:t>Stormwater</a:t>
            </a:r>
            <a:r>
              <a:rPr lang="it-IT" sz="2000" b="1" dirty="0"/>
              <a:t> and </a:t>
            </a:r>
            <a:r>
              <a:rPr lang="it-IT" sz="2000" b="1" dirty="0" err="1"/>
              <a:t>Greywater</a:t>
            </a:r>
            <a:endParaRPr lang="it-IT" sz="2000" b="1" dirty="0"/>
          </a:p>
        </p:txBody>
      </p:sp>
      <p:sp>
        <p:nvSpPr>
          <p:cNvPr id="23" name="Rettangolo con singolo angolo ritagliato 22">
            <a:extLst>
              <a:ext uri="{FF2B5EF4-FFF2-40B4-BE49-F238E27FC236}">
                <a16:creationId xmlns:a16="http://schemas.microsoft.com/office/drawing/2014/main" id="{16F6EBCC-C515-423C-8F86-089AF056ACFB}"/>
              </a:ext>
            </a:extLst>
          </p:cNvPr>
          <p:cNvSpPr/>
          <p:nvPr/>
        </p:nvSpPr>
        <p:spPr>
          <a:xfrm>
            <a:off x="2458409" y="2548163"/>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E2 – Solid and Liquid </a:t>
            </a:r>
            <a:r>
              <a:rPr lang="it-IT" sz="2000" b="1" dirty="0" err="1"/>
              <a:t>Wastes</a:t>
            </a:r>
            <a:endParaRPr lang="it-IT" sz="2000" b="1" dirty="0"/>
          </a:p>
        </p:txBody>
      </p:sp>
      <p:sp>
        <p:nvSpPr>
          <p:cNvPr id="24" name="Rettangolo con singolo angolo ritagliato 23">
            <a:extLst>
              <a:ext uri="{FF2B5EF4-FFF2-40B4-BE49-F238E27FC236}">
                <a16:creationId xmlns:a16="http://schemas.microsoft.com/office/drawing/2014/main" id="{C56D7F22-1FDD-41E2-993B-5029B36BB5FF}"/>
              </a:ext>
            </a:extLst>
          </p:cNvPr>
          <p:cNvSpPr/>
          <p:nvPr/>
        </p:nvSpPr>
        <p:spPr>
          <a:xfrm>
            <a:off x="2449823" y="306324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E3 – </a:t>
            </a:r>
            <a:r>
              <a:rPr lang="it-IT" sz="1600" b="1" dirty="0"/>
              <a:t>Resource </a:t>
            </a:r>
            <a:r>
              <a:rPr lang="it-IT" sz="1600" b="1" dirty="0" err="1"/>
              <a:t>Consumption</a:t>
            </a:r>
            <a:r>
              <a:rPr lang="it-IT" sz="1600" b="1" dirty="0"/>
              <a:t>, </a:t>
            </a:r>
            <a:r>
              <a:rPr lang="it-IT" sz="1600" b="1" dirty="0" err="1"/>
              <a:t>Retention</a:t>
            </a:r>
            <a:r>
              <a:rPr lang="it-IT" sz="1600" b="1" dirty="0"/>
              <a:t> and </a:t>
            </a:r>
            <a:r>
              <a:rPr lang="it-IT" sz="1600" b="1" dirty="0" err="1"/>
              <a:t>Maintenance</a:t>
            </a:r>
            <a:endParaRPr lang="it-IT" sz="2000" b="1" dirty="0"/>
          </a:p>
        </p:txBody>
      </p:sp>
      <p:pic>
        <p:nvPicPr>
          <p:cNvPr id="25" name="Immagine 24">
            <a:extLst>
              <a:ext uri="{FF2B5EF4-FFF2-40B4-BE49-F238E27FC236}">
                <a16:creationId xmlns:a16="http://schemas.microsoft.com/office/drawing/2014/main" id="{EEC4FFBF-AE97-4C8A-8F9D-7B731D808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86" y="1623080"/>
            <a:ext cx="2029223" cy="1260140"/>
          </a:xfrm>
          <a:prstGeom prst="rect">
            <a:avLst/>
          </a:prstGeom>
          <a:ln>
            <a:noFill/>
          </a:ln>
          <a:effectLst>
            <a:softEdge rad="112500"/>
          </a:effectLst>
        </p:spPr>
      </p:pic>
      <p:sp>
        <p:nvSpPr>
          <p:cNvPr id="26" name="Rettangolo con singolo angolo ritagliato 25">
            <a:extLst>
              <a:ext uri="{FF2B5EF4-FFF2-40B4-BE49-F238E27FC236}">
                <a16:creationId xmlns:a16="http://schemas.microsoft.com/office/drawing/2014/main" id="{8C3B7FCE-ECEB-4AC9-AE08-4C4A341923DC}"/>
              </a:ext>
            </a:extLst>
          </p:cNvPr>
          <p:cNvSpPr/>
          <p:nvPr/>
        </p:nvSpPr>
        <p:spPr>
          <a:xfrm>
            <a:off x="2491517" y="3855328"/>
            <a:ext cx="468052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F - Environment</a:t>
            </a:r>
          </a:p>
        </p:txBody>
      </p:sp>
      <p:sp>
        <p:nvSpPr>
          <p:cNvPr id="27" name="Rettangolo con singolo angolo ritagliato 26">
            <a:extLst>
              <a:ext uri="{FF2B5EF4-FFF2-40B4-BE49-F238E27FC236}">
                <a16:creationId xmlns:a16="http://schemas.microsoft.com/office/drawing/2014/main" id="{F439C0FA-6817-4B11-84AC-1ADC485958D7}"/>
              </a:ext>
            </a:extLst>
          </p:cNvPr>
          <p:cNvSpPr/>
          <p:nvPr/>
        </p:nvSpPr>
        <p:spPr>
          <a:xfrm>
            <a:off x="2493476" y="4575408"/>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F1 – Environmental </a:t>
            </a:r>
            <a:r>
              <a:rPr lang="it-IT" sz="2000" b="1" dirty="0" err="1"/>
              <a:t>Impacts</a:t>
            </a:r>
            <a:r>
              <a:rPr lang="it-IT" sz="2000" b="1" dirty="0"/>
              <a:t> </a:t>
            </a:r>
          </a:p>
        </p:txBody>
      </p:sp>
      <p:sp>
        <p:nvSpPr>
          <p:cNvPr id="28" name="Rettangolo con singolo angolo ritagliato 27">
            <a:extLst>
              <a:ext uri="{FF2B5EF4-FFF2-40B4-BE49-F238E27FC236}">
                <a16:creationId xmlns:a16="http://schemas.microsoft.com/office/drawing/2014/main" id="{0A184CBD-A1A9-4281-9325-95C7F2FF5E2F}"/>
              </a:ext>
            </a:extLst>
          </p:cNvPr>
          <p:cNvSpPr/>
          <p:nvPr/>
        </p:nvSpPr>
        <p:spPr>
          <a:xfrm>
            <a:off x="2491516" y="5079464"/>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F2 – Outdoor Environmental </a:t>
            </a:r>
            <a:r>
              <a:rPr lang="it-IT" sz="2000" b="1" dirty="0" err="1"/>
              <a:t>Quality</a:t>
            </a:r>
            <a:endParaRPr lang="it-IT" sz="2000" b="1" dirty="0"/>
          </a:p>
        </p:txBody>
      </p:sp>
      <p:sp>
        <p:nvSpPr>
          <p:cNvPr id="29" name="Rettangolo con singolo angolo ritagliato 28">
            <a:extLst>
              <a:ext uri="{FF2B5EF4-FFF2-40B4-BE49-F238E27FC236}">
                <a16:creationId xmlns:a16="http://schemas.microsoft.com/office/drawing/2014/main" id="{3A89FAAE-18F3-48C7-9A28-A679A5DC9ACE}"/>
              </a:ext>
            </a:extLst>
          </p:cNvPr>
          <p:cNvSpPr/>
          <p:nvPr/>
        </p:nvSpPr>
        <p:spPr>
          <a:xfrm>
            <a:off x="2493476" y="558352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F3 – </a:t>
            </a:r>
            <a:r>
              <a:rPr lang="it-IT" sz="2000" b="1" dirty="0" err="1"/>
              <a:t>Ecosystems</a:t>
            </a:r>
            <a:r>
              <a:rPr lang="it-IT" sz="2000" b="1" dirty="0"/>
              <a:t> and </a:t>
            </a:r>
            <a:r>
              <a:rPr lang="it-IT" sz="2000" b="1" dirty="0" err="1"/>
              <a:t>Landscapes</a:t>
            </a:r>
            <a:endParaRPr lang="it-IT" sz="2000" b="1" dirty="0"/>
          </a:p>
        </p:txBody>
      </p:sp>
      <p:pic>
        <p:nvPicPr>
          <p:cNvPr id="30" name="Immagine 29">
            <a:extLst>
              <a:ext uri="{FF2B5EF4-FFF2-40B4-BE49-F238E27FC236}">
                <a16:creationId xmlns:a16="http://schemas.microsoft.com/office/drawing/2014/main" id="{3C70A9EF-22AC-4A58-89D5-D1A41BE964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06" r="4285"/>
          <a:stretch/>
        </p:blipFill>
        <p:spPr>
          <a:xfrm>
            <a:off x="447136" y="3833736"/>
            <a:ext cx="1915522" cy="1152129"/>
          </a:xfrm>
          <a:prstGeom prst="rect">
            <a:avLst/>
          </a:prstGeom>
          <a:ln>
            <a:noFill/>
          </a:ln>
          <a:effectLst>
            <a:softEdge rad="112500"/>
          </a:effectLst>
        </p:spPr>
      </p:pic>
    </p:spTree>
    <p:extLst>
      <p:ext uri="{BB962C8B-B14F-4D97-AF65-F5344CB8AC3E}">
        <p14:creationId xmlns:p14="http://schemas.microsoft.com/office/powerpoint/2010/main" val="2966391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 </a:t>
            </a:r>
            <a:endParaRPr/>
          </a:p>
        </p:txBody>
      </p:sp>
      <p:sp>
        <p:nvSpPr>
          <p:cNvPr id="329" name="Google Shape;329;p48"/>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 and </a:t>
            </a:r>
            <a:r>
              <a:rPr lang="it-IT" sz="3200" b="1" dirty="0" err="1">
                <a:solidFill>
                  <a:schemeClr val="dk1"/>
                </a:solidFill>
                <a:latin typeface="Calibri"/>
                <a:ea typeface="Calibri"/>
                <a:cs typeface="Calibri"/>
                <a:sym typeface="Calibri"/>
              </a:rPr>
              <a:t>Categories</a:t>
            </a:r>
            <a:endParaRPr sz="3200" b="1" dirty="0">
              <a:solidFill>
                <a:schemeClr val="dk1"/>
              </a:solidFill>
              <a:latin typeface="Calibri"/>
              <a:ea typeface="Calibri"/>
              <a:cs typeface="Calibri"/>
              <a:sym typeface="Calibri"/>
            </a:endParaRPr>
          </a:p>
        </p:txBody>
      </p:sp>
      <p:sp>
        <p:nvSpPr>
          <p:cNvPr id="15" name="Rettangolo 14">
            <a:extLst>
              <a:ext uri="{FF2B5EF4-FFF2-40B4-BE49-F238E27FC236}">
                <a16:creationId xmlns:a16="http://schemas.microsoft.com/office/drawing/2014/main" id="{32F84BD8-C090-4ECA-BC94-1C440BB86762}"/>
              </a:ext>
            </a:extLst>
          </p:cNvPr>
          <p:cNvSpPr/>
          <p:nvPr/>
        </p:nvSpPr>
        <p:spPr>
          <a:xfrm>
            <a:off x="3119604" y="5151472"/>
            <a:ext cx="3168352"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singolo angolo ritagliato 15">
            <a:extLst>
              <a:ext uri="{FF2B5EF4-FFF2-40B4-BE49-F238E27FC236}">
                <a16:creationId xmlns:a16="http://schemas.microsoft.com/office/drawing/2014/main" id="{9D320173-5009-4582-94C0-CC08E8E18591}"/>
              </a:ext>
            </a:extLst>
          </p:cNvPr>
          <p:cNvSpPr/>
          <p:nvPr/>
        </p:nvSpPr>
        <p:spPr>
          <a:xfrm>
            <a:off x="2327517" y="1263040"/>
            <a:ext cx="4680520" cy="576064"/>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G – Social </a:t>
            </a:r>
            <a:r>
              <a:rPr lang="it-IT" sz="2800" b="1" dirty="0" err="1"/>
              <a:t>Aspects</a:t>
            </a:r>
            <a:endParaRPr lang="it-IT" sz="2800" b="1" dirty="0"/>
          </a:p>
        </p:txBody>
      </p:sp>
      <p:sp>
        <p:nvSpPr>
          <p:cNvPr id="17" name="Rettangolo con singolo angolo ritagliato 16">
            <a:extLst>
              <a:ext uri="{FF2B5EF4-FFF2-40B4-BE49-F238E27FC236}">
                <a16:creationId xmlns:a16="http://schemas.microsoft.com/office/drawing/2014/main" id="{6BEAD71F-BE74-41A2-A236-39FD149158D0}"/>
              </a:ext>
            </a:extLst>
          </p:cNvPr>
          <p:cNvSpPr/>
          <p:nvPr/>
        </p:nvSpPr>
        <p:spPr>
          <a:xfrm>
            <a:off x="2327516" y="306324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G3 – Communication Services</a:t>
            </a:r>
          </a:p>
        </p:txBody>
      </p:sp>
      <p:sp>
        <p:nvSpPr>
          <p:cNvPr id="18" name="Rettangolo con singolo angolo ritagliato 17">
            <a:extLst>
              <a:ext uri="{FF2B5EF4-FFF2-40B4-BE49-F238E27FC236}">
                <a16:creationId xmlns:a16="http://schemas.microsoft.com/office/drawing/2014/main" id="{091EAF50-95DA-4F9B-9252-7FDD1C8ADD1B}"/>
              </a:ext>
            </a:extLst>
          </p:cNvPr>
          <p:cNvSpPr/>
          <p:nvPr/>
        </p:nvSpPr>
        <p:spPr>
          <a:xfrm>
            <a:off x="2316699" y="3567296"/>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G4 – Public and Private Facilities and Services</a:t>
            </a:r>
          </a:p>
        </p:txBody>
      </p:sp>
      <p:sp>
        <p:nvSpPr>
          <p:cNvPr id="19" name="Rettangolo con singolo angolo ritagliato 18">
            <a:extLst>
              <a:ext uri="{FF2B5EF4-FFF2-40B4-BE49-F238E27FC236}">
                <a16:creationId xmlns:a16="http://schemas.microsoft.com/office/drawing/2014/main" id="{8AA2894A-B593-46E8-AB31-2CEA84E8ABB1}"/>
              </a:ext>
            </a:extLst>
          </p:cNvPr>
          <p:cNvSpPr/>
          <p:nvPr/>
        </p:nvSpPr>
        <p:spPr>
          <a:xfrm>
            <a:off x="2327516" y="4071352"/>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G5 – Local Food</a:t>
            </a:r>
          </a:p>
        </p:txBody>
      </p:sp>
      <p:sp>
        <p:nvSpPr>
          <p:cNvPr id="20" name="Rettangolo con singolo angolo ritagliato 19">
            <a:extLst>
              <a:ext uri="{FF2B5EF4-FFF2-40B4-BE49-F238E27FC236}">
                <a16:creationId xmlns:a16="http://schemas.microsoft.com/office/drawing/2014/main" id="{6C92F979-3243-49FE-838A-96F3655E5141}"/>
              </a:ext>
            </a:extLst>
          </p:cNvPr>
          <p:cNvSpPr/>
          <p:nvPr/>
        </p:nvSpPr>
        <p:spPr>
          <a:xfrm>
            <a:off x="2327516" y="2055128"/>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G1 – Safety and Accessibility</a:t>
            </a:r>
          </a:p>
        </p:txBody>
      </p:sp>
      <p:sp>
        <p:nvSpPr>
          <p:cNvPr id="21" name="Rettangolo con singolo angolo ritagliato 20">
            <a:extLst>
              <a:ext uri="{FF2B5EF4-FFF2-40B4-BE49-F238E27FC236}">
                <a16:creationId xmlns:a16="http://schemas.microsoft.com/office/drawing/2014/main" id="{8B9AA3F1-0EC3-4EB1-A1EC-010EA33610D9}"/>
              </a:ext>
            </a:extLst>
          </p:cNvPr>
          <p:cNvSpPr/>
          <p:nvPr/>
        </p:nvSpPr>
        <p:spPr>
          <a:xfrm>
            <a:off x="2327516" y="2559184"/>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G2 – </a:t>
            </a:r>
            <a:r>
              <a:rPr lang="it-IT" sz="2000" b="1" dirty="0" err="1"/>
              <a:t>Traffic</a:t>
            </a:r>
            <a:r>
              <a:rPr lang="it-IT" sz="2000" b="1" dirty="0"/>
              <a:t> and </a:t>
            </a:r>
            <a:r>
              <a:rPr lang="it-IT" sz="2000" b="1" dirty="0" err="1"/>
              <a:t>Mobility</a:t>
            </a:r>
            <a:r>
              <a:rPr lang="it-IT" sz="2000" b="1" dirty="0"/>
              <a:t> Services</a:t>
            </a:r>
          </a:p>
        </p:txBody>
      </p:sp>
      <p:sp>
        <p:nvSpPr>
          <p:cNvPr id="22" name="Rettangolo con singolo angolo ritagliato 21">
            <a:extLst>
              <a:ext uri="{FF2B5EF4-FFF2-40B4-BE49-F238E27FC236}">
                <a16:creationId xmlns:a16="http://schemas.microsoft.com/office/drawing/2014/main" id="{46F98B6D-1135-4E9C-8566-79C25154A7D9}"/>
              </a:ext>
            </a:extLst>
          </p:cNvPr>
          <p:cNvSpPr/>
          <p:nvPr/>
        </p:nvSpPr>
        <p:spPr>
          <a:xfrm>
            <a:off x="2327516" y="4575408"/>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G6 – Management and Community </a:t>
            </a:r>
            <a:r>
              <a:rPr lang="it-IT" sz="2000" b="1" dirty="0" err="1"/>
              <a:t>Involvement</a:t>
            </a:r>
            <a:r>
              <a:rPr lang="it-IT" sz="2000" b="1" dirty="0"/>
              <a:t> </a:t>
            </a:r>
          </a:p>
        </p:txBody>
      </p:sp>
      <p:sp>
        <p:nvSpPr>
          <p:cNvPr id="31" name="Rettangolo con singolo angolo ritagliato 30">
            <a:extLst>
              <a:ext uri="{FF2B5EF4-FFF2-40B4-BE49-F238E27FC236}">
                <a16:creationId xmlns:a16="http://schemas.microsoft.com/office/drawing/2014/main" id="{3DE66BF3-9722-4AC9-B701-0935B8013566}"/>
              </a:ext>
            </a:extLst>
          </p:cNvPr>
          <p:cNvSpPr/>
          <p:nvPr/>
        </p:nvSpPr>
        <p:spPr>
          <a:xfrm>
            <a:off x="2327516" y="5079464"/>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G7 – Society, Culture and Heritage</a:t>
            </a:r>
          </a:p>
        </p:txBody>
      </p:sp>
      <p:sp>
        <p:nvSpPr>
          <p:cNvPr id="32" name="Rettangolo con singolo angolo ritagliato 31">
            <a:extLst>
              <a:ext uri="{FF2B5EF4-FFF2-40B4-BE49-F238E27FC236}">
                <a16:creationId xmlns:a16="http://schemas.microsoft.com/office/drawing/2014/main" id="{CB72D235-8F91-4F8B-9639-8235BA1E8675}"/>
              </a:ext>
            </a:extLst>
          </p:cNvPr>
          <p:cNvSpPr/>
          <p:nvPr/>
        </p:nvSpPr>
        <p:spPr>
          <a:xfrm>
            <a:off x="2327516" y="5583520"/>
            <a:ext cx="6286987" cy="360040"/>
          </a:xfrm>
          <a:prstGeom prst="snip1Rect">
            <a:avLst/>
          </a:prstGeom>
          <a:solidFill>
            <a:schemeClr val="bg1">
              <a:lumMod val="5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t>G8 – </a:t>
            </a:r>
            <a:r>
              <a:rPr lang="it-IT" sz="2000" b="1" dirty="0" err="1"/>
              <a:t>Perceptual</a:t>
            </a:r>
            <a:endParaRPr lang="it-IT" sz="2000" b="1" dirty="0"/>
          </a:p>
        </p:txBody>
      </p:sp>
      <p:pic>
        <p:nvPicPr>
          <p:cNvPr id="33" name="Immagine 32">
            <a:extLst>
              <a:ext uri="{FF2B5EF4-FFF2-40B4-BE49-F238E27FC236}">
                <a16:creationId xmlns:a16="http://schemas.microsoft.com/office/drawing/2014/main" id="{0D19E46C-5F42-45DF-9908-0F2A2EF12C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764"/>
          <a:stretch/>
        </p:blipFill>
        <p:spPr>
          <a:xfrm>
            <a:off x="287338" y="1551072"/>
            <a:ext cx="1918453" cy="1188132"/>
          </a:xfrm>
          <a:prstGeom prst="rect">
            <a:avLst/>
          </a:prstGeom>
        </p:spPr>
      </p:pic>
    </p:spTree>
    <p:extLst>
      <p:ext uri="{BB962C8B-B14F-4D97-AF65-F5344CB8AC3E}">
        <p14:creationId xmlns:p14="http://schemas.microsoft.com/office/powerpoint/2010/main" val="386806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29;p48">
            <a:extLst>
              <a:ext uri="{FF2B5EF4-FFF2-40B4-BE49-F238E27FC236}">
                <a16:creationId xmlns:a16="http://schemas.microsoft.com/office/drawing/2014/main" id="{FACA6044-658E-4308-81AF-5734FD3EB7DE}"/>
              </a:ext>
            </a:extLst>
          </p:cNvPr>
          <p:cNvSpPr txBox="1"/>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solidFill>
                  <a:schemeClr val="dk1"/>
                </a:solidFill>
                <a:latin typeface="Calibri"/>
                <a:ea typeface="Calibri"/>
                <a:cs typeface="Calibri"/>
                <a:sym typeface="Calibri"/>
              </a:rPr>
              <a:t>Issues, </a:t>
            </a:r>
            <a:r>
              <a:rPr lang="it-IT" sz="3200" b="1" dirty="0" err="1">
                <a:solidFill>
                  <a:schemeClr val="dk1"/>
                </a:solidFill>
                <a:latin typeface="Calibri"/>
                <a:ea typeface="Calibri"/>
                <a:cs typeface="Calibri"/>
                <a:sym typeface="Calibri"/>
              </a:rPr>
              <a:t>Categories</a:t>
            </a:r>
            <a:r>
              <a:rPr lang="it-IT" sz="3200" b="1" dirty="0">
                <a:solidFill>
                  <a:schemeClr val="dk1"/>
                </a:solidFill>
                <a:latin typeface="Calibri"/>
                <a:ea typeface="Calibri"/>
                <a:cs typeface="Calibri"/>
                <a:sym typeface="Calibri"/>
              </a:rPr>
              <a:t> and </a:t>
            </a:r>
            <a:r>
              <a:rPr lang="it-IT" sz="3200" b="1" dirty="0" err="1">
                <a:solidFill>
                  <a:schemeClr val="dk1"/>
                </a:solidFill>
                <a:latin typeface="Calibri"/>
                <a:ea typeface="Calibri"/>
                <a:cs typeface="Calibri"/>
                <a:sym typeface="Calibri"/>
              </a:rPr>
              <a:t>Criteria</a:t>
            </a:r>
            <a:endParaRPr sz="3200" b="1" dirty="0">
              <a:solidFill>
                <a:schemeClr val="dk1"/>
              </a:solidFill>
              <a:latin typeface="Calibri"/>
              <a:ea typeface="Calibri"/>
              <a:cs typeface="Calibri"/>
              <a:sym typeface="Calibri"/>
            </a:endParaRPr>
          </a:p>
        </p:txBody>
      </p:sp>
      <p:pic>
        <p:nvPicPr>
          <p:cNvPr id="7" name="Immagine 6">
            <a:extLst>
              <a:ext uri="{FF2B5EF4-FFF2-40B4-BE49-F238E27FC236}">
                <a16:creationId xmlns:a16="http://schemas.microsoft.com/office/drawing/2014/main" id="{89707248-93C5-4F9F-B216-A229B1388894}"/>
              </a:ext>
            </a:extLst>
          </p:cNvPr>
          <p:cNvPicPr>
            <a:picLocks noChangeAspect="1"/>
          </p:cNvPicPr>
          <p:nvPr/>
        </p:nvPicPr>
        <p:blipFill rotWithShape="1">
          <a:blip r:embed="rId2"/>
          <a:srcRect t="-1" b="412"/>
          <a:stretch/>
        </p:blipFill>
        <p:spPr>
          <a:xfrm>
            <a:off x="520050" y="1040355"/>
            <a:ext cx="8134379" cy="4928283"/>
          </a:xfrm>
          <a:prstGeom prst="rect">
            <a:avLst/>
          </a:prstGeom>
        </p:spPr>
      </p:pic>
    </p:spTree>
    <p:extLst>
      <p:ext uri="{BB962C8B-B14F-4D97-AF65-F5344CB8AC3E}">
        <p14:creationId xmlns:p14="http://schemas.microsoft.com/office/powerpoint/2010/main" val="891218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p:nvPr/>
        </p:nvSpPr>
        <p:spPr>
          <a:xfrm>
            <a:off x="279919" y="2173816"/>
            <a:ext cx="8640960" cy="2642198"/>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it-IT" sz="1800" b="1" dirty="0" err="1">
                <a:solidFill>
                  <a:schemeClr val="dk1"/>
                </a:solidFill>
                <a:latin typeface="Verdana"/>
                <a:ea typeface="Verdana"/>
                <a:cs typeface="Verdana"/>
                <a:sym typeface="Verdana"/>
              </a:rPr>
              <a:t>Criterion</a:t>
            </a:r>
            <a:r>
              <a:rPr lang="it-IT" sz="1800" dirty="0">
                <a:solidFill>
                  <a:schemeClr val="dk1"/>
                </a:solidFill>
                <a:latin typeface="Verdana"/>
                <a:ea typeface="Verdana"/>
                <a:cs typeface="Verdana"/>
                <a:sym typeface="Verdana"/>
              </a:rPr>
              <a:t>: an </a:t>
            </a:r>
            <a:r>
              <a:rPr lang="it-IT" sz="1800" dirty="0" err="1">
                <a:solidFill>
                  <a:schemeClr val="dk1"/>
                </a:solidFill>
                <a:latin typeface="Verdana"/>
                <a:ea typeface="Verdana"/>
                <a:cs typeface="Verdana"/>
                <a:sym typeface="Verdana"/>
              </a:rPr>
              <a:t>assessment</a:t>
            </a:r>
            <a:r>
              <a:rPr lang="it-IT" sz="1800" dirty="0">
                <a:solidFill>
                  <a:schemeClr val="dk1"/>
                </a:solidFill>
                <a:latin typeface="Verdana"/>
                <a:ea typeface="Verdana"/>
                <a:cs typeface="Verdana"/>
                <a:sym typeface="Verdana"/>
              </a:rPr>
              <a:t> item </a:t>
            </a:r>
            <a:r>
              <a:rPr lang="it-IT" sz="1800" dirty="0" err="1">
                <a:solidFill>
                  <a:schemeClr val="dk1"/>
                </a:solidFill>
                <a:latin typeface="Verdana"/>
                <a:ea typeface="Verdana"/>
                <a:cs typeface="Verdana"/>
                <a:sym typeface="Verdana"/>
              </a:rPr>
              <a:t>which</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permits</a:t>
            </a:r>
            <a:r>
              <a:rPr lang="it-IT" sz="1800" dirty="0">
                <a:solidFill>
                  <a:schemeClr val="dk1"/>
                </a:solidFill>
                <a:latin typeface="Verdana"/>
                <a:ea typeface="Verdana"/>
                <a:cs typeface="Verdana"/>
                <a:sym typeface="Verdana"/>
              </a:rPr>
              <a:t> to </a:t>
            </a:r>
            <a:r>
              <a:rPr lang="it-IT" sz="1800" dirty="0" err="1">
                <a:solidFill>
                  <a:schemeClr val="dk1"/>
                </a:solidFill>
                <a:latin typeface="Verdana"/>
                <a:ea typeface="Verdana"/>
                <a:cs typeface="Verdana"/>
                <a:sym typeface="Verdana"/>
              </a:rPr>
              <a:t>analize</a:t>
            </a:r>
            <a:r>
              <a:rPr lang="it-IT" sz="1800" dirty="0">
                <a:solidFill>
                  <a:schemeClr val="dk1"/>
                </a:solidFill>
                <a:latin typeface="Verdana"/>
                <a:ea typeface="Verdana"/>
                <a:cs typeface="Verdana"/>
                <a:sym typeface="Verdana"/>
              </a:rPr>
              <a:t> a </a:t>
            </a:r>
            <a:r>
              <a:rPr lang="it-IT" sz="1800" dirty="0" err="1">
                <a:solidFill>
                  <a:schemeClr val="dk1"/>
                </a:solidFill>
                <a:latin typeface="Verdana"/>
                <a:ea typeface="Verdana"/>
                <a:cs typeface="Verdana"/>
                <a:sym typeface="Verdana"/>
              </a:rPr>
              <a:t>specific</a:t>
            </a:r>
            <a:r>
              <a:rPr lang="it-IT" sz="1800" dirty="0">
                <a:solidFill>
                  <a:schemeClr val="dk1"/>
                </a:solidFill>
                <a:latin typeface="Verdana"/>
                <a:ea typeface="Verdana"/>
                <a:cs typeface="Verdana"/>
                <a:sym typeface="Verdana"/>
              </a:rPr>
              <a:t> performance. </a:t>
            </a:r>
            <a:r>
              <a:rPr lang="it-IT" sz="1800" dirty="0" err="1">
                <a:solidFill>
                  <a:schemeClr val="dk1"/>
                </a:solidFill>
                <a:latin typeface="Verdana"/>
                <a:ea typeface="Verdana"/>
                <a:cs typeface="Verdana"/>
                <a:sym typeface="Verdana"/>
              </a:rPr>
              <a:t>All</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criteria</a:t>
            </a:r>
            <a:r>
              <a:rPr lang="it-IT" sz="1800" dirty="0">
                <a:solidFill>
                  <a:schemeClr val="dk1"/>
                </a:solidFill>
                <a:latin typeface="Verdana"/>
                <a:ea typeface="Verdana"/>
                <a:cs typeface="Verdana"/>
                <a:sym typeface="Verdana"/>
              </a:rPr>
              <a:t> are performances. In </a:t>
            </a:r>
            <a:r>
              <a:rPr lang="it-IT" sz="1800" dirty="0" err="1">
                <a:solidFill>
                  <a:schemeClr val="dk1"/>
                </a:solidFill>
                <a:latin typeface="Verdana"/>
                <a:ea typeface="Verdana"/>
                <a:cs typeface="Verdana"/>
                <a:sym typeface="Verdana"/>
              </a:rPr>
              <a:t>order</a:t>
            </a:r>
            <a:r>
              <a:rPr lang="it-IT" sz="1800" dirty="0">
                <a:solidFill>
                  <a:schemeClr val="dk1"/>
                </a:solidFill>
                <a:latin typeface="Verdana"/>
                <a:ea typeface="Verdana"/>
                <a:cs typeface="Verdana"/>
                <a:sym typeface="Verdana"/>
              </a:rPr>
              <a:t> to make a </a:t>
            </a:r>
            <a:r>
              <a:rPr lang="it-IT" sz="1800" dirty="0" err="1">
                <a:solidFill>
                  <a:schemeClr val="dk1"/>
                </a:solidFill>
                <a:latin typeface="Verdana"/>
                <a:ea typeface="Verdana"/>
                <a:cs typeface="Verdana"/>
                <a:sym typeface="Verdana"/>
              </a:rPr>
              <a:t>certain</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criterion</a:t>
            </a:r>
            <a:r>
              <a:rPr lang="it-IT" sz="1800" dirty="0">
                <a:solidFill>
                  <a:schemeClr val="dk1"/>
                </a:solidFill>
                <a:latin typeface="Verdana"/>
                <a:ea typeface="Verdana"/>
                <a:cs typeface="Verdana"/>
                <a:sym typeface="Verdana"/>
              </a:rPr>
              <a:t> operative, </a:t>
            </a:r>
            <a:r>
              <a:rPr lang="it-IT" sz="1800" dirty="0" err="1">
                <a:solidFill>
                  <a:schemeClr val="dk1"/>
                </a:solidFill>
                <a:latin typeface="Verdana"/>
                <a:ea typeface="Verdana"/>
                <a:cs typeface="Verdana"/>
                <a:sym typeface="Verdana"/>
              </a:rPr>
              <a:t>it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is</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necessary</a:t>
            </a:r>
            <a:r>
              <a:rPr lang="it-IT" sz="1800" dirty="0">
                <a:solidFill>
                  <a:schemeClr val="dk1"/>
                </a:solidFill>
                <a:latin typeface="Verdana"/>
                <a:ea typeface="Verdana"/>
                <a:cs typeface="Verdana"/>
                <a:sym typeface="Verdana"/>
              </a:rPr>
              <a:t> to combine </a:t>
            </a:r>
            <a:r>
              <a:rPr lang="it-IT" sz="1800" dirty="0" err="1">
                <a:solidFill>
                  <a:schemeClr val="dk1"/>
                </a:solidFill>
                <a:latin typeface="Verdana"/>
                <a:ea typeface="Verdana"/>
                <a:cs typeface="Verdana"/>
                <a:sym typeface="Verdana"/>
              </a:rPr>
              <a:t>it</a:t>
            </a:r>
            <a:r>
              <a:rPr lang="it-IT" sz="1800" dirty="0">
                <a:solidFill>
                  <a:schemeClr val="dk1"/>
                </a:solidFill>
                <a:latin typeface="Verdana"/>
                <a:ea typeface="Verdana"/>
                <a:cs typeface="Verdana"/>
                <a:sym typeface="Verdana"/>
              </a:rPr>
              <a:t> with a physical </a:t>
            </a:r>
            <a:r>
              <a:rPr lang="it-IT" sz="1800" dirty="0" err="1">
                <a:solidFill>
                  <a:schemeClr val="dk1"/>
                </a:solidFill>
                <a:latin typeface="Verdana"/>
                <a:ea typeface="Verdana"/>
                <a:cs typeface="Verdana"/>
                <a:sym typeface="Verdana"/>
              </a:rPr>
              <a:t>quantity</a:t>
            </a:r>
            <a:r>
              <a:rPr lang="it-IT" sz="1800" dirty="0">
                <a:solidFill>
                  <a:schemeClr val="dk1"/>
                </a:solidFill>
                <a:latin typeface="Verdana"/>
                <a:ea typeface="Verdana"/>
                <a:cs typeface="Verdana"/>
                <a:sym typeface="Verdana"/>
              </a:rPr>
              <a:t> or scenario: the </a:t>
            </a:r>
            <a:r>
              <a:rPr lang="it-IT" sz="1800" dirty="0" err="1">
                <a:solidFill>
                  <a:schemeClr val="dk1"/>
                </a:solidFill>
                <a:latin typeface="Verdana"/>
                <a:ea typeface="Verdana"/>
                <a:cs typeface="Verdana"/>
                <a:sym typeface="Verdana"/>
              </a:rPr>
              <a:t>indicator</a:t>
            </a:r>
            <a:r>
              <a:rPr lang="it-IT" sz="1800" dirty="0">
                <a:solidFill>
                  <a:schemeClr val="dk1"/>
                </a:solidFill>
                <a:latin typeface="Verdana"/>
                <a:ea typeface="Verdana"/>
                <a:cs typeface="Verdana"/>
                <a:sym typeface="Verdana"/>
              </a:rPr>
              <a:t>.</a:t>
            </a:r>
            <a:endParaRPr sz="1800" dirty="0">
              <a:solidFill>
                <a:schemeClr val="dk1"/>
              </a:solidFill>
              <a:latin typeface="Verdana"/>
              <a:ea typeface="Verdana"/>
              <a:cs typeface="Verdana"/>
              <a:sym typeface="Verdana"/>
            </a:endParaRPr>
          </a:p>
          <a:p>
            <a:pPr marL="0" marR="0" lvl="0" indent="0" algn="just" rtl="0">
              <a:lnSpc>
                <a:spcPct val="107000"/>
              </a:lnSpc>
              <a:spcBef>
                <a:spcPts val="800"/>
              </a:spcBef>
              <a:spcAft>
                <a:spcPts val="0"/>
              </a:spcAft>
              <a:buNone/>
            </a:pPr>
            <a:endParaRPr sz="1800" b="1" dirty="0">
              <a:solidFill>
                <a:schemeClr val="dk1"/>
              </a:solidFill>
              <a:latin typeface="Verdana"/>
              <a:ea typeface="Verdana"/>
              <a:cs typeface="Verdana"/>
              <a:sym typeface="Verdana"/>
            </a:endParaRPr>
          </a:p>
          <a:p>
            <a:pPr marL="0" marR="0" lvl="0" indent="0" algn="just" rtl="0">
              <a:lnSpc>
                <a:spcPct val="107000"/>
              </a:lnSpc>
              <a:spcBef>
                <a:spcPts val="800"/>
              </a:spcBef>
              <a:spcAft>
                <a:spcPts val="0"/>
              </a:spcAft>
              <a:buNone/>
            </a:pPr>
            <a:r>
              <a:rPr lang="it-IT" sz="1800" b="1" dirty="0" err="1">
                <a:solidFill>
                  <a:schemeClr val="dk1"/>
                </a:solidFill>
                <a:latin typeface="Verdana"/>
                <a:ea typeface="Verdana"/>
                <a:cs typeface="Verdana"/>
                <a:sym typeface="Verdana"/>
              </a:rPr>
              <a:t>Indicator</a:t>
            </a:r>
            <a:r>
              <a:rPr lang="it-IT" sz="1800" dirty="0">
                <a:solidFill>
                  <a:schemeClr val="dk1"/>
                </a:solidFill>
                <a:latin typeface="Verdana"/>
                <a:ea typeface="Verdana"/>
                <a:cs typeface="Verdana"/>
                <a:sym typeface="Verdana"/>
              </a:rPr>
              <a:t>: physical </a:t>
            </a:r>
            <a:r>
              <a:rPr lang="it-IT" sz="1800" dirty="0" err="1">
                <a:solidFill>
                  <a:schemeClr val="dk1"/>
                </a:solidFill>
                <a:latin typeface="Verdana"/>
                <a:ea typeface="Verdana"/>
                <a:cs typeface="Verdana"/>
                <a:sym typeface="Verdana"/>
              </a:rPr>
              <a:t>quantity</a:t>
            </a:r>
            <a:r>
              <a:rPr lang="it-IT" sz="1800" dirty="0">
                <a:solidFill>
                  <a:schemeClr val="dk1"/>
                </a:solidFill>
                <a:latin typeface="Verdana"/>
                <a:ea typeface="Verdana"/>
                <a:cs typeface="Verdana"/>
                <a:sym typeface="Verdana"/>
              </a:rPr>
              <a:t> or qualitative scenario </a:t>
            </a:r>
            <a:r>
              <a:rPr lang="it-IT" sz="1800" dirty="0" err="1">
                <a:solidFill>
                  <a:schemeClr val="dk1"/>
                </a:solidFill>
                <a:latin typeface="Verdana"/>
                <a:ea typeface="Verdana"/>
                <a:cs typeface="Verdana"/>
                <a:sym typeface="Verdana"/>
              </a:rPr>
              <a:t>that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allows</a:t>
            </a:r>
            <a:r>
              <a:rPr lang="it-IT" sz="1800" dirty="0">
                <a:solidFill>
                  <a:schemeClr val="dk1"/>
                </a:solidFill>
                <a:latin typeface="Verdana"/>
                <a:ea typeface="Verdana"/>
                <a:cs typeface="Verdana"/>
                <a:sym typeface="Verdana"/>
              </a:rPr>
              <a:t> to </a:t>
            </a:r>
            <a:r>
              <a:rPr lang="it-IT" sz="1800" dirty="0" err="1">
                <a:solidFill>
                  <a:schemeClr val="dk1"/>
                </a:solidFill>
                <a:latin typeface="Verdana"/>
                <a:ea typeface="Verdana"/>
                <a:cs typeface="Verdana"/>
                <a:sym typeface="Verdana"/>
              </a:rPr>
              <a:t>quantify</a:t>
            </a:r>
            <a:r>
              <a:rPr lang="it-IT" sz="1800" dirty="0">
                <a:solidFill>
                  <a:schemeClr val="dk1"/>
                </a:solidFill>
                <a:latin typeface="Verdana"/>
                <a:ea typeface="Verdana"/>
                <a:cs typeface="Verdana"/>
                <a:sym typeface="Verdana"/>
              </a:rPr>
              <a:t> the performance with respect to an </a:t>
            </a:r>
            <a:r>
              <a:rPr lang="it-IT" sz="1800" dirty="0" err="1">
                <a:solidFill>
                  <a:schemeClr val="dk1"/>
                </a:solidFill>
                <a:latin typeface="Verdana"/>
                <a:ea typeface="Verdana"/>
                <a:cs typeface="Verdana"/>
                <a:sym typeface="Verdana"/>
              </a:rPr>
              <a:t>assessment</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criterion</a:t>
            </a:r>
            <a:r>
              <a:rPr lang="it-IT" sz="1800" dirty="0">
                <a:solidFill>
                  <a:schemeClr val="dk1"/>
                </a:solidFill>
                <a:latin typeface="Verdana"/>
                <a:ea typeface="Verdana"/>
                <a:cs typeface="Verdana"/>
                <a:sym typeface="Verdana"/>
              </a:rPr>
              <a:t>. Quantitative </a:t>
            </a:r>
            <a:r>
              <a:rPr lang="it-IT" sz="1800" dirty="0" err="1">
                <a:solidFill>
                  <a:schemeClr val="dk1"/>
                </a:solidFill>
                <a:latin typeface="Verdana"/>
                <a:ea typeface="Verdana"/>
                <a:cs typeface="Verdana"/>
                <a:sym typeface="Verdana"/>
              </a:rPr>
              <a:t>indicators</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have</a:t>
            </a:r>
            <a:r>
              <a:rPr lang="it-IT" sz="1800" dirty="0">
                <a:solidFill>
                  <a:schemeClr val="dk1"/>
                </a:solidFill>
                <a:latin typeface="Verdana"/>
                <a:ea typeface="Verdana"/>
                <a:cs typeface="Verdana"/>
                <a:sym typeface="Verdana"/>
              </a:rPr>
              <a:t> a </a:t>
            </a:r>
            <a:r>
              <a:rPr lang="it-IT" sz="1800" b="1" dirty="0" err="1">
                <a:solidFill>
                  <a:schemeClr val="dk1"/>
                </a:solidFill>
                <a:latin typeface="Verdana"/>
                <a:ea typeface="Verdana"/>
                <a:cs typeface="Verdana"/>
                <a:sym typeface="Verdana"/>
              </a:rPr>
              <a:t>unit</a:t>
            </a:r>
            <a:r>
              <a:rPr lang="it-IT" sz="1800" b="1" dirty="0">
                <a:solidFill>
                  <a:schemeClr val="dk1"/>
                </a:solidFill>
                <a:latin typeface="Verdana"/>
                <a:ea typeface="Verdana"/>
                <a:cs typeface="Verdana"/>
                <a:sym typeface="Verdana"/>
              </a:rPr>
              <a:t> of measure</a:t>
            </a:r>
            <a:r>
              <a:rPr lang="it-IT" sz="1800" dirty="0">
                <a:solidFill>
                  <a:schemeClr val="dk1"/>
                </a:solidFill>
                <a:latin typeface="Verdana"/>
                <a:ea typeface="Verdana"/>
                <a:cs typeface="Verdana"/>
                <a:sym typeface="Verdana"/>
              </a:rPr>
              <a:t>.</a:t>
            </a:r>
            <a:endParaRPr dirty="0"/>
          </a:p>
        </p:txBody>
      </p:sp>
      <p:sp>
        <p:nvSpPr>
          <p:cNvPr id="335" name="Google Shape;335;p49"/>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Definitions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0"/>
          <p:cNvSpPr/>
          <p:nvPr/>
        </p:nvSpPr>
        <p:spPr>
          <a:xfrm>
            <a:off x="279512" y="1231640"/>
            <a:ext cx="8640960" cy="4700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it-IT" sz="2400">
                <a:solidFill>
                  <a:schemeClr val="dk1"/>
                </a:solidFill>
                <a:latin typeface="Calibri"/>
                <a:ea typeface="Calibri"/>
                <a:cs typeface="Calibri"/>
                <a:sym typeface="Calibri"/>
              </a:rPr>
              <a:t>Examples of criteria, indicators and relative units of misure</a:t>
            </a:r>
            <a:endParaRPr sz="2400">
              <a:solidFill>
                <a:schemeClr val="dk1"/>
              </a:solidFill>
              <a:latin typeface="Calibri"/>
              <a:ea typeface="Calibri"/>
              <a:cs typeface="Calibri"/>
              <a:sym typeface="Calibri"/>
            </a:endParaRPr>
          </a:p>
        </p:txBody>
      </p:sp>
      <p:sp>
        <p:nvSpPr>
          <p:cNvPr id="341" name="Google Shape;341;p50"/>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Examples</a:t>
            </a:r>
            <a:r>
              <a:rPr lang="it-IT" sz="3200" b="1" i="0" u="none" strike="noStrike" cap="none" dirty="0">
                <a:solidFill>
                  <a:schemeClr val="dk1"/>
                </a:solidFill>
                <a:latin typeface="Calibri"/>
                <a:ea typeface="Calibri"/>
                <a:cs typeface="Calibri"/>
                <a:sym typeface="Calibri"/>
              </a:rPr>
              <a:t> of </a:t>
            </a:r>
            <a:r>
              <a:rPr lang="it-IT" sz="3200" b="1" i="0" u="none" strike="noStrike" cap="none" dirty="0" err="1">
                <a:solidFill>
                  <a:schemeClr val="dk1"/>
                </a:solidFill>
                <a:latin typeface="Calibri"/>
                <a:ea typeface="Calibri"/>
                <a:cs typeface="Calibri"/>
                <a:sym typeface="Calibri"/>
              </a:rPr>
              <a:t>criteria</a:t>
            </a:r>
            <a:endParaRPr dirty="0"/>
          </a:p>
        </p:txBody>
      </p:sp>
      <p:graphicFrame>
        <p:nvGraphicFramePr>
          <p:cNvPr id="342" name="Google Shape;342;p50"/>
          <p:cNvGraphicFramePr/>
          <p:nvPr>
            <p:extLst>
              <p:ext uri="{D42A27DB-BD31-4B8C-83A1-F6EECF244321}">
                <p14:modId xmlns:p14="http://schemas.microsoft.com/office/powerpoint/2010/main" val="2496451104"/>
              </p:ext>
            </p:extLst>
          </p:nvPr>
        </p:nvGraphicFramePr>
        <p:xfrm>
          <a:off x="470208" y="1920225"/>
          <a:ext cx="8450264" cy="4048956"/>
        </p:xfrm>
        <a:graphic>
          <a:graphicData uri="http://schemas.openxmlformats.org/drawingml/2006/table">
            <a:tbl>
              <a:tblPr firstRow="1" bandRow="1">
                <a:noFill/>
                <a:tableStyleId>{75E86975-E9FF-4C72-83F0-724FF209C63E}</a:tableStyleId>
              </a:tblPr>
              <a:tblGrid>
                <a:gridCol w="2112566">
                  <a:extLst>
                    <a:ext uri="{9D8B030D-6E8A-4147-A177-3AD203B41FA5}">
                      <a16:colId xmlns:a16="http://schemas.microsoft.com/office/drawing/2014/main" val="1834401770"/>
                    </a:ext>
                  </a:extLst>
                </a:gridCol>
                <a:gridCol w="2112566">
                  <a:extLst>
                    <a:ext uri="{9D8B030D-6E8A-4147-A177-3AD203B41FA5}">
                      <a16:colId xmlns:a16="http://schemas.microsoft.com/office/drawing/2014/main" val="20000"/>
                    </a:ext>
                  </a:extLst>
                </a:gridCol>
                <a:gridCol w="2946431">
                  <a:extLst>
                    <a:ext uri="{9D8B030D-6E8A-4147-A177-3AD203B41FA5}">
                      <a16:colId xmlns:a16="http://schemas.microsoft.com/office/drawing/2014/main" val="20001"/>
                    </a:ext>
                  </a:extLst>
                </a:gridCol>
                <a:gridCol w="1278701">
                  <a:extLst>
                    <a:ext uri="{9D8B030D-6E8A-4147-A177-3AD203B41FA5}">
                      <a16:colId xmlns:a16="http://schemas.microsoft.com/office/drawing/2014/main" val="20002"/>
                    </a:ext>
                  </a:extLst>
                </a:gridCol>
              </a:tblGrid>
              <a:tr h="3708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800" u="none" strike="noStrike" cap="none" dirty="0"/>
                        <a:t>CRITERION</a:t>
                      </a:r>
                      <a:endParaRPr lang="it-IT" sz="1800" dirty="0"/>
                    </a:p>
                    <a:p>
                      <a:pPr marL="0" marR="0" lvl="0" indent="0" algn="l" rtl="0">
                        <a:spcBef>
                          <a:spcPts val="0"/>
                        </a:spcBef>
                        <a:spcAft>
                          <a:spcPts val="0"/>
                        </a:spcAft>
                        <a:buNone/>
                      </a:pPr>
                      <a:endParaRPr dirty="0"/>
                    </a:p>
                  </a:txBody>
                  <a:tcPr marL="91450" marR="91450" marT="45725" marB="45725"/>
                </a:tc>
                <a:tc>
                  <a:txBody>
                    <a:bodyPr/>
                    <a:lstStyle/>
                    <a:p>
                      <a:pPr marL="0" marR="0" lvl="0" indent="0" algn="l" rtl="0">
                        <a:spcBef>
                          <a:spcPts val="0"/>
                        </a:spcBef>
                        <a:spcAft>
                          <a:spcPts val="0"/>
                        </a:spcAft>
                        <a:buNone/>
                      </a:pPr>
                      <a:r>
                        <a:rPr lang="it-IT" sz="1800" dirty="0"/>
                        <a:t>NAME</a:t>
                      </a:r>
                      <a:endParaRPr sz="1800" dirty="0"/>
                    </a:p>
                  </a:txBody>
                  <a:tcPr marL="91450" marR="91450" marT="45725" marB="45725"/>
                </a:tc>
                <a:tc>
                  <a:txBody>
                    <a:bodyPr/>
                    <a:lstStyle/>
                    <a:p>
                      <a:pPr marL="0" marR="0" lvl="0" indent="0" algn="l" rtl="0">
                        <a:spcBef>
                          <a:spcPts val="0"/>
                        </a:spcBef>
                        <a:spcAft>
                          <a:spcPts val="0"/>
                        </a:spcAft>
                        <a:buNone/>
                      </a:pPr>
                      <a:r>
                        <a:rPr lang="it-IT" sz="1800" dirty="0"/>
                        <a:t>INDICATOR</a:t>
                      </a:r>
                      <a:endParaRPr dirty="0"/>
                    </a:p>
                  </a:txBody>
                  <a:tcPr marL="91450" marR="91450" marT="45725" marB="45725"/>
                </a:tc>
                <a:tc>
                  <a:txBody>
                    <a:bodyPr/>
                    <a:lstStyle/>
                    <a:p>
                      <a:pPr marL="0" marR="0" lvl="0" indent="0" algn="l" rtl="0">
                        <a:spcBef>
                          <a:spcPts val="0"/>
                        </a:spcBef>
                        <a:spcAft>
                          <a:spcPts val="0"/>
                        </a:spcAft>
                        <a:buNone/>
                      </a:pPr>
                      <a:r>
                        <a:rPr lang="it-IT" sz="1800" dirty="0"/>
                        <a:t>UNIT OF MISURE</a:t>
                      </a:r>
                      <a:endParaRPr dirty="0"/>
                    </a:p>
                  </a:txBody>
                  <a:tcPr marL="91450" marR="91450" marT="45725" marB="45725"/>
                </a:tc>
                <a:extLst>
                  <a:ext uri="{0D108BD9-81ED-4DB2-BD59-A6C34878D82A}">
                    <a16:rowId xmlns:a16="http://schemas.microsoft.com/office/drawing/2014/main" val="10000"/>
                  </a:ext>
                </a:extLst>
              </a:tr>
              <a:tr h="1195256">
                <a:tc>
                  <a:txBody>
                    <a:bodyPr/>
                    <a:lstStyle/>
                    <a:p>
                      <a:pPr marL="0" marR="0" lvl="0" indent="0" algn="l" rtl="0">
                        <a:spcBef>
                          <a:spcPts val="0"/>
                        </a:spcBef>
                        <a:spcAft>
                          <a:spcPts val="0"/>
                        </a:spcAft>
                        <a:buNone/>
                      </a:pPr>
                      <a:r>
                        <a:rPr lang="it-IT" sz="1800" b="0" dirty="0"/>
                        <a:t>A2.6</a:t>
                      </a:r>
                    </a:p>
                    <a:p>
                      <a:pPr marL="0" marR="0" lvl="0" indent="0" algn="l" rtl="0">
                        <a:spcBef>
                          <a:spcPts val="0"/>
                        </a:spcBef>
                        <a:spcAft>
                          <a:spcPts val="0"/>
                        </a:spcAft>
                        <a:buNone/>
                      </a:pPr>
                      <a:endParaRPr sz="1800" b="0" dirty="0"/>
                    </a:p>
                  </a:txBody>
                  <a:tcPr marL="91450" marR="91450" marT="45725" marB="45725"/>
                </a:tc>
                <a:tc>
                  <a:txBody>
                    <a:bodyPr/>
                    <a:lstStyle/>
                    <a:p>
                      <a:pPr algn="l" fontAlgn="ctr"/>
                      <a:r>
                        <a:rPr lang="en-US" sz="1800" b="1" i="0" u="none" strike="noStrike" cap="none" dirty="0">
                          <a:solidFill>
                            <a:schemeClr val="dk1"/>
                          </a:solidFill>
                          <a:latin typeface="Calibri"/>
                          <a:sym typeface="Arial"/>
                        </a:rPr>
                        <a:t>Connectivity of the street network </a:t>
                      </a:r>
                    </a:p>
                  </a:txBody>
                  <a:tcPr marL="9525" marR="9525" marT="9525" marB="0" anchor="ctr"/>
                </a:tc>
                <a:tc>
                  <a:txBody>
                    <a:bodyPr/>
                    <a:lstStyle/>
                    <a:p>
                      <a:pPr algn="l" fontAlgn="ctr"/>
                      <a:r>
                        <a:rPr lang="en-US" sz="1800" b="0" i="0" u="none" strike="noStrike" cap="none" dirty="0">
                          <a:solidFill>
                            <a:schemeClr val="dk1"/>
                          </a:solidFill>
                          <a:latin typeface="Calibri"/>
                          <a:sym typeface="Arial"/>
                        </a:rPr>
                        <a:t>Number of intersections present in the analyzed area related to the overall surface area</a:t>
                      </a:r>
                    </a:p>
                  </a:txBody>
                  <a:tcPr marL="9525" marR="9525" marT="9525" marB="0" anchor="ctr"/>
                </a:tc>
                <a:tc>
                  <a:txBody>
                    <a:bodyPr/>
                    <a:lstStyle/>
                    <a:p>
                      <a:pPr marL="0" marR="0" lvl="0" indent="0" algn="l" rtl="0">
                        <a:spcBef>
                          <a:spcPts val="0"/>
                        </a:spcBef>
                        <a:spcAft>
                          <a:spcPts val="0"/>
                        </a:spcAft>
                        <a:buNone/>
                      </a:pPr>
                      <a:r>
                        <a:rPr lang="it-IT" sz="1800" dirty="0"/>
                        <a:t>n/km2</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it-IT" sz="1800" dirty="0"/>
                        <a:t>B2.3</a:t>
                      </a:r>
                      <a:endParaRPr sz="1800" dirty="0"/>
                    </a:p>
                  </a:txBody>
                  <a:tcPr marL="91450" marR="91450" marT="45725" marB="45725"/>
                </a:tc>
                <a:tc>
                  <a:txBody>
                    <a:bodyPr/>
                    <a:lstStyle/>
                    <a:p>
                      <a:pPr algn="l" fontAlgn="ctr"/>
                      <a:r>
                        <a:rPr lang="it-IT" sz="1800" b="1" i="0" u="none" strike="noStrike" cap="none" dirty="0">
                          <a:solidFill>
                            <a:schemeClr val="dk1"/>
                          </a:solidFill>
                          <a:latin typeface="Calibri"/>
                          <a:sym typeface="Arial"/>
                        </a:rPr>
                        <a:t>Employment rate</a:t>
                      </a:r>
                    </a:p>
                  </a:txBody>
                  <a:tcPr marL="9525" marR="9525" marT="9525" marB="0" anchor="ctr"/>
                </a:tc>
                <a:tc>
                  <a:txBody>
                    <a:bodyPr/>
                    <a:lstStyle/>
                    <a:p>
                      <a:pPr algn="l" fontAlgn="ctr"/>
                      <a:r>
                        <a:rPr lang="en-US" sz="1800" b="0" i="0" u="none" strike="noStrike" cap="none" dirty="0">
                          <a:solidFill>
                            <a:schemeClr val="dk1"/>
                          </a:solidFill>
                          <a:latin typeface="Calibri"/>
                          <a:sym typeface="Arial"/>
                        </a:rPr>
                        <a:t>Percent of working age adults in the local area who are employed or actively looking for work.</a:t>
                      </a:r>
                    </a:p>
                  </a:txBody>
                  <a:tcPr marL="9525" marR="9525" marT="9525" marB="0" anchor="ctr"/>
                </a:tc>
                <a:tc>
                  <a:txBody>
                    <a:bodyPr/>
                    <a:lstStyle/>
                    <a:p>
                      <a:pPr marL="0" marR="0" lvl="0" indent="0" algn="l" rtl="0">
                        <a:spcBef>
                          <a:spcPts val="0"/>
                        </a:spcBef>
                        <a:spcAft>
                          <a:spcPts val="0"/>
                        </a:spcAft>
                        <a:buNone/>
                      </a:pPr>
                      <a:r>
                        <a:rPr lang="it-IT" sz="1800" dirty="0"/>
                        <a:t>%</a:t>
                      </a:r>
                      <a:endParaRPr sz="1800" dirty="0"/>
                    </a:p>
                  </a:txBody>
                  <a:tcPr marL="91450" marR="91450" marT="45725" marB="45725"/>
                </a:tc>
                <a:extLst>
                  <a:ext uri="{0D108BD9-81ED-4DB2-BD59-A6C34878D82A}">
                    <a16:rowId xmlns:a16="http://schemas.microsoft.com/office/drawing/2014/main" val="2144763432"/>
                  </a:ext>
                </a:extLst>
              </a:tr>
              <a:tr h="178355">
                <a:tc>
                  <a:txBody>
                    <a:bodyPr/>
                    <a:lstStyle/>
                    <a:p>
                      <a:pPr marL="0" marR="0" lvl="0" indent="0" algn="l" rtl="0">
                        <a:spcBef>
                          <a:spcPts val="0"/>
                        </a:spcBef>
                        <a:spcAft>
                          <a:spcPts val="0"/>
                        </a:spcAft>
                        <a:buNone/>
                      </a:pPr>
                      <a:r>
                        <a:rPr lang="it-IT" sz="1800" dirty="0"/>
                        <a:t>C1.1</a:t>
                      </a:r>
                      <a:endParaRPr sz="1800" dirty="0"/>
                    </a:p>
                  </a:txBody>
                  <a:tcPr marL="91450" marR="91450" marT="45725" marB="45725"/>
                </a:tc>
                <a:tc>
                  <a:txBody>
                    <a:bodyPr/>
                    <a:lstStyle/>
                    <a:p>
                      <a:pPr algn="l" fontAlgn="ctr"/>
                      <a:r>
                        <a:rPr lang="en-US" sz="1800" b="1" i="0" u="none" strike="noStrike" cap="none" dirty="0">
                          <a:solidFill>
                            <a:schemeClr val="tx1"/>
                          </a:solidFill>
                          <a:latin typeface="Calibri"/>
                          <a:sym typeface="Arial"/>
                        </a:rPr>
                        <a:t>Total final thermal energy consumption for building operations</a:t>
                      </a:r>
                    </a:p>
                  </a:txBody>
                  <a:tcPr marL="9525" marR="9525" marT="9525" marB="0" anchor="ctr"/>
                </a:tc>
                <a:tc>
                  <a:txBody>
                    <a:bodyPr/>
                    <a:lstStyle/>
                    <a:p>
                      <a:pPr algn="l" fontAlgn="ctr"/>
                      <a:r>
                        <a:rPr lang="en-US" sz="1800" b="0" i="0" u="none" strike="noStrike" cap="none" dirty="0">
                          <a:solidFill>
                            <a:schemeClr val="tx1"/>
                          </a:solidFill>
                          <a:latin typeface="Calibri"/>
                          <a:sym typeface="Arial"/>
                        </a:rPr>
                        <a:t>Urban thermal energy consumption of all buildings </a:t>
                      </a:r>
                    </a:p>
                  </a:txBody>
                  <a:tcPr marL="9525" marR="9525" marT="9525" marB="0" anchor="ctr"/>
                </a:tc>
                <a:tc>
                  <a:txBody>
                    <a:bodyPr/>
                    <a:lstStyle/>
                    <a:p>
                      <a:pPr marL="0" marR="0" lvl="0" indent="0" algn="l" rtl="0">
                        <a:spcBef>
                          <a:spcPts val="0"/>
                        </a:spcBef>
                        <a:spcAft>
                          <a:spcPts val="0"/>
                        </a:spcAft>
                        <a:buNone/>
                      </a:pPr>
                      <a:r>
                        <a:rPr lang="it-IT" sz="1800" dirty="0">
                          <a:solidFill>
                            <a:schemeClr val="tx1"/>
                          </a:solidFill>
                        </a:rPr>
                        <a:t>kWh/m2</a:t>
                      </a:r>
                    </a:p>
                  </a:txBody>
                  <a:tcPr marL="91450" marR="91450" marT="45725" marB="45725"/>
                </a:tc>
                <a:extLst>
                  <a:ext uri="{0D108BD9-81ED-4DB2-BD59-A6C34878D82A}">
                    <a16:rowId xmlns:a16="http://schemas.microsoft.com/office/drawing/2014/main" val="197813067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50"/>
          <p:cNvSpPr txBox="1">
            <a:spLocks noGrp="1"/>
          </p:cNvSpPr>
          <p:nvPr>
            <p:ph type="title"/>
          </p:nvPr>
        </p:nvSpPr>
        <p:spPr>
          <a:xfrm>
            <a:off x="279919" y="227985"/>
            <a:ext cx="8229600" cy="639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Criteria</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distribution</a:t>
            </a:r>
            <a:r>
              <a:rPr lang="it-IT" sz="3200" b="1" i="0" u="none" strike="noStrike" cap="none" dirty="0">
                <a:solidFill>
                  <a:schemeClr val="dk1"/>
                </a:solidFill>
                <a:latin typeface="Calibri"/>
                <a:ea typeface="Calibri"/>
                <a:cs typeface="Calibri"/>
                <a:sym typeface="Calibri"/>
              </a:rPr>
              <a:t> </a:t>
            </a:r>
            <a:endParaRPr dirty="0"/>
          </a:p>
        </p:txBody>
      </p:sp>
      <p:graphicFrame>
        <p:nvGraphicFramePr>
          <p:cNvPr id="6" name="Grafico 5">
            <a:extLst>
              <a:ext uri="{FF2B5EF4-FFF2-40B4-BE49-F238E27FC236}">
                <a16:creationId xmlns:a16="http://schemas.microsoft.com/office/drawing/2014/main" id="{DC747923-69E9-4542-B661-2CAB62B6B880}"/>
              </a:ext>
            </a:extLst>
          </p:cNvPr>
          <p:cNvGraphicFramePr/>
          <p:nvPr>
            <p:extLst>
              <p:ext uri="{D42A27DB-BD31-4B8C-83A1-F6EECF244321}">
                <p14:modId xmlns:p14="http://schemas.microsoft.com/office/powerpoint/2010/main" val="1440144903"/>
              </p:ext>
            </p:extLst>
          </p:nvPr>
        </p:nvGraphicFramePr>
        <p:xfrm>
          <a:off x="127629" y="1276349"/>
          <a:ext cx="8729034" cy="48232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155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6"/>
          <p:cNvSpPr txBox="1">
            <a:spLocks noGrp="1"/>
          </p:cNvSpPr>
          <p:nvPr>
            <p:ph type="body" idx="1"/>
          </p:nvPr>
        </p:nvSpPr>
        <p:spPr>
          <a:xfrm>
            <a:off x="284021" y="1625078"/>
            <a:ext cx="8648842" cy="4932483"/>
          </a:xfrm>
          <a:prstGeom prst="rect">
            <a:avLst/>
          </a:prstGeom>
          <a:noFill/>
          <a:ln>
            <a:noFill/>
          </a:ln>
        </p:spPr>
        <p:txBody>
          <a:bodyPr spcFirstLastPara="1" wrap="square" lIns="91425" tIns="45700" rIns="91425" bIns="45700" anchor="t" anchorCtr="0">
            <a:noAutofit/>
          </a:bodyPr>
          <a:lstStyle/>
          <a:p>
            <a:pPr marL="0" marR="0" lvl="0" indent="0" algn="ctr" rtl="0">
              <a:spcBef>
                <a:spcPts val="360"/>
              </a:spcBef>
              <a:spcAft>
                <a:spcPts val="0"/>
              </a:spcAft>
              <a:buClr>
                <a:schemeClr val="dk1"/>
              </a:buClr>
              <a:buSzPts val="1800"/>
            </a:pPr>
            <a:r>
              <a:rPr lang="it-IT" sz="2400" dirty="0">
                <a:latin typeface="Verdana"/>
                <a:ea typeface="Verdana"/>
                <a:cs typeface="Verdana"/>
                <a:sym typeface="Verdana"/>
              </a:rPr>
              <a:t>AGENDA 2030</a:t>
            </a:r>
          </a:p>
          <a:p>
            <a:pPr marL="0" marR="0" lvl="0" indent="0" algn="ctr" rtl="0">
              <a:spcBef>
                <a:spcPts val="360"/>
              </a:spcBef>
              <a:spcAft>
                <a:spcPts val="0"/>
              </a:spcAft>
              <a:buClr>
                <a:schemeClr val="dk1"/>
              </a:buClr>
              <a:buSzPts val="1800"/>
            </a:pPr>
            <a:r>
              <a:rPr lang="it-IT" sz="2400" dirty="0">
                <a:latin typeface="Verdana"/>
                <a:ea typeface="Verdana"/>
                <a:cs typeface="Verdana"/>
                <a:sym typeface="Verdana"/>
              </a:rPr>
              <a:t>EU POLICIES AND TARGETS</a:t>
            </a:r>
          </a:p>
          <a:p>
            <a:pPr marL="0" marR="0" lvl="0" indent="0" algn="ctr"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endParaRPr lang="it-IT" sz="1800" dirty="0">
              <a:latin typeface="Verdana"/>
              <a:ea typeface="Verdana"/>
              <a:cs typeface="Verdana"/>
              <a:sym typeface="Verdana"/>
            </a:endParaRPr>
          </a:p>
          <a:p>
            <a:pPr marL="0" marR="0" lvl="0" indent="0" algn="ctr" rtl="0">
              <a:spcBef>
                <a:spcPts val="360"/>
              </a:spcBef>
              <a:spcAft>
                <a:spcPts val="0"/>
              </a:spcAft>
              <a:buClr>
                <a:schemeClr val="dk1"/>
              </a:buClr>
              <a:buSzPts val="1800"/>
            </a:pPr>
            <a:endParaRPr lang="it-IT" sz="2400" dirty="0">
              <a:latin typeface="Verdana"/>
              <a:ea typeface="Verdana"/>
              <a:cs typeface="Verdana"/>
              <a:sym typeface="Verdana"/>
            </a:endParaRPr>
          </a:p>
          <a:p>
            <a:pPr marL="0" marR="0" lvl="0" indent="0" algn="ctr" rtl="0">
              <a:spcBef>
                <a:spcPts val="360"/>
              </a:spcBef>
              <a:spcAft>
                <a:spcPts val="0"/>
              </a:spcAft>
              <a:buClr>
                <a:schemeClr val="dk1"/>
              </a:buClr>
              <a:buSzPts val="1800"/>
            </a:pPr>
            <a:r>
              <a:rPr lang="it-IT" sz="2400" dirty="0">
                <a:latin typeface="Verdana"/>
                <a:ea typeface="Verdana"/>
                <a:cs typeface="Verdana"/>
                <a:sym typeface="Verdana"/>
              </a:rPr>
              <a:t>REQUIREMENT TO COMPARE THE PERFORMANCES </a:t>
            </a:r>
          </a:p>
          <a:p>
            <a:pPr marL="0" marR="0" lvl="0" indent="0" algn="ctr" rtl="0">
              <a:spcBef>
                <a:spcPts val="360"/>
              </a:spcBef>
              <a:spcAft>
                <a:spcPts val="0"/>
              </a:spcAft>
              <a:buClr>
                <a:schemeClr val="dk1"/>
              </a:buClr>
              <a:buSzPts val="1800"/>
            </a:pPr>
            <a:r>
              <a:rPr lang="it-IT" sz="2400" dirty="0">
                <a:latin typeface="Verdana"/>
                <a:ea typeface="Verdana"/>
                <a:cs typeface="Verdana"/>
                <a:sym typeface="Verdana"/>
              </a:rPr>
              <a:t>AT TRASNATIONAL LEVEL </a:t>
            </a:r>
          </a:p>
        </p:txBody>
      </p:sp>
      <p:sp>
        <p:nvSpPr>
          <p:cNvPr id="4" name="Freccia in giù 3">
            <a:extLst>
              <a:ext uri="{FF2B5EF4-FFF2-40B4-BE49-F238E27FC236}">
                <a16:creationId xmlns:a16="http://schemas.microsoft.com/office/drawing/2014/main" id="{7933A2D4-7915-4F60-AB0D-4069D1A3C730}"/>
              </a:ext>
            </a:extLst>
          </p:cNvPr>
          <p:cNvSpPr/>
          <p:nvPr/>
        </p:nvSpPr>
        <p:spPr>
          <a:xfrm>
            <a:off x="4288160" y="3101033"/>
            <a:ext cx="72008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Google Shape;285;p42">
            <a:extLst>
              <a:ext uri="{FF2B5EF4-FFF2-40B4-BE49-F238E27FC236}">
                <a16:creationId xmlns:a16="http://schemas.microsoft.com/office/drawing/2014/main" id="{EA018506-EAF4-45B0-A028-DE8C753DB92E}"/>
              </a:ext>
            </a:extLst>
          </p:cNvPr>
          <p:cNvSpPr txBox="1">
            <a:spLocks/>
          </p:cNvSpPr>
          <p:nvPr/>
        </p:nvSpPr>
        <p:spPr>
          <a:xfrm>
            <a:off x="328247" y="225670"/>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2800" b="1" dirty="0"/>
              <a:t>CESBA </a:t>
            </a:r>
            <a:r>
              <a:rPr lang="it-IT" sz="2800" b="1" dirty="0" err="1"/>
              <a:t>Sustainable</a:t>
            </a:r>
            <a:r>
              <a:rPr lang="it-IT" sz="2800" b="1" dirty="0"/>
              <a:t> </a:t>
            </a:r>
            <a:r>
              <a:rPr lang="it-IT" sz="2800" b="1" dirty="0" err="1"/>
              <a:t>Neighbourhoods</a:t>
            </a:r>
            <a:r>
              <a:rPr lang="it-IT" sz="2800" b="1" dirty="0"/>
              <a:t> </a:t>
            </a:r>
            <a:r>
              <a:rPr lang="it-IT" sz="2800" b="1" dirty="0" err="1"/>
              <a:t>Tool</a:t>
            </a:r>
            <a:endParaRPr lang="it-IT" dirty="0"/>
          </a:p>
        </p:txBody>
      </p:sp>
    </p:spTree>
    <p:extLst>
      <p:ext uri="{BB962C8B-B14F-4D97-AF65-F5344CB8AC3E}">
        <p14:creationId xmlns:p14="http://schemas.microsoft.com/office/powerpoint/2010/main" val="167736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6"/>
          <p:cNvSpPr txBox="1">
            <a:spLocks noGrp="1"/>
          </p:cNvSpPr>
          <p:nvPr>
            <p:ph type="body" idx="1"/>
          </p:nvPr>
        </p:nvSpPr>
        <p:spPr>
          <a:xfrm>
            <a:off x="328247" y="2920478"/>
            <a:ext cx="8648842" cy="4932483"/>
          </a:xfrm>
          <a:prstGeom prst="rect">
            <a:avLst/>
          </a:prstGeom>
          <a:noFill/>
          <a:ln>
            <a:noFill/>
          </a:ln>
        </p:spPr>
        <p:txBody>
          <a:bodyPr spcFirstLastPara="1" wrap="square" lIns="91425" tIns="45700" rIns="91425" bIns="45700" anchor="t" anchorCtr="0">
            <a:noAutofit/>
          </a:bodyPr>
          <a:lstStyle/>
          <a:p>
            <a:pPr marL="0" lvl="0" indent="0" algn="ctr">
              <a:spcBef>
                <a:spcPts val="360"/>
              </a:spcBef>
              <a:buSzPts val="1800"/>
            </a:pPr>
            <a:r>
              <a:rPr lang="it-IT" sz="2400" dirty="0">
                <a:latin typeface="Verdana"/>
                <a:ea typeface="Verdana"/>
                <a:cs typeface="Verdana"/>
                <a:sym typeface="Verdana"/>
              </a:rPr>
              <a:t>ASSESSMENT TOOLS MUST REFLECT </a:t>
            </a:r>
          </a:p>
          <a:p>
            <a:pPr marL="0" lvl="0" indent="0" algn="ctr">
              <a:spcBef>
                <a:spcPts val="360"/>
              </a:spcBef>
              <a:buSzPts val="1800"/>
            </a:pPr>
            <a:r>
              <a:rPr lang="it-IT" sz="2400" dirty="0">
                <a:latin typeface="Verdana"/>
                <a:ea typeface="Verdana"/>
                <a:cs typeface="Verdana"/>
                <a:sym typeface="Verdana"/>
              </a:rPr>
              <a:t>THE LOCAL PRIORITIES AND THE LOCAL CONTEXT</a:t>
            </a:r>
          </a:p>
        </p:txBody>
      </p:sp>
      <p:sp>
        <p:nvSpPr>
          <p:cNvPr id="7" name="Google Shape;285;p42">
            <a:extLst>
              <a:ext uri="{FF2B5EF4-FFF2-40B4-BE49-F238E27FC236}">
                <a16:creationId xmlns:a16="http://schemas.microsoft.com/office/drawing/2014/main" id="{EA018506-EAF4-45B0-A028-DE8C753DB92E}"/>
              </a:ext>
            </a:extLst>
          </p:cNvPr>
          <p:cNvSpPr txBox="1">
            <a:spLocks/>
          </p:cNvSpPr>
          <p:nvPr/>
        </p:nvSpPr>
        <p:spPr>
          <a:xfrm>
            <a:off x="328247" y="225670"/>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2800" b="1" dirty="0"/>
              <a:t>CESBA </a:t>
            </a:r>
            <a:r>
              <a:rPr lang="it-IT" sz="2800" b="1" dirty="0" err="1"/>
              <a:t>Sustainable</a:t>
            </a:r>
            <a:r>
              <a:rPr lang="it-IT" sz="2800" b="1" dirty="0"/>
              <a:t> </a:t>
            </a:r>
            <a:r>
              <a:rPr lang="it-IT" sz="2800" b="1" dirty="0" err="1"/>
              <a:t>Neighbourhoods</a:t>
            </a:r>
            <a:r>
              <a:rPr lang="it-IT" sz="2800" b="1" dirty="0"/>
              <a:t> </a:t>
            </a:r>
            <a:r>
              <a:rPr lang="it-IT" sz="2800" b="1" dirty="0" err="1"/>
              <a:t>Tool</a:t>
            </a:r>
            <a:endParaRPr lang="it-IT" dirty="0"/>
          </a:p>
        </p:txBody>
      </p:sp>
    </p:spTree>
    <p:extLst>
      <p:ext uri="{BB962C8B-B14F-4D97-AF65-F5344CB8AC3E}">
        <p14:creationId xmlns:p14="http://schemas.microsoft.com/office/powerpoint/2010/main" val="329262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79512" y="238515"/>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Sustainable</a:t>
            </a:r>
            <a:r>
              <a:rPr lang="it-IT" sz="3200" b="1" i="0" u="none" strike="noStrike" cap="none" dirty="0">
                <a:solidFill>
                  <a:schemeClr val="dk1"/>
                </a:solidFill>
                <a:latin typeface="Calibri"/>
                <a:ea typeface="Calibri"/>
                <a:cs typeface="Calibri"/>
                <a:sym typeface="Calibri"/>
              </a:rPr>
              <a:t> Development</a:t>
            </a:r>
            <a:br>
              <a:rPr lang="it-IT" sz="3200" b="1" i="0" u="none" strike="noStrike" cap="none" dirty="0">
                <a:solidFill>
                  <a:schemeClr val="dk1"/>
                </a:solidFill>
                <a:latin typeface="Verdana"/>
                <a:ea typeface="Verdana"/>
                <a:cs typeface="Verdana"/>
                <a:sym typeface="Verdana"/>
              </a:rPr>
            </a:br>
            <a:endParaRPr sz="3200" b="1" i="0" u="none" strike="noStrike" cap="none" dirty="0">
              <a:solidFill>
                <a:schemeClr val="dk1"/>
              </a:solidFill>
              <a:latin typeface="Verdana"/>
              <a:ea typeface="Verdana"/>
              <a:cs typeface="Verdana"/>
              <a:sym typeface="Verdana"/>
            </a:endParaRPr>
          </a:p>
        </p:txBody>
      </p:sp>
      <p:pic>
        <p:nvPicPr>
          <p:cNvPr id="3" name="Immagine 2">
            <a:extLst>
              <a:ext uri="{FF2B5EF4-FFF2-40B4-BE49-F238E27FC236}">
                <a16:creationId xmlns:a16="http://schemas.microsoft.com/office/drawing/2014/main" id="{F11F027C-9E98-46C3-84E3-BE3579FF1ABA}"/>
              </a:ext>
            </a:extLst>
          </p:cNvPr>
          <p:cNvPicPr>
            <a:picLocks noChangeAspect="1"/>
          </p:cNvPicPr>
          <p:nvPr/>
        </p:nvPicPr>
        <p:blipFill rotWithShape="1">
          <a:blip r:embed="rId3"/>
          <a:srcRect t="12494"/>
          <a:stretch/>
        </p:blipFill>
        <p:spPr>
          <a:xfrm>
            <a:off x="0" y="1280160"/>
            <a:ext cx="9144000" cy="4657892"/>
          </a:xfrm>
          <a:prstGeom prst="rect">
            <a:avLst/>
          </a:prstGeom>
        </p:spPr>
      </p:pic>
    </p:spTree>
    <p:extLst>
      <p:ext uri="{BB962C8B-B14F-4D97-AF65-F5344CB8AC3E}">
        <p14:creationId xmlns:p14="http://schemas.microsoft.com/office/powerpoint/2010/main" val="4130530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6"/>
          <p:cNvSpPr txBox="1">
            <a:spLocks noGrp="1"/>
          </p:cNvSpPr>
          <p:nvPr>
            <p:ph type="body" idx="1"/>
          </p:nvPr>
        </p:nvSpPr>
        <p:spPr>
          <a:xfrm>
            <a:off x="328247" y="1320278"/>
            <a:ext cx="8648842" cy="4932483"/>
          </a:xfrm>
          <a:prstGeom prst="rect">
            <a:avLst/>
          </a:prstGeom>
          <a:noFill/>
          <a:ln>
            <a:noFill/>
          </a:ln>
        </p:spPr>
        <p:txBody>
          <a:bodyPr spcFirstLastPara="1" wrap="square" lIns="91425" tIns="45700" rIns="91425" bIns="45700" anchor="t" anchorCtr="0">
            <a:noAutofit/>
          </a:bodyPr>
          <a:lstStyle/>
          <a:p>
            <a:pPr marL="0" lvl="0" indent="0" algn="ctr">
              <a:spcBef>
                <a:spcPts val="360"/>
              </a:spcBef>
              <a:buSzPts val="1800"/>
            </a:pPr>
            <a:r>
              <a:rPr lang="it-IT" sz="2400" dirty="0">
                <a:latin typeface="Verdana"/>
                <a:ea typeface="Verdana"/>
                <a:cs typeface="Verdana"/>
                <a:sym typeface="Verdana"/>
              </a:rPr>
              <a:t>GENERIC FRAMEWORK (EU) </a:t>
            </a:r>
            <a:endParaRPr lang="it-IT" sz="2400" dirty="0">
              <a:latin typeface="Verdana"/>
              <a:ea typeface="Verdana"/>
              <a:cs typeface="Verdana"/>
              <a:sym typeface="Wingdings" panose="05000000000000000000" pitchFamily="2" charset="2"/>
            </a:endParaRPr>
          </a:p>
          <a:p>
            <a:pPr marL="0" lvl="0" indent="0" algn="ctr">
              <a:spcBef>
                <a:spcPts val="360"/>
              </a:spcBef>
              <a:buSzPts val="1800"/>
            </a:pPr>
            <a:r>
              <a:rPr lang="it-IT" sz="2400" dirty="0">
                <a:latin typeface="Verdana"/>
                <a:ea typeface="Verdana"/>
                <a:cs typeface="Verdana"/>
                <a:sym typeface="Wingdings" panose="05000000000000000000" pitchFamily="2" charset="2"/>
              </a:rPr>
              <a:t> </a:t>
            </a:r>
          </a:p>
          <a:p>
            <a:pPr marL="0" lvl="0" indent="0" algn="ctr">
              <a:spcBef>
                <a:spcPts val="360"/>
              </a:spcBef>
              <a:buSzPts val="1800"/>
            </a:pPr>
            <a:endParaRPr lang="it-IT" sz="2400" dirty="0">
              <a:latin typeface="Verdana"/>
              <a:ea typeface="Verdana"/>
              <a:cs typeface="Verdana"/>
              <a:sym typeface="Wingdings" panose="05000000000000000000" pitchFamily="2" charset="2"/>
            </a:endParaRPr>
          </a:p>
          <a:p>
            <a:pPr marL="0" lvl="0" indent="0" algn="ctr">
              <a:spcBef>
                <a:spcPts val="360"/>
              </a:spcBef>
              <a:buSzPts val="1800"/>
            </a:pPr>
            <a:r>
              <a:rPr lang="it-IT" sz="2400" dirty="0">
                <a:latin typeface="Verdana"/>
                <a:ea typeface="Verdana"/>
                <a:cs typeface="Verdana"/>
                <a:sym typeface="Wingdings" panose="05000000000000000000" pitchFamily="2" charset="2"/>
              </a:rPr>
              <a:t>CONTEXTUALIZATION  </a:t>
            </a:r>
          </a:p>
          <a:p>
            <a:pPr marL="0" lvl="0" indent="0" algn="ctr">
              <a:spcBef>
                <a:spcPts val="360"/>
              </a:spcBef>
              <a:buSzPts val="1800"/>
            </a:pPr>
            <a:endParaRPr lang="it-IT" sz="2400" dirty="0">
              <a:latin typeface="Verdana"/>
              <a:ea typeface="Verdana"/>
              <a:cs typeface="Verdana"/>
              <a:sym typeface="Wingdings" panose="05000000000000000000" pitchFamily="2" charset="2"/>
            </a:endParaRPr>
          </a:p>
          <a:p>
            <a:pPr marL="0" lvl="0" indent="0" algn="ctr">
              <a:spcBef>
                <a:spcPts val="360"/>
              </a:spcBef>
              <a:buSzPts val="1800"/>
            </a:pPr>
            <a:endParaRPr lang="it-IT" sz="2400" dirty="0">
              <a:latin typeface="Verdana"/>
              <a:ea typeface="Verdana"/>
              <a:cs typeface="Verdana"/>
              <a:sym typeface="Wingdings" panose="05000000000000000000" pitchFamily="2" charset="2"/>
            </a:endParaRPr>
          </a:p>
          <a:p>
            <a:pPr marL="0" lvl="0" indent="0" algn="ctr">
              <a:spcBef>
                <a:spcPts val="360"/>
              </a:spcBef>
              <a:buSzPts val="1800"/>
            </a:pPr>
            <a:r>
              <a:rPr lang="it-IT" sz="2400" dirty="0">
                <a:latin typeface="Verdana"/>
                <a:ea typeface="Verdana"/>
                <a:cs typeface="Verdana"/>
                <a:sym typeface="Wingdings" panose="05000000000000000000" pitchFamily="2" charset="2"/>
              </a:rPr>
              <a:t>ASSESSMENT TOOLS (FOR ANY CITIES)</a:t>
            </a:r>
          </a:p>
          <a:p>
            <a:pPr marL="0" lvl="0" indent="0" algn="ctr">
              <a:spcBef>
                <a:spcPts val="360"/>
              </a:spcBef>
              <a:buSzPts val="1800"/>
            </a:pPr>
            <a:endParaRPr lang="it-IT" sz="2400" dirty="0">
              <a:latin typeface="Verdana"/>
              <a:ea typeface="Verdana"/>
              <a:cs typeface="Verdana"/>
              <a:sym typeface="Wingdings" panose="05000000000000000000" pitchFamily="2" charset="2"/>
            </a:endParaRPr>
          </a:p>
          <a:p>
            <a:pPr marL="0" lvl="0" indent="0" algn="ctr">
              <a:spcBef>
                <a:spcPts val="360"/>
              </a:spcBef>
              <a:buSzPts val="1800"/>
            </a:pPr>
            <a:r>
              <a:rPr lang="it-IT" sz="2400" dirty="0">
                <a:latin typeface="Verdana"/>
                <a:ea typeface="Verdana"/>
                <a:cs typeface="Verdana"/>
                <a:sym typeface="Wingdings" panose="05000000000000000000" pitchFamily="2" charset="2"/>
              </a:rPr>
              <a:t>Generated </a:t>
            </a:r>
            <a:r>
              <a:rPr lang="it-IT" sz="2400" dirty="0" err="1">
                <a:latin typeface="Verdana"/>
                <a:ea typeface="Verdana"/>
                <a:cs typeface="Verdana"/>
                <a:sym typeface="Wingdings" panose="05000000000000000000" pitchFamily="2" charset="2"/>
              </a:rPr>
              <a:t>tools</a:t>
            </a:r>
            <a:r>
              <a:rPr lang="it-IT" sz="2400" dirty="0">
                <a:latin typeface="Verdana"/>
                <a:ea typeface="Verdana"/>
                <a:cs typeface="Verdana"/>
                <a:sym typeface="Wingdings" panose="05000000000000000000" pitchFamily="2" charset="2"/>
              </a:rPr>
              <a:t> from </a:t>
            </a:r>
            <a:r>
              <a:rPr lang="it-IT" sz="2400" dirty="0" err="1">
                <a:latin typeface="Verdana"/>
                <a:ea typeface="Verdana"/>
                <a:cs typeface="Verdana"/>
                <a:sym typeface="Wingdings" panose="05000000000000000000" pitchFamily="2" charset="2"/>
              </a:rPr>
              <a:t>Generic</a:t>
            </a:r>
            <a:r>
              <a:rPr lang="it-IT" sz="2400" dirty="0">
                <a:latin typeface="Verdana"/>
                <a:ea typeface="Verdana"/>
                <a:cs typeface="Verdana"/>
                <a:sym typeface="Wingdings" panose="05000000000000000000" pitchFamily="2" charset="2"/>
              </a:rPr>
              <a:t> Framework are </a:t>
            </a:r>
            <a:r>
              <a:rPr lang="it-IT" sz="2400" dirty="0" err="1">
                <a:latin typeface="Verdana"/>
                <a:ea typeface="Verdana"/>
                <a:cs typeface="Verdana"/>
                <a:sym typeface="Wingdings" panose="05000000000000000000" pitchFamily="2" charset="2"/>
              </a:rPr>
              <a:t>harmonized</a:t>
            </a:r>
            <a:r>
              <a:rPr lang="it-IT" sz="2400" dirty="0">
                <a:latin typeface="Verdana"/>
                <a:ea typeface="Verdana"/>
                <a:cs typeface="Verdana"/>
                <a:sym typeface="Wingdings" panose="05000000000000000000" pitchFamily="2" charset="2"/>
              </a:rPr>
              <a:t> and comparable</a:t>
            </a:r>
          </a:p>
          <a:p>
            <a:pPr marL="0" lvl="0" indent="0" algn="ctr">
              <a:spcBef>
                <a:spcPts val="360"/>
              </a:spcBef>
              <a:buSzPts val="1800"/>
            </a:pPr>
            <a:endParaRPr lang="it-IT" sz="2400" dirty="0">
              <a:latin typeface="Verdana"/>
              <a:ea typeface="Verdana"/>
              <a:cs typeface="Verdana"/>
              <a:sym typeface="Wingdings" panose="05000000000000000000" pitchFamily="2" charset="2"/>
            </a:endParaRPr>
          </a:p>
          <a:p>
            <a:pPr marL="0" lvl="0" indent="0" algn="ctr">
              <a:spcBef>
                <a:spcPts val="360"/>
              </a:spcBef>
              <a:buSzPts val="1800"/>
            </a:pPr>
            <a:endParaRPr lang="it-IT" sz="2400" dirty="0">
              <a:latin typeface="Verdana"/>
              <a:ea typeface="Verdana"/>
              <a:cs typeface="Verdana"/>
              <a:sym typeface="Verdana"/>
            </a:endParaRPr>
          </a:p>
        </p:txBody>
      </p:sp>
      <p:sp>
        <p:nvSpPr>
          <p:cNvPr id="7" name="Google Shape;285;p42">
            <a:extLst>
              <a:ext uri="{FF2B5EF4-FFF2-40B4-BE49-F238E27FC236}">
                <a16:creationId xmlns:a16="http://schemas.microsoft.com/office/drawing/2014/main" id="{EA018506-EAF4-45B0-A028-DE8C753DB92E}"/>
              </a:ext>
            </a:extLst>
          </p:cNvPr>
          <p:cNvSpPr txBox="1">
            <a:spLocks/>
          </p:cNvSpPr>
          <p:nvPr/>
        </p:nvSpPr>
        <p:spPr>
          <a:xfrm>
            <a:off x="328247" y="225670"/>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2800" b="1" dirty="0"/>
              <a:t>CESBA </a:t>
            </a:r>
            <a:r>
              <a:rPr lang="it-IT" sz="2800" b="1" dirty="0" err="1"/>
              <a:t>Sustainable</a:t>
            </a:r>
            <a:r>
              <a:rPr lang="it-IT" sz="2800" b="1" dirty="0"/>
              <a:t> </a:t>
            </a:r>
            <a:r>
              <a:rPr lang="it-IT" sz="2800" b="1" dirty="0" err="1"/>
              <a:t>Neighbourhoods</a:t>
            </a:r>
            <a:r>
              <a:rPr lang="it-IT" sz="2800" b="1" dirty="0"/>
              <a:t> </a:t>
            </a:r>
            <a:r>
              <a:rPr lang="it-IT" sz="2800" b="1" dirty="0" err="1"/>
              <a:t>Tool</a:t>
            </a:r>
            <a:endParaRPr lang="it-IT" dirty="0"/>
          </a:p>
        </p:txBody>
      </p:sp>
      <p:sp>
        <p:nvSpPr>
          <p:cNvPr id="4" name="Freccia in giù 3">
            <a:extLst>
              <a:ext uri="{FF2B5EF4-FFF2-40B4-BE49-F238E27FC236}">
                <a16:creationId xmlns:a16="http://schemas.microsoft.com/office/drawing/2014/main" id="{2728DE13-EB4B-47F8-A1F0-E1EEA53264B3}"/>
              </a:ext>
            </a:extLst>
          </p:cNvPr>
          <p:cNvSpPr/>
          <p:nvPr/>
        </p:nvSpPr>
        <p:spPr>
          <a:xfrm>
            <a:off x="4413234" y="1985020"/>
            <a:ext cx="510530" cy="510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in giù 4">
            <a:extLst>
              <a:ext uri="{FF2B5EF4-FFF2-40B4-BE49-F238E27FC236}">
                <a16:creationId xmlns:a16="http://schemas.microsoft.com/office/drawing/2014/main" id="{5C09C365-D367-4149-8E99-D525FF48D026}"/>
              </a:ext>
            </a:extLst>
          </p:cNvPr>
          <p:cNvSpPr/>
          <p:nvPr/>
        </p:nvSpPr>
        <p:spPr>
          <a:xfrm>
            <a:off x="4413234" y="3275989"/>
            <a:ext cx="510530" cy="510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4491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5" name="Google Shape;285;p42">
            <a:extLst>
              <a:ext uri="{FF2B5EF4-FFF2-40B4-BE49-F238E27FC236}">
                <a16:creationId xmlns:a16="http://schemas.microsoft.com/office/drawing/2014/main" id="{1947F568-7CA4-42BB-B41B-BE91781F0808}"/>
              </a:ext>
            </a:extLst>
          </p:cNvPr>
          <p:cNvSpPr txBox="1">
            <a:spLocks/>
          </p:cNvSpPr>
          <p:nvPr/>
        </p:nvSpPr>
        <p:spPr>
          <a:xfrm>
            <a:off x="328247" y="171243"/>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2800" b="1" dirty="0"/>
              <a:t>CESBA </a:t>
            </a:r>
            <a:r>
              <a:rPr lang="it-IT" sz="2800" b="1" dirty="0" err="1"/>
              <a:t>Sustainable</a:t>
            </a:r>
            <a:r>
              <a:rPr lang="it-IT" sz="2800" b="1" dirty="0"/>
              <a:t> </a:t>
            </a:r>
            <a:r>
              <a:rPr lang="it-IT" sz="2800" b="1" dirty="0" err="1"/>
              <a:t>Neighbourhoods</a:t>
            </a:r>
            <a:r>
              <a:rPr lang="it-IT" sz="2800" b="1" dirty="0"/>
              <a:t> </a:t>
            </a:r>
            <a:r>
              <a:rPr lang="it-IT" sz="2800" b="1" dirty="0" err="1"/>
              <a:t>Tool</a:t>
            </a:r>
            <a:endParaRPr lang="it-IT" dirty="0"/>
          </a:p>
        </p:txBody>
      </p:sp>
      <p:sp>
        <p:nvSpPr>
          <p:cNvPr id="299" name="Google Shape;299;p4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51</a:t>
            </a:fld>
            <a:endParaRPr sz="1200">
              <a:solidFill>
                <a:srgbClr val="888888"/>
              </a:solidFill>
              <a:latin typeface="Calibri"/>
              <a:ea typeface="Calibri"/>
              <a:cs typeface="Calibri"/>
              <a:sym typeface="Calibri"/>
            </a:endParaRPr>
          </a:p>
        </p:txBody>
      </p:sp>
      <p:pic>
        <p:nvPicPr>
          <p:cNvPr id="6" name="Immagine 5">
            <a:extLst>
              <a:ext uri="{FF2B5EF4-FFF2-40B4-BE49-F238E27FC236}">
                <a16:creationId xmlns:a16="http://schemas.microsoft.com/office/drawing/2014/main" id="{A3C16427-EF27-431C-8A85-12454E42B8E4}"/>
              </a:ext>
            </a:extLst>
          </p:cNvPr>
          <p:cNvPicPr>
            <a:picLocks noChangeAspect="1"/>
          </p:cNvPicPr>
          <p:nvPr/>
        </p:nvPicPr>
        <p:blipFill>
          <a:blip r:embed="rId3"/>
          <a:stretch>
            <a:fillRect/>
          </a:stretch>
        </p:blipFill>
        <p:spPr>
          <a:xfrm>
            <a:off x="270163" y="1017495"/>
            <a:ext cx="8626633" cy="3639096"/>
          </a:xfrm>
          <a:prstGeom prst="rect">
            <a:avLst/>
          </a:prstGeom>
        </p:spPr>
      </p:pic>
      <p:pic>
        <p:nvPicPr>
          <p:cNvPr id="7" name="Immagine 6">
            <a:extLst>
              <a:ext uri="{FF2B5EF4-FFF2-40B4-BE49-F238E27FC236}">
                <a16:creationId xmlns:a16="http://schemas.microsoft.com/office/drawing/2014/main" id="{D3FDA299-6E78-4F52-842C-CC8CB0B09B94}"/>
              </a:ext>
            </a:extLst>
          </p:cNvPr>
          <p:cNvPicPr>
            <a:picLocks noChangeAspect="1"/>
          </p:cNvPicPr>
          <p:nvPr/>
        </p:nvPicPr>
        <p:blipFill>
          <a:blip r:embed="rId4"/>
          <a:stretch>
            <a:fillRect/>
          </a:stretch>
        </p:blipFill>
        <p:spPr>
          <a:xfrm>
            <a:off x="2793008" y="4887711"/>
            <a:ext cx="1400175" cy="934823"/>
          </a:xfrm>
          <a:prstGeom prst="rect">
            <a:avLst/>
          </a:prstGeom>
        </p:spPr>
      </p:pic>
      <p:pic>
        <p:nvPicPr>
          <p:cNvPr id="8" name="Immagine 7">
            <a:extLst>
              <a:ext uri="{FF2B5EF4-FFF2-40B4-BE49-F238E27FC236}">
                <a16:creationId xmlns:a16="http://schemas.microsoft.com/office/drawing/2014/main" id="{2F03AD64-2E2D-49D2-B1DE-5998211CE11A}"/>
              </a:ext>
            </a:extLst>
          </p:cNvPr>
          <p:cNvPicPr>
            <a:picLocks noChangeAspect="1"/>
          </p:cNvPicPr>
          <p:nvPr/>
        </p:nvPicPr>
        <p:blipFill>
          <a:blip r:embed="rId5"/>
          <a:stretch>
            <a:fillRect/>
          </a:stretch>
        </p:blipFill>
        <p:spPr>
          <a:xfrm>
            <a:off x="7178037" y="4887711"/>
            <a:ext cx="1331640" cy="887760"/>
          </a:xfrm>
          <a:prstGeom prst="rect">
            <a:avLst/>
          </a:prstGeom>
          <a:ln>
            <a:solidFill>
              <a:schemeClr val="tx1"/>
            </a:solidFill>
          </a:ln>
        </p:spPr>
      </p:pic>
      <p:pic>
        <p:nvPicPr>
          <p:cNvPr id="9" name="Immagine 8">
            <a:extLst>
              <a:ext uri="{FF2B5EF4-FFF2-40B4-BE49-F238E27FC236}">
                <a16:creationId xmlns:a16="http://schemas.microsoft.com/office/drawing/2014/main" id="{744D5CD5-1CC1-4B8B-9AF7-5465E770D7BD}"/>
              </a:ext>
            </a:extLst>
          </p:cNvPr>
          <p:cNvPicPr>
            <a:picLocks noChangeAspect="1"/>
          </p:cNvPicPr>
          <p:nvPr/>
        </p:nvPicPr>
        <p:blipFill>
          <a:blip r:embed="rId6"/>
          <a:stretch>
            <a:fillRect/>
          </a:stretch>
        </p:blipFill>
        <p:spPr>
          <a:xfrm>
            <a:off x="4986795" y="4853795"/>
            <a:ext cx="1450975" cy="968739"/>
          </a:xfrm>
          <a:prstGeom prst="rect">
            <a:avLst/>
          </a:prstGeom>
        </p:spPr>
      </p:pic>
      <p:pic>
        <p:nvPicPr>
          <p:cNvPr id="10" name="Immagine 9">
            <a:extLst>
              <a:ext uri="{FF2B5EF4-FFF2-40B4-BE49-F238E27FC236}">
                <a16:creationId xmlns:a16="http://schemas.microsoft.com/office/drawing/2014/main" id="{935EE365-3D06-4920-9251-A9FA586D50F4}"/>
              </a:ext>
            </a:extLst>
          </p:cNvPr>
          <p:cNvPicPr>
            <a:picLocks noChangeAspect="1"/>
          </p:cNvPicPr>
          <p:nvPr/>
        </p:nvPicPr>
        <p:blipFill>
          <a:blip r:embed="rId7"/>
          <a:stretch>
            <a:fillRect/>
          </a:stretch>
        </p:blipFill>
        <p:spPr>
          <a:xfrm>
            <a:off x="740211" y="4853795"/>
            <a:ext cx="1023477" cy="1023477"/>
          </a:xfrm>
          <a:prstGeom prst="rect">
            <a:avLst/>
          </a:prstGeom>
        </p:spPr>
      </p:pic>
      <p:sp>
        <p:nvSpPr>
          <p:cNvPr id="11" name="CasellaDiTesto 10">
            <a:extLst>
              <a:ext uri="{FF2B5EF4-FFF2-40B4-BE49-F238E27FC236}">
                <a16:creationId xmlns:a16="http://schemas.microsoft.com/office/drawing/2014/main" id="{77E42AFF-89E5-4508-BA7A-1B1DE42C8B60}"/>
              </a:ext>
            </a:extLst>
          </p:cNvPr>
          <p:cNvSpPr txBox="1"/>
          <p:nvPr/>
        </p:nvSpPr>
        <p:spPr>
          <a:xfrm>
            <a:off x="186702" y="1225938"/>
            <a:ext cx="2435282" cy="707886"/>
          </a:xfrm>
          <a:prstGeom prst="rect">
            <a:avLst/>
          </a:prstGeom>
          <a:noFill/>
        </p:spPr>
        <p:txBody>
          <a:bodyPr wrap="none" rtlCol="0">
            <a:spAutoFit/>
          </a:bodyPr>
          <a:lstStyle/>
          <a:p>
            <a:pPr algn="ctr"/>
            <a:r>
              <a:rPr lang="it-IT" sz="2000" dirty="0" err="1">
                <a:solidFill>
                  <a:srgbClr val="FF0000"/>
                </a:solidFill>
              </a:rPr>
              <a:t>Transnational</a:t>
            </a:r>
            <a:endParaRPr lang="it-IT" sz="2000" dirty="0">
              <a:solidFill>
                <a:srgbClr val="FF0000"/>
              </a:solidFill>
            </a:endParaRPr>
          </a:p>
          <a:p>
            <a:pPr algn="ctr"/>
            <a:r>
              <a:rPr lang="it-IT" sz="2000" dirty="0" err="1">
                <a:solidFill>
                  <a:srgbClr val="FF0000"/>
                </a:solidFill>
              </a:rPr>
              <a:t>Generic</a:t>
            </a:r>
            <a:r>
              <a:rPr lang="it-IT" sz="2000" dirty="0">
                <a:solidFill>
                  <a:srgbClr val="FF0000"/>
                </a:solidFill>
              </a:rPr>
              <a:t> Framework</a:t>
            </a:r>
          </a:p>
        </p:txBody>
      </p:sp>
      <p:sp>
        <p:nvSpPr>
          <p:cNvPr id="12" name="Freccia a destra 11">
            <a:extLst>
              <a:ext uri="{FF2B5EF4-FFF2-40B4-BE49-F238E27FC236}">
                <a16:creationId xmlns:a16="http://schemas.microsoft.com/office/drawing/2014/main" id="{E04838F0-C466-46B7-9341-19B975FFCD31}"/>
              </a:ext>
            </a:extLst>
          </p:cNvPr>
          <p:cNvSpPr/>
          <p:nvPr/>
        </p:nvSpPr>
        <p:spPr>
          <a:xfrm>
            <a:off x="2793008" y="1363857"/>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7C19A5B5-429B-4DC9-950D-9D8C6F2E7FB0}"/>
              </a:ext>
            </a:extLst>
          </p:cNvPr>
          <p:cNvSpPr/>
          <p:nvPr/>
        </p:nvSpPr>
        <p:spPr>
          <a:xfrm rot="5400000">
            <a:off x="7519821" y="2745876"/>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E47329BD-815A-4AB0-83AA-04EB0AB8CB9C}"/>
              </a:ext>
            </a:extLst>
          </p:cNvPr>
          <p:cNvSpPr txBox="1"/>
          <p:nvPr/>
        </p:nvSpPr>
        <p:spPr>
          <a:xfrm>
            <a:off x="7078068" y="1780131"/>
            <a:ext cx="1564851" cy="707886"/>
          </a:xfrm>
          <a:prstGeom prst="rect">
            <a:avLst/>
          </a:prstGeom>
          <a:noFill/>
        </p:spPr>
        <p:txBody>
          <a:bodyPr wrap="none" rtlCol="0">
            <a:spAutoFit/>
          </a:bodyPr>
          <a:lstStyle/>
          <a:p>
            <a:pPr algn="ctr"/>
            <a:r>
              <a:rPr lang="it-IT" sz="2000" dirty="0">
                <a:solidFill>
                  <a:srgbClr val="FF0000"/>
                </a:solidFill>
              </a:rPr>
              <a:t>Tools </a:t>
            </a:r>
          </a:p>
          <a:p>
            <a:pPr algn="ctr"/>
            <a:r>
              <a:rPr lang="it-IT" sz="2000" dirty="0">
                <a:solidFill>
                  <a:srgbClr val="FF0000"/>
                </a:solidFill>
              </a:rPr>
              <a:t>for the cities</a:t>
            </a:r>
          </a:p>
        </p:txBody>
      </p:sp>
    </p:spTree>
    <p:extLst>
      <p:ext uri="{BB962C8B-B14F-4D97-AF65-F5344CB8AC3E}">
        <p14:creationId xmlns:p14="http://schemas.microsoft.com/office/powerpoint/2010/main" val="1492101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9 </a:t>
            </a:r>
            <a:r>
              <a:rPr lang="it-IT" sz="3200" b="1" i="0" u="none" strike="noStrike" cap="none" dirty="0" err="1">
                <a:solidFill>
                  <a:schemeClr val="dk1"/>
                </a:solidFill>
                <a:latin typeface="Calibri"/>
                <a:ea typeface="Calibri"/>
                <a:cs typeface="Calibri"/>
                <a:sym typeface="Calibri"/>
              </a:rPr>
              <a:t>Assessment</a:t>
            </a:r>
            <a:r>
              <a:rPr lang="it-IT" sz="3200" b="1" i="0" u="none" strike="noStrike" cap="none" dirty="0">
                <a:solidFill>
                  <a:schemeClr val="dk1"/>
                </a:solidFill>
                <a:latin typeface="Calibri"/>
                <a:ea typeface="Calibri"/>
                <a:cs typeface="Calibri"/>
                <a:sym typeface="Calibri"/>
              </a:rPr>
              <a:t> </a:t>
            </a:r>
            <a:r>
              <a:rPr lang="it-IT" sz="3200" b="1" dirty="0" err="1"/>
              <a:t>Tool</a:t>
            </a:r>
            <a:r>
              <a:rPr lang="it-IT" sz="3200" b="1" i="0" u="none" strike="noStrike" cap="none" dirty="0">
                <a:solidFill>
                  <a:schemeClr val="dk1"/>
                </a:solidFill>
                <a:latin typeface="Calibri"/>
                <a:ea typeface="Calibri"/>
                <a:cs typeface="Calibri"/>
                <a:sym typeface="Calibri"/>
              </a:rPr>
              <a:t> Test</a:t>
            </a:r>
            <a:endParaRPr dirty="0"/>
          </a:p>
        </p:txBody>
      </p:sp>
      <p:sp>
        <p:nvSpPr>
          <p:cNvPr id="11" name="Segnaposto contenuto 2">
            <a:extLst>
              <a:ext uri="{FF2B5EF4-FFF2-40B4-BE49-F238E27FC236}">
                <a16:creationId xmlns:a16="http://schemas.microsoft.com/office/drawing/2014/main" id="{6E7AA0C1-869C-4E25-8F0E-77CB3C3D2ECB}"/>
              </a:ext>
            </a:extLst>
          </p:cNvPr>
          <p:cNvSpPr txBox="1">
            <a:spLocks/>
          </p:cNvSpPr>
          <p:nvPr/>
        </p:nvSpPr>
        <p:spPr>
          <a:xfrm>
            <a:off x="773009" y="1112688"/>
            <a:ext cx="4618856" cy="36724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just"/>
            <a:r>
              <a:rPr lang="en-GB" sz="2400" dirty="0"/>
              <a:t>9 assessment tools in test phase in: </a:t>
            </a:r>
          </a:p>
          <a:p>
            <a:pPr algn="just">
              <a:buFontTx/>
              <a:buChar char="-"/>
            </a:pPr>
            <a:r>
              <a:rPr lang="en-GB" sz="2400" dirty="0"/>
              <a:t>Turin</a:t>
            </a:r>
          </a:p>
          <a:p>
            <a:pPr algn="just">
              <a:buFontTx/>
              <a:buChar char="-"/>
            </a:pPr>
            <a:r>
              <a:rPr lang="en-GB" sz="2400" dirty="0"/>
              <a:t>Barcelona</a:t>
            </a:r>
          </a:p>
          <a:p>
            <a:pPr algn="just">
              <a:buFontTx/>
              <a:buChar char="-"/>
            </a:pPr>
            <a:r>
              <a:rPr lang="en-GB" sz="2400" dirty="0"/>
              <a:t>Marseilles</a:t>
            </a:r>
          </a:p>
          <a:p>
            <a:pPr algn="just">
              <a:buFontTx/>
              <a:buChar char="-"/>
            </a:pPr>
            <a:r>
              <a:rPr lang="en-GB" sz="2400" dirty="0"/>
              <a:t>Lyon</a:t>
            </a:r>
          </a:p>
          <a:p>
            <a:pPr algn="just">
              <a:buFontTx/>
              <a:buChar char="-"/>
            </a:pPr>
            <a:r>
              <a:rPr lang="en-GB" sz="2400" dirty="0"/>
              <a:t>Athens</a:t>
            </a:r>
          </a:p>
          <a:p>
            <a:pPr algn="just">
              <a:buFontTx/>
              <a:buChar char="-"/>
            </a:pPr>
            <a:r>
              <a:rPr lang="en-GB" sz="2400" dirty="0"/>
              <a:t>Zagreb</a:t>
            </a:r>
          </a:p>
          <a:p>
            <a:pPr algn="just">
              <a:buFontTx/>
              <a:buChar char="-"/>
            </a:pPr>
            <a:r>
              <a:rPr lang="en-GB" sz="2400" dirty="0"/>
              <a:t>Sant </a:t>
            </a:r>
            <a:r>
              <a:rPr lang="en-GB" sz="2400" dirty="0" err="1"/>
              <a:t>Cugat</a:t>
            </a:r>
            <a:r>
              <a:rPr lang="en-GB" sz="2400" dirty="0"/>
              <a:t> del </a:t>
            </a:r>
            <a:r>
              <a:rPr lang="en-GB" sz="2400" dirty="0" err="1"/>
              <a:t>Vallés</a:t>
            </a:r>
            <a:endParaRPr lang="en-GB" sz="2400" dirty="0"/>
          </a:p>
          <a:p>
            <a:pPr algn="just">
              <a:buFontTx/>
              <a:buChar char="-"/>
            </a:pPr>
            <a:r>
              <a:rPr lang="en-GB" sz="2400" dirty="0"/>
              <a:t>Udine</a:t>
            </a:r>
          </a:p>
          <a:p>
            <a:pPr algn="just">
              <a:buFontTx/>
              <a:buChar char="-"/>
            </a:pPr>
            <a:r>
              <a:rPr lang="en-GB" sz="2400" dirty="0"/>
              <a:t>Malta</a:t>
            </a:r>
          </a:p>
          <a:p>
            <a:pPr algn="just">
              <a:buFontTx/>
              <a:buChar char="-"/>
            </a:pPr>
            <a:endParaRPr lang="en-GB" sz="2400" dirty="0"/>
          </a:p>
        </p:txBody>
      </p:sp>
      <p:pic>
        <p:nvPicPr>
          <p:cNvPr id="12" name="Immagine 11">
            <a:extLst>
              <a:ext uri="{FF2B5EF4-FFF2-40B4-BE49-F238E27FC236}">
                <a16:creationId xmlns:a16="http://schemas.microsoft.com/office/drawing/2014/main" id="{087C7ECE-4A60-4E75-B50C-AF6BD5E9F6F3}"/>
              </a:ext>
            </a:extLst>
          </p:cNvPr>
          <p:cNvPicPr>
            <a:picLocks noChangeAspect="1"/>
          </p:cNvPicPr>
          <p:nvPr/>
        </p:nvPicPr>
        <p:blipFill>
          <a:blip r:embed="rId3"/>
          <a:stretch>
            <a:fillRect/>
          </a:stretch>
        </p:blipFill>
        <p:spPr>
          <a:xfrm>
            <a:off x="5797716" y="1388408"/>
            <a:ext cx="2731463" cy="1389858"/>
          </a:xfrm>
          <a:prstGeom prst="rect">
            <a:avLst/>
          </a:prstGeom>
        </p:spPr>
      </p:pic>
      <p:pic>
        <p:nvPicPr>
          <p:cNvPr id="13" name="Immagine 12">
            <a:extLst>
              <a:ext uri="{FF2B5EF4-FFF2-40B4-BE49-F238E27FC236}">
                <a16:creationId xmlns:a16="http://schemas.microsoft.com/office/drawing/2014/main" id="{35474ACA-AD36-45E4-B8AA-F2C95990405B}"/>
              </a:ext>
            </a:extLst>
          </p:cNvPr>
          <p:cNvPicPr>
            <a:picLocks noChangeAspect="1"/>
          </p:cNvPicPr>
          <p:nvPr/>
        </p:nvPicPr>
        <p:blipFill rotWithShape="1">
          <a:blip r:embed="rId4"/>
          <a:srcRect l="16069" t="20218" r="63433" b="20427"/>
          <a:stretch/>
        </p:blipFill>
        <p:spPr>
          <a:xfrm>
            <a:off x="5811159" y="2990973"/>
            <a:ext cx="2718020" cy="2656249"/>
          </a:xfrm>
          <a:prstGeom prst="rect">
            <a:avLst/>
          </a:prstGeom>
        </p:spPr>
      </p:pic>
    </p:spTree>
    <p:extLst>
      <p:ext uri="{BB962C8B-B14F-4D97-AF65-F5344CB8AC3E}">
        <p14:creationId xmlns:p14="http://schemas.microsoft.com/office/powerpoint/2010/main" val="3284142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a:t>City </a:t>
            </a:r>
            <a:r>
              <a:rPr lang="it-IT" sz="3200" b="1" dirty="0" err="1"/>
              <a:t>morphology</a:t>
            </a:r>
            <a:endParaRPr dirty="0"/>
          </a:p>
        </p:txBody>
      </p:sp>
      <p:pic>
        <p:nvPicPr>
          <p:cNvPr id="6" name="Picture 2" descr="D:\ANALISI 21.jpg">
            <a:extLst>
              <a:ext uri="{FF2B5EF4-FFF2-40B4-BE49-F238E27FC236}">
                <a16:creationId xmlns:a16="http://schemas.microsoft.com/office/drawing/2014/main" id="{471BFFDC-003F-43E0-A0BC-1A2FE89B4B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7" t="21319" r="15785" b="11657"/>
          <a:stretch/>
        </p:blipFill>
        <p:spPr bwMode="auto">
          <a:xfrm>
            <a:off x="80223" y="1327605"/>
            <a:ext cx="7527078" cy="469809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74FACB2F-4A7F-4808-8807-EDD1A7F790FA}"/>
              </a:ext>
            </a:extLst>
          </p:cNvPr>
          <p:cNvSpPr/>
          <p:nvPr/>
        </p:nvSpPr>
        <p:spPr>
          <a:xfrm>
            <a:off x="175847" y="1014322"/>
            <a:ext cx="2784329" cy="315251"/>
          </a:xfrm>
          <a:prstGeom prst="rect">
            <a:avLst/>
          </a:prstGeom>
          <a:solidFill>
            <a:schemeClr val="bg2">
              <a:lumMod val="40000"/>
              <a:lumOff val="60000"/>
            </a:schemeClr>
          </a:solidFill>
          <a:ln>
            <a:solidFill>
              <a:schemeClr val="bg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79859FE2-924E-4272-9B58-7F78CE950F8A}"/>
              </a:ext>
            </a:extLst>
          </p:cNvPr>
          <p:cNvSpPr txBox="1"/>
          <p:nvPr/>
        </p:nvSpPr>
        <p:spPr>
          <a:xfrm>
            <a:off x="175847" y="1027852"/>
            <a:ext cx="2784329" cy="307777"/>
          </a:xfrm>
          <a:prstGeom prst="rect">
            <a:avLst/>
          </a:prstGeom>
          <a:noFill/>
        </p:spPr>
        <p:txBody>
          <a:bodyPr wrap="square" rtlCol="0">
            <a:spAutoFit/>
          </a:bodyPr>
          <a:lstStyle/>
          <a:p>
            <a:r>
              <a:rPr lang="it-IT" dirty="0"/>
              <a:t>CITY MORPHOLOGY</a:t>
            </a:r>
          </a:p>
        </p:txBody>
      </p:sp>
      <p:sp>
        <p:nvSpPr>
          <p:cNvPr id="4" name="CasellaDiTesto 3">
            <a:extLst>
              <a:ext uri="{FF2B5EF4-FFF2-40B4-BE49-F238E27FC236}">
                <a16:creationId xmlns:a16="http://schemas.microsoft.com/office/drawing/2014/main" id="{FF434670-6E0E-43DE-975A-3B51B93A918B}"/>
              </a:ext>
            </a:extLst>
          </p:cNvPr>
          <p:cNvSpPr txBox="1"/>
          <p:nvPr/>
        </p:nvSpPr>
        <p:spPr>
          <a:xfrm>
            <a:off x="7569200" y="1314277"/>
            <a:ext cx="1909771" cy="461665"/>
          </a:xfrm>
          <a:prstGeom prst="rect">
            <a:avLst/>
          </a:prstGeom>
          <a:noFill/>
        </p:spPr>
        <p:txBody>
          <a:bodyPr wrap="square" rtlCol="0">
            <a:spAutoFit/>
          </a:bodyPr>
          <a:lstStyle/>
          <a:p>
            <a:r>
              <a:rPr lang="it-IT" sz="1200" dirty="0">
                <a:solidFill>
                  <a:schemeClr val="bg2">
                    <a:lumMod val="40000"/>
                    <a:lumOff val="60000"/>
                  </a:schemeClr>
                </a:solidFill>
              </a:rPr>
              <a:t>LEVEL 1:</a:t>
            </a:r>
          </a:p>
          <a:p>
            <a:r>
              <a:rPr lang="it-IT" sz="1200" dirty="0"/>
              <a:t>People and </a:t>
            </a:r>
            <a:r>
              <a:rPr lang="it-IT" sz="1200" dirty="0" err="1"/>
              <a:t>activities</a:t>
            </a:r>
            <a:endParaRPr lang="it-IT" sz="1200" dirty="0"/>
          </a:p>
        </p:txBody>
      </p:sp>
      <p:sp>
        <p:nvSpPr>
          <p:cNvPr id="10" name="CasellaDiTesto 9">
            <a:extLst>
              <a:ext uri="{FF2B5EF4-FFF2-40B4-BE49-F238E27FC236}">
                <a16:creationId xmlns:a16="http://schemas.microsoft.com/office/drawing/2014/main" id="{85DF4A9D-8A91-410B-9B59-ACEA6D7F175B}"/>
              </a:ext>
            </a:extLst>
          </p:cNvPr>
          <p:cNvSpPr txBox="1"/>
          <p:nvPr/>
        </p:nvSpPr>
        <p:spPr>
          <a:xfrm>
            <a:off x="7581901" y="1936577"/>
            <a:ext cx="1562100" cy="646331"/>
          </a:xfrm>
          <a:prstGeom prst="rect">
            <a:avLst/>
          </a:prstGeom>
          <a:noFill/>
        </p:spPr>
        <p:txBody>
          <a:bodyPr wrap="square" rtlCol="0">
            <a:spAutoFit/>
          </a:bodyPr>
          <a:lstStyle/>
          <a:p>
            <a:r>
              <a:rPr lang="it-IT" sz="1200" dirty="0">
                <a:solidFill>
                  <a:schemeClr val="bg2">
                    <a:lumMod val="40000"/>
                    <a:lumOff val="60000"/>
                  </a:schemeClr>
                </a:solidFill>
              </a:rPr>
              <a:t>LEVEL 2:</a:t>
            </a:r>
          </a:p>
          <a:p>
            <a:r>
              <a:rPr lang="it-IT" sz="1200" dirty="0"/>
              <a:t>Connections and street network</a:t>
            </a:r>
          </a:p>
        </p:txBody>
      </p:sp>
      <p:sp>
        <p:nvSpPr>
          <p:cNvPr id="14" name="CasellaDiTesto 13">
            <a:extLst>
              <a:ext uri="{FF2B5EF4-FFF2-40B4-BE49-F238E27FC236}">
                <a16:creationId xmlns:a16="http://schemas.microsoft.com/office/drawing/2014/main" id="{6F3D3275-F223-49F1-B2F8-EC781DCF9B08}"/>
              </a:ext>
            </a:extLst>
          </p:cNvPr>
          <p:cNvSpPr txBox="1"/>
          <p:nvPr/>
        </p:nvSpPr>
        <p:spPr>
          <a:xfrm>
            <a:off x="7607300" y="2685877"/>
            <a:ext cx="1909771" cy="461665"/>
          </a:xfrm>
          <a:prstGeom prst="rect">
            <a:avLst/>
          </a:prstGeom>
          <a:noFill/>
        </p:spPr>
        <p:txBody>
          <a:bodyPr wrap="square" rtlCol="0">
            <a:spAutoFit/>
          </a:bodyPr>
          <a:lstStyle/>
          <a:p>
            <a:r>
              <a:rPr lang="it-IT" sz="1200" dirty="0">
                <a:solidFill>
                  <a:schemeClr val="bg2">
                    <a:lumMod val="40000"/>
                    <a:lumOff val="60000"/>
                  </a:schemeClr>
                </a:solidFill>
              </a:rPr>
              <a:t>LEVEL 3:</a:t>
            </a:r>
          </a:p>
          <a:p>
            <a:r>
              <a:rPr lang="it-IT" sz="1200" dirty="0"/>
              <a:t>Urban blocks</a:t>
            </a:r>
          </a:p>
        </p:txBody>
      </p:sp>
      <p:sp>
        <p:nvSpPr>
          <p:cNvPr id="15" name="CasellaDiTesto 14">
            <a:extLst>
              <a:ext uri="{FF2B5EF4-FFF2-40B4-BE49-F238E27FC236}">
                <a16:creationId xmlns:a16="http://schemas.microsoft.com/office/drawing/2014/main" id="{3CA89B8B-838F-4E13-BA1B-658D41ACB35B}"/>
              </a:ext>
            </a:extLst>
          </p:cNvPr>
          <p:cNvSpPr txBox="1"/>
          <p:nvPr/>
        </p:nvSpPr>
        <p:spPr>
          <a:xfrm>
            <a:off x="7607300" y="3333577"/>
            <a:ext cx="1909771" cy="461665"/>
          </a:xfrm>
          <a:prstGeom prst="rect">
            <a:avLst/>
          </a:prstGeom>
          <a:noFill/>
        </p:spPr>
        <p:txBody>
          <a:bodyPr wrap="square" rtlCol="0">
            <a:spAutoFit/>
          </a:bodyPr>
          <a:lstStyle/>
          <a:p>
            <a:r>
              <a:rPr lang="it-IT" sz="1200" dirty="0">
                <a:solidFill>
                  <a:schemeClr val="bg2">
                    <a:lumMod val="40000"/>
                    <a:lumOff val="60000"/>
                  </a:schemeClr>
                </a:solidFill>
              </a:rPr>
              <a:t>LEVEL 4:</a:t>
            </a:r>
          </a:p>
          <a:p>
            <a:r>
              <a:rPr lang="it-IT" sz="1200" dirty="0"/>
              <a:t>Site </a:t>
            </a:r>
            <a:r>
              <a:rPr lang="it-IT" sz="1200" dirty="0" err="1"/>
              <a:t>topography</a:t>
            </a:r>
            <a:endParaRPr lang="it-IT" sz="1200" dirty="0"/>
          </a:p>
        </p:txBody>
      </p:sp>
      <p:sp>
        <p:nvSpPr>
          <p:cNvPr id="16" name="CasellaDiTesto 15">
            <a:extLst>
              <a:ext uri="{FF2B5EF4-FFF2-40B4-BE49-F238E27FC236}">
                <a16:creationId xmlns:a16="http://schemas.microsoft.com/office/drawing/2014/main" id="{75D40CC5-63B7-44CC-B602-90E0779ED6F7}"/>
              </a:ext>
            </a:extLst>
          </p:cNvPr>
          <p:cNvSpPr txBox="1"/>
          <p:nvPr/>
        </p:nvSpPr>
        <p:spPr>
          <a:xfrm>
            <a:off x="7594600" y="4057477"/>
            <a:ext cx="1909771" cy="461665"/>
          </a:xfrm>
          <a:prstGeom prst="rect">
            <a:avLst/>
          </a:prstGeom>
          <a:noFill/>
        </p:spPr>
        <p:txBody>
          <a:bodyPr wrap="square" rtlCol="0">
            <a:spAutoFit/>
          </a:bodyPr>
          <a:lstStyle/>
          <a:p>
            <a:r>
              <a:rPr lang="it-IT" sz="1200" dirty="0">
                <a:solidFill>
                  <a:schemeClr val="bg2">
                    <a:lumMod val="40000"/>
                    <a:lumOff val="60000"/>
                  </a:schemeClr>
                </a:solidFill>
              </a:rPr>
              <a:t>LEVEL 5:</a:t>
            </a:r>
          </a:p>
          <a:p>
            <a:r>
              <a:rPr lang="it-IT" sz="1200" dirty="0"/>
              <a:t>Land use</a:t>
            </a:r>
          </a:p>
        </p:txBody>
      </p:sp>
      <p:sp>
        <p:nvSpPr>
          <p:cNvPr id="17" name="CasellaDiTesto 16">
            <a:extLst>
              <a:ext uri="{FF2B5EF4-FFF2-40B4-BE49-F238E27FC236}">
                <a16:creationId xmlns:a16="http://schemas.microsoft.com/office/drawing/2014/main" id="{83ADB4E6-0351-4992-9BA6-DCAC15F6FD0B}"/>
              </a:ext>
            </a:extLst>
          </p:cNvPr>
          <p:cNvSpPr txBox="1"/>
          <p:nvPr/>
        </p:nvSpPr>
        <p:spPr>
          <a:xfrm>
            <a:off x="7556500" y="5111577"/>
            <a:ext cx="1909771" cy="461665"/>
          </a:xfrm>
          <a:prstGeom prst="rect">
            <a:avLst/>
          </a:prstGeom>
          <a:noFill/>
        </p:spPr>
        <p:txBody>
          <a:bodyPr wrap="square" rtlCol="0">
            <a:spAutoFit/>
          </a:bodyPr>
          <a:lstStyle/>
          <a:p>
            <a:r>
              <a:rPr lang="it-IT" sz="1200" dirty="0">
                <a:solidFill>
                  <a:schemeClr val="bg2">
                    <a:lumMod val="40000"/>
                    <a:lumOff val="60000"/>
                  </a:schemeClr>
                </a:solidFill>
              </a:rPr>
              <a:t>LEVEL 6:</a:t>
            </a:r>
          </a:p>
          <a:p>
            <a:r>
              <a:rPr lang="it-IT" sz="1200" dirty="0"/>
              <a:t>Weather conditions</a:t>
            </a:r>
          </a:p>
        </p:txBody>
      </p:sp>
    </p:spTree>
    <p:extLst>
      <p:ext uri="{BB962C8B-B14F-4D97-AF65-F5344CB8AC3E}">
        <p14:creationId xmlns:p14="http://schemas.microsoft.com/office/powerpoint/2010/main" val="3698934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4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54</a:t>
            </a:fld>
            <a:endParaRPr sz="1200">
              <a:solidFill>
                <a:srgbClr val="888888"/>
              </a:solidFill>
              <a:latin typeface="Calibri"/>
              <a:ea typeface="Calibri"/>
              <a:cs typeface="Calibri"/>
              <a:sym typeface="Calibri"/>
            </a:endParaRPr>
          </a:p>
        </p:txBody>
      </p:sp>
      <p:sp>
        <p:nvSpPr>
          <p:cNvPr id="12" name="Google Shape;285;p42">
            <a:extLst>
              <a:ext uri="{FF2B5EF4-FFF2-40B4-BE49-F238E27FC236}">
                <a16:creationId xmlns:a16="http://schemas.microsoft.com/office/drawing/2014/main" id="{E1DC694A-85DE-43E1-B9BE-BB90D81725BD}"/>
              </a:ext>
            </a:extLst>
          </p:cNvPr>
          <p:cNvSpPr txBox="1">
            <a:spLocks/>
          </p:cNvSpPr>
          <p:nvPr/>
        </p:nvSpPr>
        <p:spPr>
          <a:xfrm>
            <a:off x="328247" y="208565"/>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3200" b="1" dirty="0" err="1"/>
              <a:t>Regional</a:t>
            </a:r>
            <a:r>
              <a:rPr lang="it-IT" sz="3200" b="1" dirty="0"/>
              <a:t> </a:t>
            </a:r>
            <a:r>
              <a:rPr lang="it-IT" sz="3200" b="1" dirty="0" err="1"/>
              <a:t>tool</a:t>
            </a:r>
            <a:r>
              <a:rPr lang="it-IT" sz="3200" b="1" dirty="0"/>
              <a:t> creation</a:t>
            </a:r>
            <a:endParaRPr lang="it-IT" sz="2400" dirty="0"/>
          </a:p>
        </p:txBody>
      </p:sp>
      <p:sp>
        <p:nvSpPr>
          <p:cNvPr id="11" name="Rettangolo 10">
            <a:extLst>
              <a:ext uri="{FF2B5EF4-FFF2-40B4-BE49-F238E27FC236}">
                <a16:creationId xmlns:a16="http://schemas.microsoft.com/office/drawing/2014/main" id="{7F7201ED-D4E1-4E4D-9137-7E0E7BA97083}"/>
              </a:ext>
            </a:extLst>
          </p:cNvPr>
          <p:cNvSpPr/>
          <p:nvPr/>
        </p:nvSpPr>
        <p:spPr>
          <a:xfrm>
            <a:off x="1027708" y="3128421"/>
            <a:ext cx="110819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9173C43E-18E8-4057-B6A3-301D582D2E72}"/>
              </a:ext>
            </a:extLst>
          </p:cNvPr>
          <p:cNvSpPr/>
          <p:nvPr/>
        </p:nvSpPr>
        <p:spPr>
          <a:xfrm>
            <a:off x="3000000" y="1313732"/>
            <a:ext cx="4032448" cy="93610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CESBA MED SN GENERIC FRAMEWORK</a:t>
            </a:r>
          </a:p>
        </p:txBody>
      </p:sp>
      <p:sp>
        <p:nvSpPr>
          <p:cNvPr id="14" name="Rettangolo 13">
            <a:extLst>
              <a:ext uri="{FF2B5EF4-FFF2-40B4-BE49-F238E27FC236}">
                <a16:creationId xmlns:a16="http://schemas.microsoft.com/office/drawing/2014/main" id="{CEDBB2E6-C1CE-4513-89C8-4977246D91C9}"/>
              </a:ext>
            </a:extLst>
          </p:cNvPr>
          <p:cNvSpPr/>
          <p:nvPr/>
        </p:nvSpPr>
        <p:spPr>
          <a:xfrm>
            <a:off x="635675" y="1313732"/>
            <a:ext cx="1716253"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ASSESSMENT METHODOLOGY AND CRITERIA</a:t>
            </a:r>
          </a:p>
        </p:txBody>
      </p:sp>
      <p:sp>
        <p:nvSpPr>
          <p:cNvPr id="15" name="Freccia a destra 14">
            <a:extLst>
              <a:ext uri="{FF2B5EF4-FFF2-40B4-BE49-F238E27FC236}">
                <a16:creationId xmlns:a16="http://schemas.microsoft.com/office/drawing/2014/main" id="{49E48BB7-DAA2-45B5-990F-94C82A910711}"/>
              </a:ext>
            </a:extLst>
          </p:cNvPr>
          <p:cNvSpPr/>
          <p:nvPr/>
        </p:nvSpPr>
        <p:spPr>
          <a:xfrm>
            <a:off x="2495944" y="1601764"/>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a:extLst>
              <a:ext uri="{FF2B5EF4-FFF2-40B4-BE49-F238E27FC236}">
                <a16:creationId xmlns:a16="http://schemas.microsoft.com/office/drawing/2014/main" id="{BBB46876-B338-46D9-BFAA-64D218C78FEB}"/>
              </a:ext>
            </a:extLst>
          </p:cNvPr>
          <p:cNvSpPr/>
          <p:nvPr/>
        </p:nvSpPr>
        <p:spPr>
          <a:xfrm>
            <a:off x="4656184" y="2397180"/>
            <a:ext cx="576064" cy="396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1849A33F-ED0A-47E3-8FC4-04E4E98F2278}"/>
              </a:ext>
            </a:extLst>
          </p:cNvPr>
          <p:cNvSpPr/>
          <p:nvPr/>
        </p:nvSpPr>
        <p:spPr>
          <a:xfrm>
            <a:off x="3000000" y="2928154"/>
            <a:ext cx="4032448" cy="112728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 CRITERIA SELECTION</a:t>
            </a:r>
          </a:p>
          <a:p>
            <a:pPr algn="ctr"/>
            <a:r>
              <a:rPr lang="it-IT" dirty="0">
                <a:solidFill>
                  <a:schemeClr val="tx1"/>
                </a:solidFill>
              </a:rPr>
              <a:t>2. PERFORMANCE SCALES DEFINITION</a:t>
            </a:r>
          </a:p>
          <a:p>
            <a:pPr algn="ctr"/>
            <a:r>
              <a:rPr lang="it-IT" dirty="0">
                <a:solidFill>
                  <a:schemeClr val="tx1"/>
                </a:solidFill>
              </a:rPr>
              <a:t>3. WEIGHTS ASSIGNMENT</a:t>
            </a:r>
          </a:p>
        </p:txBody>
      </p:sp>
      <p:sp>
        <p:nvSpPr>
          <p:cNvPr id="18" name="CasellaDiTesto 17">
            <a:extLst>
              <a:ext uri="{FF2B5EF4-FFF2-40B4-BE49-F238E27FC236}">
                <a16:creationId xmlns:a16="http://schemas.microsoft.com/office/drawing/2014/main" id="{A1C415F1-F2F0-4B04-95ED-015BB282EBA6}"/>
              </a:ext>
            </a:extLst>
          </p:cNvPr>
          <p:cNvSpPr txBox="1"/>
          <p:nvPr/>
        </p:nvSpPr>
        <p:spPr>
          <a:xfrm>
            <a:off x="1038704" y="3181048"/>
            <a:ext cx="1042273" cy="523220"/>
          </a:xfrm>
          <a:prstGeom prst="rect">
            <a:avLst/>
          </a:prstGeom>
          <a:noFill/>
        </p:spPr>
        <p:txBody>
          <a:bodyPr wrap="none" rtlCol="0">
            <a:spAutoFit/>
          </a:bodyPr>
          <a:lstStyle/>
          <a:p>
            <a:pPr algn="ctr"/>
            <a:r>
              <a:rPr lang="it-IT" dirty="0">
                <a:solidFill>
                  <a:schemeClr val="bg1"/>
                </a:solidFill>
              </a:rPr>
              <a:t>LOCAL </a:t>
            </a:r>
          </a:p>
          <a:p>
            <a:pPr algn="ctr"/>
            <a:r>
              <a:rPr lang="it-IT" dirty="0">
                <a:solidFill>
                  <a:schemeClr val="bg1"/>
                </a:solidFill>
              </a:rPr>
              <a:t>CONTEXT</a:t>
            </a:r>
          </a:p>
        </p:txBody>
      </p:sp>
      <p:sp>
        <p:nvSpPr>
          <p:cNvPr id="19" name="Freccia a destra 18">
            <a:extLst>
              <a:ext uri="{FF2B5EF4-FFF2-40B4-BE49-F238E27FC236}">
                <a16:creationId xmlns:a16="http://schemas.microsoft.com/office/drawing/2014/main" id="{BBF4FB94-A4D8-424F-83D2-5FCCD863D1D3}"/>
              </a:ext>
            </a:extLst>
          </p:cNvPr>
          <p:cNvSpPr/>
          <p:nvPr/>
        </p:nvSpPr>
        <p:spPr>
          <a:xfrm>
            <a:off x="2387932" y="3324190"/>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a:extLst>
              <a:ext uri="{FF2B5EF4-FFF2-40B4-BE49-F238E27FC236}">
                <a16:creationId xmlns:a16="http://schemas.microsoft.com/office/drawing/2014/main" id="{A777CC7A-17C2-4E12-A196-B5DA31E679A2}"/>
              </a:ext>
            </a:extLst>
          </p:cNvPr>
          <p:cNvSpPr/>
          <p:nvPr/>
        </p:nvSpPr>
        <p:spPr>
          <a:xfrm>
            <a:off x="4656184" y="4300216"/>
            <a:ext cx="576064" cy="396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583D0CFB-6794-4F6D-B15F-66EBAE90738E}"/>
              </a:ext>
            </a:extLst>
          </p:cNvPr>
          <p:cNvSpPr/>
          <p:nvPr/>
        </p:nvSpPr>
        <p:spPr>
          <a:xfrm>
            <a:off x="3000000" y="4887317"/>
            <a:ext cx="4032448" cy="93610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CITY OF TURIN TOOL</a:t>
            </a:r>
          </a:p>
        </p:txBody>
      </p:sp>
      <p:pic>
        <p:nvPicPr>
          <p:cNvPr id="22" name="Immagine 21">
            <a:extLst>
              <a:ext uri="{FF2B5EF4-FFF2-40B4-BE49-F238E27FC236}">
                <a16:creationId xmlns:a16="http://schemas.microsoft.com/office/drawing/2014/main" id="{85AC0AE2-DCF5-484F-893F-FC466FEB50EC}"/>
              </a:ext>
            </a:extLst>
          </p:cNvPr>
          <p:cNvPicPr>
            <a:picLocks noChangeAspect="1"/>
          </p:cNvPicPr>
          <p:nvPr/>
        </p:nvPicPr>
        <p:blipFill>
          <a:blip r:embed="rId3"/>
          <a:stretch>
            <a:fillRect/>
          </a:stretch>
        </p:blipFill>
        <p:spPr>
          <a:xfrm>
            <a:off x="7209884" y="1352272"/>
            <a:ext cx="1298441" cy="864053"/>
          </a:xfrm>
          <a:prstGeom prst="rect">
            <a:avLst/>
          </a:prstGeom>
        </p:spPr>
      </p:pic>
      <p:pic>
        <p:nvPicPr>
          <p:cNvPr id="23" name="Immagine 22">
            <a:extLst>
              <a:ext uri="{FF2B5EF4-FFF2-40B4-BE49-F238E27FC236}">
                <a16:creationId xmlns:a16="http://schemas.microsoft.com/office/drawing/2014/main" id="{32A7EA10-A9F3-4056-8C4A-7232F9FCD41E}"/>
              </a:ext>
            </a:extLst>
          </p:cNvPr>
          <p:cNvPicPr>
            <a:picLocks noChangeAspect="1"/>
          </p:cNvPicPr>
          <p:nvPr/>
        </p:nvPicPr>
        <p:blipFill>
          <a:blip r:embed="rId4"/>
          <a:stretch>
            <a:fillRect/>
          </a:stretch>
        </p:blipFill>
        <p:spPr>
          <a:xfrm>
            <a:off x="7366234" y="4863277"/>
            <a:ext cx="936104" cy="936104"/>
          </a:xfrm>
          <a:prstGeom prst="rect">
            <a:avLst/>
          </a:prstGeom>
        </p:spPr>
      </p:pic>
    </p:spTree>
    <p:extLst>
      <p:ext uri="{BB962C8B-B14F-4D97-AF65-F5344CB8AC3E}">
        <p14:creationId xmlns:p14="http://schemas.microsoft.com/office/powerpoint/2010/main" val="2119599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43"/>
          <p:cNvSpPr txBox="1"/>
          <p:nvPr/>
        </p:nvSpPr>
        <p:spPr>
          <a:xfrm>
            <a:off x="287337" y="1043836"/>
            <a:ext cx="8569325" cy="517064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it-IT" sz="1800">
                <a:solidFill>
                  <a:schemeClr val="dk1"/>
                </a:solidFill>
                <a:latin typeface="Verdana"/>
                <a:ea typeface="Verdana"/>
                <a:cs typeface="Verdana"/>
                <a:sym typeface="Verdana"/>
              </a:rPr>
              <a:t>To contextualize the generic framework and produce a SN local tool is necessary to follow 3 steps:</a:t>
            </a:r>
            <a:endParaRPr/>
          </a:p>
          <a:p>
            <a:pPr marL="0" marR="0" lvl="0" indent="0" algn="just" rtl="0">
              <a:spcBef>
                <a:spcPts val="0"/>
              </a:spcBef>
              <a:spcAft>
                <a:spcPts val="0"/>
              </a:spcAft>
              <a:buNone/>
            </a:pPr>
            <a:endParaRPr sz="180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Select the active criteria </a:t>
            </a:r>
            <a:endParaRPr/>
          </a:p>
          <a:p>
            <a:pPr marL="0" marR="0" lvl="0" indent="0" algn="just" rtl="0">
              <a:spcBef>
                <a:spcPts val="0"/>
              </a:spcBef>
              <a:spcAft>
                <a:spcPts val="0"/>
              </a:spcAft>
              <a:buNone/>
            </a:pPr>
            <a:r>
              <a:rPr lang="it-IT" sz="1800">
                <a:solidFill>
                  <a:schemeClr val="dk1"/>
                </a:solidFill>
                <a:latin typeface="Verdana"/>
                <a:ea typeface="Verdana"/>
                <a:cs typeface="Verdana"/>
                <a:sym typeface="Verdana"/>
              </a:rPr>
              <a:t>from  the whole list of the CESBA GF. Only the KPIs are mandatory for all local SNTool. There isn’t a minimum number of criteria to be selected.</a:t>
            </a:r>
            <a:endParaRPr/>
          </a:p>
          <a:p>
            <a:pPr marL="0" marR="0" lvl="0" indent="0" algn="just" rtl="0">
              <a:spcBef>
                <a:spcPts val="0"/>
              </a:spcBef>
              <a:spcAft>
                <a:spcPts val="0"/>
              </a:spcAft>
              <a:buNone/>
            </a:pPr>
            <a:endParaRPr sz="180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Define benchmark for criteria</a:t>
            </a:r>
            <a:endParaRPr/>
          </a:p>
          <a:p>
            <a:pPr marL="0" marR="0" lvl="0" indent="0" algn="just" rtl="0">
              <a:spcBef>
                <a:spcPts val="0"/>
              </a:spcBef>
              <a:spcAft>
                <a:spcPts val="0"/>
              </a:spcAft>
              <a:buNone/>
            </a:pPr>
            <a:r>
              <a:rPr lang="it-IT" sz="1800">
                <a:solidFill>
                  <a:schemeClr val="dk1"/>
                </a:solidFill>
                <a:latin typeface="Verdana"/>
                <a:ea typeface="Verdana"/>
                <a:cs typeface="Verdana"/>
                <a:sym typeface="Verdana"/>
              </a:rPr>
              <a:t>consist in the definition of the scoring scale for each criterion selected (from -1 to +5)</a:t>
            </a:r>
            <a:endParaRPr/>
          </a:p>
          <a:p>
            <a:pPr marL="457200" marR="0" lvl="0" indent="-342900" algn="just" rtl="0">
              <a:spcBef>
                <a:spcPts val="0"/>
              </a:spcBef>
              <a:spcAft>
                <a:spcPts val="0"/>
              </a:spcAft>
              <a:buClr>
                <a:schemeClr val="dk1"/>
              </a:buClr>
              <a:buSzPts val="1800"/>
              <a:buFont typeface="Arial"/>
              <a:buNone/>
            </a:pPr>
            <a:endParaRPr sz="1800">
              <a:solidFill>
                <a:schemeClr val="dk1"/>
              </a:solidFill>
              <a:latin typeface="Verdana"/>
              <a:ea typeface="Verdana"/>
              <a:cs typeface="Verdana"/>
              <a:sym typeface="Verdana"/>
            </a:endParaRPr>
          </a:p>
          <a:p>
            <a:pPr marL="457200" marR="0" lvl="0" indent="-457200" algn="just" rtl="0">
              <a:spcBef>
                <a:spcPts val="0"/>
              </a:spcBef>
              <a:spcAft>
                <a:spcPts val="0"/>
              </a:spcAft>
              <a:buClr>
                <a:schemeClr val="dk1"/>
              </a:buClr>
              <a:buSzPts val="1800"/>
              <a:buFont typeface="Arial"/>
              <a:buChar char="•"/>
            </a:pPr>
            <a:r>
              <a:rPr lang="it-IT" sz="1800" b="1">
                <a:solidFill>
                  <a:schemeClr val="dk1"/>
                </a:solidFill>
                <a:latin typeface="Verdana"/>
                <a:ea typeface="Verdana"/>
                <a:cs typeface="Verdana"/>
                <a:sym typeface="Verdana"/>
              </a:rPr>
              <a:t>Weight assignment to criteria</a:t>
            </a:r>
            <a:endParaRPr/>
          </a:p>
          <a:p>
            <a:pPr marL="0" marR="0" lvl="0" indent="0" algn="just" rtl="0">
              <a:spcBef>
                <a:spcPts val="0"/>
              </a:spcBef>
              <a:spcAft>
                <a:spcPts val="0"/>
              </a:spcAft>
              <a:buNone/>
            </a:pPr>
            <a:r>
              <a:rPr lang="it-IT" sz="1800">
                <a:solidFill>
                  <a:schemeClr val="dk1"/>
                </a:solidFill>
                <a:latin typeface="Verdana"/>
                <a:ea typeface="Verdana"/>
                <a:cs typeface="Verdana"/>
                <a:sym typeface="Verdana"/>
              </a:rPr>
              <a:t>categories and issues (%). The final total score denotes the global performance of the urban area or the building.</a:t>
            </a:r>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sp>
        <p:nvSpPr>
          <p:cNvPr id="6" name="Google Shape;285;p42">
            <a:extLst>
              <a:ext uri="{FF2B5EF4-FFF2-40B4-BE49-F238E27FC236}">
                <a16:creationId xmlns:a16="http://schemas.microsoft.com/office/drawing/2014/main" id="{1F86B78D-82D9-43C7-8174-FA34A14516C1}"/>
              </a:ext>
            </a:extLst>
          </p:cNvPr>
          <p:cNvSpPr txBox="1">
            <a:spLocks/>
          </p:cNvSpPr>
          <p:nvPr/>
        </p:nvSpPr>
        <p:spPr>
          <a:xfrm>
            <a:off x="328247" y="208565"/>
            <a:ext cx="9143999" cy="7181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800"/>
            </a:pPr>
            <a:r>
              <a:rPr lang="it-IT" sz="3200" b="1" dirty="0" err="1"/>
              <a:t>Regional</a:t>
            </a:r>
            <a:r>
              <a:rPr lang="it-IT" sz="3200" b="1" dirty="0"/>
              <a:t> </a:t>
            </a:r>
            <a:r>
              <a:rPr lang="it-IT" sz="3200" b="1" dirty="0" err="1"/>
              <a:t>tool</a:t>
            </a:r>
            <a:r>
              <a:rPr lang="it-IT" sz="3200" b="1" dirty="0"/>
              <a:t> creation: </a:t>
            </a:r>
            <a:r>
              <a:rPr lang="it-IT" sz="3200" b="1" dirty="0" err="1"/>
              <a:t>contextualization</a:t>
            </a:r>
            <a:endParaRPr lang="it-IT" sz="2400" dirty="0"/>
          </a:p>
        </p:txBody>
      </p:sp>
    </p:spTree>
    <p:extLst>
      <p:ext uri="{BB962C8B-B14F-4D97-AF65-F5344CB8AC3E}">
        <p14:creationId xmlns:p14="http://schemas.microsoft.com/office/powerpoint/2010/main" val="3619562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1- </a:t>
            </a:r>
            <a:r>
              <a:rPr lang="it-IT" sz="3200" b="1" i="0" u="none" strike="noStrike" cap="none" dirty="0" err="1">
                <a:solidFill>
                  <a:schemeClr val="dk1"/>
                </a:solidFill>
                <a:latin typeface="Calibri"/>
                <a:ea typeface="Calibri"/>
                <a:cs typeface="Calibri"/>
                <a:sym typeface="Calibri"/>
              </a:rPr>
              <a:t>criteria</a:t>
            </a:r>
            <a:r>
              <a:rPr lang="it-IT" sz="3200" b="1" i="0" u="none" strike="noStrike" cap="none" dirty="0">
                <a:solidFill>
                  <a:schemeClr val="dk1"/>
                </a:solidFill>
                <a:latin typeface="Calibri"/>
                <a:ea typeface="Calibri"/>
                <a:cs typeface="Calibri"/>
                <a:sym typeface="Calibri"/>
              </a:rPr>
              <a:t> </a:t>
            </a:r>
            <a:r>
              <a:rPr lang="it-IT" sz="3200" b="1" i="0" u="none" strike="noStrike" cap="none" dirty="0" err="1">
                <a:solidFill>
                  <a:schemeClr val="dk1"/>
                </a:solidFill>
                <a:latin typeface="Calibri"/>
                <a:ea typeface="Calibri"/>
                <a:cs typeface="Calibri"/>
                <a:sym typeface="Calibri"/>
              </a:rPr>
              <a:t>selection</a:t>
            </a:r>
            <a:endParaRPr dirty="0"/>
          </a:p>
        </p:txBody>
      </p:sp>
      <p:sp>
        <p:nvSpPr>
          <p:cNvPr id="299" name="Google Shape;299;p4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56</a:t>
            </a:fld>
            <a:endParaRPr sz="1200">
              <a:solidFill>
                <a:srgbClr val="888888"/>
              </a:solidFill>
              <a:latin typeface="Calibri"/>
              <a:ea typeface="Calibri"/>
              <a:cs typeface="Calibri"/>
              <a:sym typeface="Calibri"/>
            </a:endParaRPr>
          </a:p>
        </p:txBody>
      </p:sp>
      <p:pic>
        <p:nvPicPr>
          <p:cNvPr id="10" name="Immagine 9">
            <a:extLst>
              <a:ext uri="{FF2B5EF4-FFF2-40B4-BE49-F238E27FC236}">
                <a16:creationId xmlns:a16="http://schemas.microsoft.com/office/drawing/2014/main" id="{8E18F911-8DD3-44C8-A689-7AE59BE52731}"/>
              </a:ext>
            </a:extLst>
          </p:cNvPr>
          <p:cNvPicPr>
            <a:picLocks noChangeAspect="1"/>
          </p:cNvPicPr>
          <p:nvPr/>
        </p:nvPicPr>
        <p:blipFill>
          <a:blip r:embed="rId3"/>
          <a:stretch>
            <a:fillRect/>
          </a:stretch>
        </p:blipFill>
        <p:spPr>
          <a:xfrm>
            <a:off x="5344668" y="2532888"/>
            <a:ext cx="3429000" cy="2286000"/>
          </a:xfrm>
          <a:prstGeom prst="rect">
            <a:avLst/>
          </a:prstGeom>
        </p:spPr>
      </p:pic>
      <p:sp>
        <p:nvSpPr>
          <p:cNvPr id="11" name="CasellaDiTesto 10">
            <a:extLst>
              <a:ext uri="{FF2B5EF4-FFF2-40B4-BE49-F238E27FC236}">
                <a16:creationId xmlns:a16="http://schemas.microsoft.com/office/drawing/2014/main" id="{B06DA154-8311-4237-9C81-AEF880FA6A18}"/>
              </a:ext>
            </a:extLst>
          </p:cNvPr>
          <p:cNvSpPr txBox="1"/>
          <p:nvPr/>
        </p:nvSpPr>
        <p:spPr>
          <a:xfrm>
            <a:off x="539793" y="2532888"/>
            <a:ext cx="4233672" cy="2308324"/>
          </a:xfrm>
          <a:prstGeom prst="rect">
            <a:avLst/>
          </a:prstGeom>
          <a:noFill/>
        </p:spPr>
        <p:txBody>
          <a:bodyPr wrap="square" rtlCol="0">
            <a:spAutoFit/>
          </a:bodyPr>
          <a:lstStyle/>
          <a:p>
            <a:r>
              <a:rPr lang="it-IT" sz="1800" dirty="0">
                <a:latin typeface="Verdana" panose="020B0604030504040204" pitchFamily="34" charset="0"/>
                <a:ea typeface="Verdana" panose="020B0604030504040204" pitchFamily="34" charset="0"/>
                <a:cs typeface="Verdana" panose="020B0604030504040204" pitchFamily="34" charset="0"/>
              </a:rPr>
              <a:t>SELECTION OF ISSUES, CATEGORIES AND CRITERIA TO USE FROM GENERIC FRAMEWORK.</a:t>
            </a:r>
          </a:p>
          <a:p>
            <a:endParaRPr lang="it-IT" sz="1800" dirty="0">
              <a:latin typeface="Verdana" panose="020B0604030504040204" pitchFamily="34" charset="0"/>
              <a:ea typeface="Verdana" panose="020B0604030504040204" pitchFamily="34" charset="0"/>
              <a:cs typeface="Verdana" panose="020B0604030504040204" pitchFamily="34" charset="0"/>
            </a:endParaRPr>
          </a:p>
          <a:p>
            <a:r>
              <a:rPr lang="it-IT" sz="1800" dirty="0">
                <a:latin typeface="Verdana" panose="020B0604030504040204" pitchFamily="34" charset="0"/>
                <a:ea typeface="Verdana" panose="020B0604030504040204" pitchFamily="34" charset="0"/>
                <a:cs typeface="Verdana" panose="020B0604030504040204" pitchFamily="34" charset="0"/>
              </a:rPr>
              <a:t>THE SYSTEM IS MODULAR.</a:t>
            </a:r>
          </a:p>
          <a:p>
            <a:endParaRPr lang="it-IT" sz="1800" dirty="0">
              <a:latin typeface="Verdana" panose="020B0604030504040204" pitchFamily="34" charset="0"/>
              <a:ea typeface="Verdana" panose="020B0604030504040204" pitchFamily="34" charset="0"/>
              <a:cs typeface="Verdana" panose="020B0604030504040204" pitchFamily="34" charset="0"/>
            </a:endParaRPr>
          </a:p>
          <a:p>
            <a:r>
              <a:rPr lang="it-IT" sz="1800" dirty="0">
                <a:latin typeface="Verdana" panose="020B0604030504040204" pitchFamily="34" charset="0"/>
                <a:ea typeface="Verdana" panose="020B0604030504040204" pitchFamily="34" charset="0"/>
                <a:cs typeface="Verdana" panose="020B0604030504040204" pitchFamily="34" charset="0"/>
              </a:rPr>
              <a:t>THE AVERAGE NUMBER OF CRITERIA IS 40-50.</a:t>
            </a:r>
          </a:p>
        </p:txBody>
      </p:sp>
    </p:spTree>
    <p:extLst>
      <p:ext uri="{BB962C8B-B14F-4D97-AF65-F5344CB8AC3E}">
        <p14:creationId xmlns:p14="http://schemas.microsoft.com/office/powerpoint/2010/main" val="559039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2</a:t>
            </a:r>
            <a:r>
              <a:rPr lang="it-IT" sz="3200" b="1" i="0" u="none" strike="noStrike" cap="none" dirty="0">
                <a:solidFill>
                  <a:schemeClr val="dk1"/>
                </a:solidFill>
                <a:latin typeface="Calibri"/>
                <a:ea typeface="Calibri"/>
                <a:cs typeface="Calibri"/>
                <a:sym typeface="Calibri"/>
              </a:rPr>
              <a:t>- performance scale definition</a:t>
            </a:r>
            <a:endParaRPr dirty="0"/>
          </a:p>
        </p:txBody>
      </p:sp>
      <p:sp>
        <p:nvSpPr>
          <p:cNvPr id="299" name="Google Shape;299;p44"/>
          <p:cNvSpPr txBox="1">
            <a:spLocks noGrp="1"/>
          </p:cNvSpPr>
          <p:nvPr>
            <p:ph type="sldNum" idx="12"/>
          </p:nvPr>
        </p:nvSpPr>
        <p:spPr>
          <a:xfrm>
            <a:off x="8071338"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57</a:t>
            </a:fld>
            <a:endParaRPr sz="1200">
              <a:solidFill>
                <a:srgbClr val="888888"/>
              </a:solidFill>
              <a:latin typeface="Calibri"/>
              <a:ea typeface="Calibri"/>
              <a:cs typeface="Calibri"/>
              <a:sym typeface="Calibri"/>
            </a:endParaRPr>
          </a:p>
        </p:txBody>
      </p:sp>
      <p:sp>
        <p:nvSpPr>
          <p:cNvPr id="7" name="Text Box 11">
            <a:extLst>
              <a:ext uri="{FF2B5EF4-FFF2-40B4-BE49-F238E27FC236}">
                <a16:creationId xmlns:a16="http://schemas.microsoft.com/office/drawing/2014/main" id="{4CE487FA-91C9-4B21-8BDF-1C1A0FA33C83}"/>
              </a:ext>
            </a:extLst>
          </p:cNvPr>
          <p:cNvSpPr txBox="1">
            <a:spLocks noChangeArrowheads="1"/>
          </p:cNvSpPr>
          <p:nvPr/>
        </p:nvSpPr>
        <p:spPr bwMode="auto">
          <a:xfrm>
            <a:off x="5749646" y="1031632"/>
            <a:ext cx="2892166" cy="2380780"/>
          </a:xfrm>
          <a:prstGeom prst="rect">
            <a:avLst/>
          </a:prstGeom>
          <a:noFill/>
          <a:ln w="9525" algn="ctr">
            <a:noFill/>
            <a:miter lim="800000"/>
            <a:headEnd/>
            <a:tailEnd/>
          </a:ln>
        </p:spPr>
        <p:txBody>
          <a:bodyPr>
            <a:spAutoFit/>
          </a:bodyPr>
          <a:lstStyle/>
          <a:p>
            <a:pPr>
              <a:lnSpc>
                <a:spcPct val="170000"/>
              </a:lnSpc>
              <a:tabLst>
                <a:tab pos="2600325" algn="l"/>
              </a:tabLst>
            </a:pPr>
            <a:r>
              <a:rPr lang="it-IT" sz="1800" dirty="0">
                <a:solidFill>
                  <a:schemeClr val="dk1"/>
                </a:solidFill>
                <a:latin typeface="Verdana"/>
                <a:ea typeface="Verdana"/>
                <a:cs typeface="Verdana"/>
                <a:sym typeface="Verdana"/>
              </a:rPr>
              <a:t>Laws/</a:t>
            </a:r>
            <a:r>
              <a:rPr lang="it-IT" sz="1800" dirty="0" err="1">
                <a:solidFill>
                  <a:schemeClr val="dk1"/>
                </a:solidFill>
                <a:latin typeface="Verdana"/>
                <a:ea typeface="Verdana"/>
                <a:cs typeface="Verdana"/>
                <a:sym typeface="Verdana"/>
              </a:rPr>
              <a:t>regulations</a:t>
            </a:r>
            <a:endParaRPr lang="it-IT" sz="1800" dirty="0">
              <a:solidFill>
                <a:schemeClr val="dk1"/>
              </a:solidFill>
              <a:latin typeface="Verdana"/>
              <a:ea typeface="Verdana"/>
              <a:cs typeface="Verdana"/>
              <a:sym typeface="Verdana"/>
            </a:endParaRPr>
          </a:p>
          <a:p>
            <a:pPr>
              <a:lnSpc>
                <a:spcPct val="170000"/>
              </a:lnSpc>
              <a:tabLst>
                <a:tab pos="2600325" algn="l"/>
              </a:tabLst>
            </a:pPr>
            <a:r>
              <a:rPr lang="it-IT" sz="1800" dirty="0">
                <a:solidFill>
                  <a:schemeClr val="dk1"/>
                </a:solidFill>
                <a:latin typeface="Verdana"/>
                <a:ea typeface="Verdana"/>
                <a:cs typeface="Verdana"/>
                <a:sym typeface="Verdana"/>
              </a:rPr>
              <a:t>Technical </a:t>
            </a:r>
            <a:r>
              <a:rPr lang="it-IT" sz="1800" dirty="0" err="1">
                <a:solidFill>
                  <a:schemeClr val="dk1"/>
                </a:solidFill>
                <a:latin typeface="Verdana"/>
                <a:ea typeface="Verdana"/>
                <a:cs typeface="Verdana"/>
                <a:sym typeface="Verdana"/>
              </a:rPr>
              <a:t>legislation</a:t>
            </a:r>
            <a:endParaRPr lang="it-IT" sz="1800" dirty="0">
              <a:solidFill>
                <a:schemeClr val="dk1"/>
              </a:solidFill>
              <a:latin typeface="Verdana"/>
              <a:ea typeface="Verdana"/>
              <a:cs typeface="Verdana"/>
              <a:sym typeface="Verdana"/>
            </a:endParaRPr>
          </a:p>
          <a:p>
            <a:pPr>
              <a:lnSpc>
                <a:spcPct val="170000"/>
              </a:lnSpc>
              <a:tabLst>
                <a:tab pos="2600325" algn="l"/>
              </a:tabLst>
            </a:pPr>
            <a:r>
              <a:rPr lang="it-IT" sz="1800" dirty="0">
                <a:solidFill>
                  <a:schemeClr val="dk1"/>
                </a:solidFill>
                <a:latin typeface="Verdana"/>
                <a:ea typeface="Verdana"/>
                <a:cs typeface="Verdana"/>
                <a:sym typeface="Verdana"/>
              </a:rPr>
              <a:t>Literature</a:t>
            </a:r>
          </a:p>
          <a:p>
            <a:pPr>
              <a:lnSpc>
                <a:spcPct val="170000"/>
              </a:lnSpc>
              <a:tabLst>
                <a:tab pos="2600325" algn="l"/>
              </a:tabLst>
            </a:pPr>
            <a:r>
              <a:rPr lang="it-IT" sz="1800" dirty="0" err="1">
                <a:solidFill>
                  <a:schemeClr val="dk1"/>
                </a:solidFill>
                <a:latin typeface="Verdana"/>
                <a:ea typeface="Verdana"/>
                <a:cs typeface="Verdana"/>
                <a:sym typeface="Verdana"/>
              </a:rPr>
              <a:t>Statistics</a:t>
            </a:r>
            <a:r>
              <a:rPr lang="it-IT" sz="1800" dirty="0">
                <a:solidFill>
                  <a:schemeClr val="dk1"/>
                </a:solidFill>
                <a:latin typeface="Verdana"/>
                <a:ea typeface="Verdana"/>
                <a:cs typeface="Verdana"/>
                <a:sym typeface="Verdana"/>
              </a:rPr>
              <a:t> data </a:t>
            </a:r>
          </a:p>
          <a:p>
            <a:pPr>
              <a:lnSpc>
                <a:spcPct val="170000"/>
              </a:lnSpc>
              <a:tabLst>
                <a:tab pos="2600325" algn="l"/>
              </a:tabLst>
            </a:pPr>
            <a:r>
              <a:rPr lang="it-IT" sz="1800" dirty="0" err="1">
                <a:solidFill>
                  <a:schemeClr val="dk1"/>
                </a:solidFill>
                <a:latin typeface="Verdana"/>
                <a:ea typeface="Verdana"/>
                <a:cs typeface="Verdana"/>
                <a:sym typeface="Verdana"/>
              </a:rPr>
              <a:t>Simulations</a:t>
            </a:r>
            <a:endParaRPr lang="it-IT" sz="1800" dirty="0">
              <a:latin typeface="Arial" charset="0"/>
            </a:endParaRPr>
          </a:p>
        </p:txBody>
      </p:sp>
      <p:sp>
        <p:nvSpPr>
          <p:cNvPr id="25" name="CasellaDiTesto 24">
            <a:extLst>
              <a:ext uri="{FF2B5EF4-FFF2-40B4-BE49-F238E27FC236}">
                <a16:creationId xmlns:a16="http://schemas.microsoft.com/office/drawing/2014/main" id="{6E2CFF66-434E-4306-BE7D-49203D890954}"/>
              </a:ext>
            </a:extLst>
          </p:cNvPr>
          <p:cNvSpPr txBox="1"/>
          <p:nvPr/>
        </p:nvSpPr>
        <p:spPr>
          <a:xfrm>
            <a:off x="4846739" y="5237196"/>
            <a:ext cx="4169731" cy="646331"/>
          </a:xfrm>
          <a:prstGeom prst="rect">
            <a:avLst/>
          </a:prstGeom>
          <a:noFill/>
        </p:spPr>
        <p:txBody>
          <a:bodyPr wrap="none" rtlCol="0">
            <a:spAutoFit/>
          </a:bodyPr>
          <a:lstStyle/>
          <a:p>
            <a:pPr algn="ctr"/>
            <a:r>
              <a:rPr lang="it-IT" sz="1800" b="1" dirty="0">
                <a:solidFill>
                  <a:srgbClr val="FF0000"/>
                </a:solidFill>
                <a:latin typeface="Verdana" panose="020B0604030504040204" pitchFamily="34" charset="0"/>
                <a:ea typeface="Verdana" panose="020B0604030504040204" pitchFamily="34" charset="0"/>
                <a:cs typeface="Verdana" panose="020B0604030504040204" pitchFamily="34" charset="0"/>
              </a:rPr>
              <a:t>ASSOCIATION OF A SCORE TO </a:t>
            </a:r>
          </a:p>
          <a:p>
            <a:pPr algn="ctr"/>
            <a:r>
              <a:rPr lang="it-IT" sz="1800" b="1" dirty="0">
                <a:solidFill>
                  <a:srgbClr val="FF0000"/>
                </a:solidFill>
                <a:latin typeface="Verdana" panose="020B0604030504040204" pitchFamily="34" charset="0"/>
                <a:ea typeface="Verdana" panose="020B0604030504040204" pitchFamily="34" charset="0"/>
                <a:cs typeface="Verdana" panose="020B0604030504040204" pitchFamily="34" charset="0"/>
              </a:rPr>
              <a:t>THE INDICATOR VALUE</a:t>
            </a:r>
          </a:p>
        </p:txBody>
      </p:sp>
      <p:graphicFrame>
        <p:nvGraphicFramePr>
          <p:cNvPr id="2" name="Tabella 1">
            <a:extLst>
              <a:ext uri="{FF2B5EF4-FFF2-40B4-BE49-F238E27FC236}">
                <a16:creationId xmlns:a16="http://schemas.microsoft.com/office/drawing/2014/main" id="{E243FF03-A021-47F6-88C9-6C24EC18C66A}"/>
              </a:ext>
            </a:extLst>
          </p:cNvPr>
          <p:cNvGraphicFramePr>
            <a:graphicFrameLocks noGrp="1"/>
          </p:cNvGraphicFramePr>
          <p:nvPr>
            <p:extLst>
              <p:ext uri="{D42A27DB-BD31-4B8C-83A1-F6EECF244321}">
                <p14:modId xmlns:p14="http://schemas.microsoft.com/office/powerpoint/2010/main" val="3529304323"/>
              </p:ext>
            </p:extLst>
          </p:nvPr>
        </p:nvGraphicFramePr>
        <p:xfrm>
          <a:off x="795188" y="1031632"/>
          <a:ext cx="3394355" cy="4863752"/>
        </p:xfrm>
        <a:graphic>
          <a:graphicData uri="http://schemas.openxmlformats.org/drawingml/2006/table">
            <a:tbl>
              <a:tblPr bandRow="1">
                <a:tableStyleId>{75E86975-E9FF-4C72-83F0-724FF209C63E}</a:tableStyleId>
              </a:tblPr>
              <a:tblGrid>
                <a:gridCol w="2626788">
                  <a:extLst>
                    <a:ext uri="{9D8B030D-6E8A-4147-A177-3AD203B41FA5}">
                      <a16:colId xmlns:a16="http://schemas.microsoft.com/office/drawing/2014/main" val="552522531"/>
                    </a:ext>
                  </a:extLst>
                </a:gridCol>
                <a:gridCol w="767567">
                  <a:extLst>
                    <a:ext uri="{9D8B030D-6E8A-4147-A177-3AD203B41FA5}">
                      <a16:colId xmlns:a16="http://schemas.microsoft.com/office/drawing/2014/main" val="838720140"/>
                    </a:ext>
                  </a:extLst>
                </a:gridCol>
              </a:tblGrid>
              <a:tr h="319314">
                <a:tc>
                  <a:txBody>
                    <a:bodyPr/>
                    <a:lstStyle/>
                    <a:p>
                      <a:r>
                        <a:rPr lang="it-IT" dirty="0">
                          <a:solidFill>
                            <a:schemeClr val="tx1"/>
                          </a:solidFill>
                        </a:rPr>
                        <a:t>Performance</a:t>
                      </a:r>
                    </a:p>
                  </a:txBody>
                  <a:tcP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dirty="0">
                          <a:solidFill>
                            <a:schemeClr val="tx1"/>
                          </a:solidFill>
                        </a:rPr>
                        <a:t>Score</a:t>
                      </a:r>
                    </a:p>
                  </a:txBody>
                  <a:tcP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7766667"/>
                  </a:ext>
                </a:extLst>
              </a:tr>
              <a:tr h="567524">
                <a:tc>
                  <a:txBody>
                    <a:bodyPr/>
                    <a:lstStyle/>
                    <a:p>
                      <a:pPr algn="ctr"/>
                      <a:r>
                        <a:rPr lang="it-IT" sz="1800" dirty="0">
                          <a:solidFill>
                            <a:schemeClr val="bg1"/>
                          </a:solidFill>
                        </a:rPr>
                        <a:t>NEGATIVE </a:t>
                      </a:r>
                    </a:p>
                    <a:p>
                      <a:pPr algn="ctr"/>
                      <a:r>
                        <a:rPr lang="it-IT" sz="1800" dirty="0">
                          <a:solidFill>
                            <a:schemeClr val="bg1"/>
                          </a:solidFill>
                        </a:rPr>
                        <a:t>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it-IT" sz="2400" b="1" dirty="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08144196"/>
                  </a:ext>
                </a:extLst>
              </a:tr>
              <a:tr h="567524">
                <a:tc>
                  <a:txBody>
                    <a:bodyPr/>
                    <a:lstStyle/>
                    <a:p>
                      <a:pPr algn="ctr"/>
                      <a:r>
                        <a:rPr lang="it-IT" sz="1800" dirty="0"/>
                        <a:t>MINUMUM ACCEPTABLE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R="0" algn="ctr" rtl="0">
                        <a:lnSpc>
                          <a:spcPct val="100000"/>
                        </a:lnSpc>
                        <a:spcBef>
                          <a:spcPts val="0"/>
                        </a:spcBef>
                        <a:spcAft>
                          <a:spcPts val="0"/>
                        </a:spcAft>
                        <a:buClr>
                          <a:srgbClr val="000000"/>
                        </a:buClr>
                        <a:buFont typeface="Arial"/>
                      </a:pPr>
                      <a:r>
                        <a:rPr lang="it-IT" sz="2400" b="1" i="0" u="none" strike="noStrike" cap="none" dirty="0">
                          <a:solidFill>
                            <a:schemeClr val="tx1"/>
                          </a:solidFill>
                          <a:latin typeface="Calibri"/>
                          <a:sym typeface="Aria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38145142"/>
                  </a:ext>
                </a:extLst>
              </a:tr>
              <a:tr h="56170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bg1">
                              <a:lumMod val="65000"/>
                            </a:schemeClr>
                          </a:solidFill>
                        </a:rPr>
                        <a:t>Moderate improvement of the performance compared to the current practice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it-IT" sz="2400" b="1" i="0" u="none" strike="noStrike" cap="none" dirty="0">
                          <a:solidFill>
                            <a:schemeClr val="tx1"/>
                          </a:solidFill>
                          <a:latin typeface="Calibri"/>
                          <a:sym typeface="Aria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8693768"/>
                  </a:ext>
                </a:extLst>
              </a:tr>
              <a:tr h="56752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bg1">
                              <a:lumMod val="65000"/>
                            </a:schemeClr>
                          </a:solidFill>
                        </a:rPr>
                        <a:t>Substantial improvement of the performance compared to the current practice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400" b="1" i="0" u="none" strike="noStrike" cap="none" dirty="0">
                          <a:solidFill>
                            <a:schemeClr val="tx1"/>
                          </a:solidFill>
                          <a:latin typeface="Calibri"/>
                          <a:sym typeface="Arial"/>
                        </a:rPr>
                        <a:t>2</a:t>
                      </a:r>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873028875"/>
                  </a:ext>
                </a:extLst>
              </a:tr>
              <a:tr h="567524">
                <a:tc>
                  <a:txBody>
                    <a:bodyPr/>
                    <a:lstStyle/>
                    <a:p>
                      <a:pPr algn="ctr"/>
                      <a:r>
                        <a:rPr lang="it-IT" sz="1800" b="0" i="0" u="none" strike="noStrike" cap="none" dirty="0">
                          <a:solidFill>
                            <a:schemeClr val="dk1"/>
                          </a:solidFill>
                          <a:latin typeface="Calibri"/>
                          <a:sym typeface="Arial"/>
                        </a:rPr>
                        <a:t>BEST CURRENT </a:t>
                      </a:r>
                    </a:p>
                    <a:p>
                      <a:pPr algn="ctr"/>
                      <a:r>
                        <a:rPr lang="it-IT" sz="1800" b="0" i="0" u="none" strike="noStrike" cap="none" dirty="0">
                          <a:solidFill>
                            <a:schemeClr val="dk1"/>
                          </a:solidFill>
                          <a:latin typeface="Calibri"/>
                          <a:sym typeface="Arial"/>
                        </a:rPr>
                        <a:t>PRACTICE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400" b="1" i="0" u="none" strike="noStrike" cap="none" dirty="0">
                          <a:solidFill>
                            <a:schemeClr val="tx1"/>
                          </a:solidFill>
                          <a:latin typeface="Calibri"/>
                          <a:sym typeface="Aria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014501732"/>
                  </a:ext>
                </a:extLst>
              </a:tr>
              <a:tr h="593634">
                <a:tc>
                  <a:txBody>
                    <a:bodyPr/>
                    <a:lstStyle/>
                    <a:p>
                      <a:r>
                        <a:rPr lang="it-IT" sz="1400" b="0" i="0" u="none" strike="noStrike" cap="none" dirty="0" err="1">
                          <a:solidFill>
                            <a:schemeClr val="bg1">
                              <a:lumMod val="65000"/>
                            </a:schemeClr>
                          </a:solidFill>
                          <a:latin typeface="Calibri"/>
                          <a:sym typeface="Arial"/>
                        </a:rPr>
                        <a:t>Increase</a:t>
                      </a:r>
                      <a:r>
                        <a:rPr lang="it-IT" sz="1400" b="0" i="0" u="none" strike="noStrike" cap="none" dirty="0">
                          <a:solidFill>
                            <a:schemeClr val="bg1">
                              <a:lumMod val="65000"/>
                            </a:schemeClr>
                          </a:solidFill>
                          <a:latin typeface="Calibri"/>
                          <a:sym typeface="Arial"/>
                        </a:rPr>
                        <a:t> of best </a:t>
                      </a:r>
                      <a:r>
                        <a:rPr lang="it-IT" sz="1400" b="0" i="0" u="none" strike="noStrike" cap="none" dirty="0" err="1">
                          <a:solidFill>
                            <a:schemeClr val="bg1">
                              <a:lumMod val="65000"/>
                            </a:schemeClr>
                          </a:solidFill>
                          <a:latin typeface="Calibri"/>
                          <a:sym typeface="Arial"/>
                        </a:rPr>
                        <a:t>current</a:t>
                      </a:r>
                      <a:r>
                        <a:rPr lang="it-IT" sz="1400" b="0" i="0" u="none" strike="noStrike" cap="none" dirty="0">
                          <a:solidFill>
                            <a:schemeClr val="bg1">
                              <a:lumMod val="65000"/>
                            </a:schemeClr>
                          </a:solidFill>
                          <a:latin typeface="Calibri"/>
                          <a:sym typeface="Arial"/>
                        </a:rPr>
                        <a:t> practice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400" b="1" i="0" u="none" strike="noStrike" cap="none" dirty="0">
                          <a:solidFill>
                            <a:schemeClr val="bg1"/>
                          </a:solidFill>
                          <a:latin typeface="Calibri"/>
                          <a:sym typeface="Aria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216372450"/>
                  </a:ext>
                </a:extLst>
              </a:tr>
              <a:tr h="567524">
                <a:tc>
                  <a:txBody>
                    <a:bodyPr/>
                    <a:lstStyle/>
                    <a:p>
                      <a:pPr marR="0" algn="ctr" rtl="0">
                        <a:lnSpc>
                          <a:spcPct val="100000"/>
                        </a:lnSpc>
                        <a:spcBef>
                          <a:spcPts val="0"/>
                        </a:spcBef>
                        <a:spcAft>
                          <a:spcPts val="0"/>
                        </a:spcAft>
                        <a:buClr>
                          <a:srgbClr val="000000"/>
                        </a:buClr>
                        <a:buFont typeface="Arial"/>
                      </a:pPr>
                      <a:r>
                        <a:rPr lang="it-IT" sz="1800" b="0" i="0" u="none" strike="noStrike" cap="none" dirty="0">
                          <a:solidFill>
                            <a:schemeClr val="bg1"/>
                          </a:solidFill>
                          <a:latin typeface="Calibri"/>
                          <a:sym typeface="Arial"/>
                        </a:rPr>
                        <a:t>EXCELLENCE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400" b="1" i="0" u="none" strike="noStrike" cap="none" dirty="0">
                          <a:solidFill>
                            <a:schemeClr val="bg1"/>
                          </a:solidFill>
                          <a:latin typeface="Calibri"/>
                          <a:sym typeface="Aria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188043958"/>
                  </a:ext>
                </a:extLst>
              </a:tr>
            </a:tbl>
          </a:graphicData>
        </a:graphic>
      </p:graphicFrame>
      <p:sp>
        <p:nvSpPr>
          <p:cNvPr id="3" name="Rettangolo 2">
            <a:extLst>
              <a:ext uri="{FF2B5EF4-FFF2-40B4-BE49-F238E27FC236}">
                <a16:creationId xmlns:a16="http://schemas.microsoft.com/office/drawing/2014/main" id="{5BD6E747-B66E-4F95-8D9B-8E46E760BB9E}"/>
              </a:ext>
            </a:extLst>
          </p:cNvPr>
          <p:cNvSpPr/>
          <p:nvPr/>
        </p:nvSpPr>
        <p:spPr>
          <a:xfrm>
            <a:off x="795187" y="2002971"/>
            <a:ext cx="3394355" cy="624114"/>
          </a:xfrm>
          <a:prstGeom prst="rect">
            <a:avLst/>
          </a:prstGeom>
          <a:noFill/>
          <a:ln w="762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a:extLst>
              <a:ext uri="{FF2B5EF4-FFF2-40B4-BE49-F238E27FC236}">
                <a16:creationId xmlns:a16="http://schemas.microsoft.com/office/drawing/2014/main" id="{F8CC71DA-CEE7-4412-BF86-01F73D299A18}"/>
              </a:ext>
            </a:extLst>
          </p:cNvPr>
          <p:cNvCxnSpPr/>
          <p:nvPr/>
        </p:nvCxnSpPr>
        <p:spPr>
          <a:xfrm>
            <a:off x="4383315" y="2278743"/>
            <a:ext cx="104502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627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2</a:t>
            </a:r>
            <a:r>
              <a:rPr lang="it-IT" sz="3200" b="1" i="0" u="none" strike="noStrike" cap="none" dirty="0">
                <a:solidFill>
                  <a:schemeClr val="dk1"/>
                </a:solidFill>
                <a:latin typeface="Calibri"/>
                <a:ea typeface="Calibri"/>
                <a:cs typeface="Calibri"/>
                <a:sym typeface="Calibri"/>
              </a:rPr>
              <a:t>- performance scale score</a:t>
            </a:r>
            <a:endParaRPr dirty="0"/>
          </a:p>
        </p:txBody>
      </p:sp>
      <p:sp>
        <p:nvSpPr>
          <p:cNvPr id="11" name="Freccia a destra 10">
            <a:extLst>
              <a:ext uri="{FF2B5EF4-FFF2-40B4-BE49-F238E27FC236}">
                <a16:creationId xmlns:a16="http://schemas.microsoft.com/office/drawing/2014/main" id="{8F444FCB-3417-4FB5-80D6-1A92A1CEBA55}"/>
              </a:ext>
            </a:extLst>
          </p:cNvPr>
          <p:cNvSpPr/>
          <p:nvPr/>
        </p:nvSpPr>
        <p:spPr>
          <a:xfrm>
            <a:off x="1131085" y="2115702"/>
            <a:ext cx="612648" cy="356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9879CD4B-381B-4094-ACE2-8A308A70BCC2}"/>
              </a:ext>
            </a:extLst>
          </p:cNvPr>
          <p:cNvSpPr/>
          <p:nvPr/>
        </p:nvSpPr>
        <p:spPr>
          <a:xfrm>
            <a:off x="1207716" y="5041931"/>
            <a:ext cx="612648" cy="356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5D3E117-2A29-4E0F-BA60-CEFC38FC7914}"/>
              </a:ext>
            </a:extLst>
          </p:cNvPr>
          <p:cNvSpPr txBox="1"/>
          <p:nvPr/>
        </p:nvSpPr>
        <p:spPr>
          <a:xfrm>
            <a:off x="428862" y="4614648"/>
            <a:ext cx="2451312" cy="369332"/>
          </a:xfrm>
          <a:prstGeom prst="rect">
            <a:avLst/>
          </a:prstGeom>
          <a:noFill/>
        </p:spPr>
        <p:txBody>
          <a:bodyPr wrap="none" rtlCol="0">
            <a:spAutoFit/>
          </a:bodyPr>
          <a:lstStyle/>
          <a:p>
            <a:r>
              <a:rPr lang="it-IT" sz="1800" dirty="0">
                <a:latin typeface="Verdana" panose="020B0604030504040204" pitchFamily="34" charset="0"/>
                <a:ea typeface="Verdana" panose="020B0604030504040204" pitchFamily="34" charset="0"/>
                <a:cs typeface="Verdana" panose="020B0604030504040204" pitchFamily="34" charset="0"/>
              </a:rPr>
              <a:t>0 = MINIMUM = 50</a:t>
            </a:r>
          </a:p>
        </p:txBody>
      </p:sp>
      <p:grpSp>
        <p:nvGrpSpPr>
          <p:cNvPr id="14" name="Gruppo 13">
            <a:extLst>
              <a:ext uri="{FF2B5EF4-FFF2-40B4-BE49-F238E27FC236}">
                <a16:creationId xmlns:a16="http://schemas.microsoft.com/office/drawing/2014/main" id="{85A233C9-FA31-4803-8226-CC13D0ECD70F}"/>
              </a:ext>
            </a:extLst>
          </p:cNvPr>
          <p:cNvGrpSpPr/>
          <p:nvPr/>
        </p:nvGrpSpPr>
        <p:grpSpPr>
          <a:xfrm>
            <a:off x="3001392" y="1574097"/>
            <a:ext cx="5889168" cy="4727016"/>
            <a:chOff x="2024367" y="1512636"/>
            <a:chExt cx="5889168" cy="4727016"/>
          </a:xfrm>
        </p:grpSpPr>
        <p:pic>
          <p:nvPicPr>
            <p:cNvPr id="15" name="Picture 17">
              <a:extLst>
                <a:ext uri="{FF2B5EF4-FFF2-40B4-BE49-F238E27FC236}">
                  <a16:creationId xmlns:a16="http://schemas.microsoft.com/office/drawing/2014/main" id="{D9F4C4A4-28E1-4830-A7D5-227AB68B4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923" y="1512636"/>
              <a:ext cx="553561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BB724F3B-8D72-43E0-9EE0-C371CD75DDF2}"/>
                </a:ext>
              </a:extLst>
            </p:cNvPr>
            <p:cNvSpPr txBox="1"/>
            <p:nvPr/>
          </p:nvSpPr>
          <p:spPr>
            <a:xfrm>
              <a:off x="3860647" y="5829044"/>
              <a:ext cx="418704" cy="369332"/>
            </a:xfrm>
            <a:prstGeom prst="rect">
              <a:avLst/>
            </a:prstGeom>
            <a:noFill/>
          </p:spPr>
          <p:txBody>
            <a:bodyPr wrap="none">
              <a:spAutoFit/>
            </a:bodyPr>
            <a:lstStyle/>
            <a:p>
              <a:pPr>
                <a:defRPr/>
              </a:pPr>
              <a:r>
                <a:rPr lang="it-IT" dirty="0">
                  <a:latin typeface="+mj-lt"/>
                  <a:ea typeface="ＭＳ Ｐゴシック" charset="-128"/>
                </a:rPr>
                <a:t>50</a:t>
              </a:r>
            </a:p>
          </p:txBody>
        </p:sp>
        <p:sp>
          <p:nvSpPr>
            <p:cNvPr id="17" name="CasellaDiTesto 16">
              <a:extLst>
                <a:ext uri="{FF2B5EF4-FFF2-40B4-BE49-F238E27FC236}">
                  <a16:creationId xmlns:a16="http://schemas.microsoft.com/office/drawing/2014/main" id="{2FD328AB-260C-4FFF-ACE9-EF8DAD2C4BF5}"/>
                </a:ext>
              </a:extLst>
            </p:cNvPr>
            <p:cNvSpPr txBox="1"/>
            <p:nvPr/>
          </p:nvSpPr>
          <p:spPr>
            <a:xfrm>
              <a:off x="6521297" y="5870320"/>
              <a:ext cx="535724" cy="369332"/>
            </a:xfrm>
            <a:prstGeom prst="rect">
              <a:avLst/>
            </a:prstGeom>
            <a:noFill/>
          </p:spPr>
          <p:txBody>
            <a:bodyPr wrap="none">
              <a:spAutoFit/>
            </a:bodyPr>
            <a:lstStyle/>
            <a:p>
              <a:pPr>
                <a:defRPr/>
              </a:pPr>
              <a:r>
                <a:rPr lang="it-IT" dirty="0">
                  <a:latin typeface="+mj-lt"/>
                  <a:ea typeface="ＭＳ Ｐゴシック" charset="-128"/>
                </a:rPr>
                <a:t>180</a:t>
              </a:r>
            </a:p>
          </p:txBody>
        </p:sp>
        <p:sp>
          <p:nvSpPr>
            <p:cNvPr id="18" name="CasellaDiTesto 17">
              <a:extLst>
                <a:ext uri="{FF2B5EF4-FFF2-40B4-BE49-F238E27FC236}">
                  <a16:creationId xmlns:a16="http://schemas.microsoft.com/office/drawing/2014/main" id="{FB653E8F-840B-4804-9D2C-390A6084393E}"/>
                </a:ext>
              </a:extLst>
            </p:cNvPr>
            <p:cNvSpPr txBox="1"/>
            <p:nvPr/>
          </p:nvSpPr>
          <p:spPr>
            <a:xfrm>
              <a:off x="2024367" y="4633929"/>
              <a:ext cx="301686" cy="369332"/>
            </a:xfrm>
            <a:prstGeom prst="rect">
              <a:avLst/>
            </a:prstGeom>
            <a:noFill/>
          </p:spPr>
          <p:txBody>
            <a:bodyPr wrap="none">
              <a:spAutoFit/>
            </a:bodyPr>
            <a:lstStyle/>
            <a:p>
              <a:pPr>
                <a:defRPr/>
              </a:pPr>
              <a:r>
                <a:rPr lang="it-IT" dirty="0">
                  <a:latin typeface="+mj-lt"/>
                  <a:ea typeface="ＭＳ Ｐゴシック" charset="-128"/>
                </a:rPr>
                <a:t>0</a:t>
              </a:r>
            </a:p>
          </p:txBody>
        </p:sp>
        <p:sp>
          <p:nvSpPr>
            <p:cNvPr id="19" name="CasellaDiTesto 18">
              <a:extLst>
                <a:ext uri="{FF2B5EF4-FFF2-40B4-BE49-F238E27FC236}">
                  <a16:creationId xmlns:a16="http://schemas.microsoft.com/office/drawing/2014/main" id="{5F8C10BA-5932-49B8-8F31-A7CFF68AE49C}"/>
                </a:ext>
              </a:extLst>
            </p:cNvPr>
            <p:cNvSpPr txBox="1"/>
            <p:nvPr/>
          </p:nvSpPr>
          <p:spPr>
            <a:xfrm>
              <a:off x="2073123" y="1825370"/>
              <a:ext cx="301686" cy="369332"/>
            </a:xfrm>
            <a:prstGeom prst="rect">
              <a:avLst/>
            </a:prstGeom>
            <a:noFill/>
          </p:spPr>
          <p:txBody>
            <a:bodyPr wrap="none">
              <a:spAutoFit/>
            </a:bodyPr>
            <a:lstStyle/>
            <a:p>
              <a:pPr>
                <a:defRPr/>
              </a:pPr>
              <a:r>
                <a:rPr lang="it-IT" dirty="0">
                  <a:latin typeface="+mj-lt"/>
                  <a:ea typeface="ＭＳ Ｐゴシック" charset="-128"/>
                </a:rPr>
                <a:t>5</a:t>
              </a:r>
            </a:p>
          </p:txBody>
        </p:sp>
        <p:sp>
          <p:nvSpPr>
            <p:cNvPr id="20" name="CasellaDiTesto 19">
              <a:extLst>
                <a:ext uri="{FF2B5EF4-FFF2-40B4-BE49-F238E27FC236}">
                  <a16:creationId xmlns:a16="http://schemas.microsoft.com/office/drawing/2014/main" id="{0E18D04E-2C81-44F0-A260-BF1CCD16C078}"/>
                </a:ext>
              </a:extLst>
            </p:cNvPr>
            <p:cNvSpPr txBox="1"/>
            <p:nvPr/>
          </p:nvSpPr>
          <p:spPr>
            <a:xfrm>
              <a:off x="4775113" y="5865043"/>
              <a:ext cx="418704" cy="369332"/>
            </a:xfrm>
            <a:prstGeom prst="rect">
              <a:avLst/>
            </a:prstGeom>
            <a:noFill/>
          </p:spPr>
          <p:txBody>
            <a:bodyPr wrap="none">
              <a:spAutoFit/>
            </a:bodyPr>
            <a:lstStyle/>
            <a:p>
              <a:pPr>
                <a:defRPr/>
              </a:pPr>
              <a:r>
                <a:rPr lang="it-IT" dirty="0">
                  <a:latin typeface="+mj-lt"/>
                  <a:ea typeface="ＭＳ Ｐゴシック" charset="-128"/>
                </a:rPr>
                <a:t>90</a:t>
              </a:r>
            </a:p>
          </p:txBody>
        </p:sp>
        <p:cxnSp>
          <p:nvCxnSpPr>
            <p:cNvPr id="21" name="Connettore 2 15">
              <a:extLst>
                <a:ext uri="{FF2B5EF4-FFF2-40B4-BE49-F238E27FC236}">
                  <a16:creationId xmlns:a16="http://schemas.microsoft.com/office/drawing/2014/main" id="{07A15623-DEDA-4C7A-80ED-2F4E628A8816}"/>
                </a:ext>
              </a:extLst>
            </p:cNvPr>
            <p:cNvCxnSpPr>
              <a:cxnSpLocks noChangeShapeType="1"/>
            </p:cNvCxnSpPr>
            <p:nvPr/>
          </p:nvCxnSpPr>
          <p:spPr bwMode="auto">
            <a:xfrm rot="5400000" flipH="1" flipV="1">
              <a:off x="4928244" y="3889914"/>
              <a:ext cx="3629025" cy="158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 name="Connettore 2 17">
              <a:extLst>
                <a:ext uri="{FF2B5EF4-FFF2-40B4-BE49-F238E27FC236}">
                  <a16:creationId xmlns:a16="http://schemas.microsoft.com/office/drawing/2014/main" id="{EA6EC935-B0CE-4F65-B500-E9AA99C42785}"/>
                </a:ext>
              </a:extLst>
            </p:cNvPr>
            <p:cNvCxnSpPr>
              <a:cxnSpLocks noChangeShapeType="1"/>
            </p:cNvCxnSpPr>
            <p:nvPr/>
          </p:nvCxnSpPr>
          <p:spPr bwMode="auto">
            <a:xfrm rot="10800000">
              <a:off x="2793847" y="2060323"/>
              <a:ext cx="3948112" cy="158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3" name="Connettore 2 19">
              <a:extLst>
                <a:ext uri="{FF2B5EF4-FFF2-40B4-BE49-F238E27FC236}">
                  <a16:creationId xmlns:a16="http://schemas.microsoft.com/office/drawing/2014/main" id="{6E459AD0-3EA9-426A-AEFB-63155891CFC2}"/>
                </a:ext>
              </a:extLst>
            </p:cNvPr>
            <p:cNvCxnSpPr>
              <a:cxnSpLocks noChangeShapeType="1"/>
            </p:cNvCxnSpPr>
            <p:nvPr/>
          </p:nvCxnSpPr>
          <p:spPr bwMode="auto">
            <a:xfrm rot="5400000" flipH="1" flipV="1">
              <a:off x="3846363" y="5330572"/>
              <a:ext cx="804863" cy="158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 name="Connettore 2 21">
              <a:extLst>
                <a:ext uri="{FF2B5EF4-FFF2-40B4-BE49-F238E27FC236}">
                  <a16:creationId xmlns:a16="http://schemas.microsoft.com/office/drawing/2014/main" id="{8201B60B-7A53-47EE-99C2-71A9F52C8969}"/>
                </a:ext>
              </a:extLst>
            </p:cNvPr>
            <p:cNvCxnSpPr>
              <a:cxnSpLocks noChangeShapeType="1"/>
            </p:cNvCxnSpPr>
            <p:nvPr/>
          </p:nvCxnSpPr>
          <p:spPr bwMode="auto">
            <a:xfrm rot="10800000">
              <a:off x="2779561" y="4900358"/>
              <a:ext cx="1468439" cy="158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 name="Connettore 2 23">
              <a:extLst>
                <a:ext uri="{FF2B5EF4-FFF2-40B4-BE49-F238E27FC236}">
                  <a16:creationId xmlns:a16="http://schemas.microsoft.com/office/drawing/2014/main" id="{77DD3CA3-7379-45A4-BC0F-2C91F098011C}"/>
                </a:ext>
              </a:extLst>
            </p:cNvPr>
            <p:cNvCxnSpPr>
              <a:cxnSpLocks noChangeShapeType="1"/>
            </p:cNvCxnSpPr>
            <p:nvPr/>
          </p:nvCxnSpPr>
          <p:spPr bwMode="auto">
            <a:xfrm rot="10800000">
              <a:off x="2738287" y="4028823"/>
              <a:ext cx="2244725" cy="1587"/>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7" name="Connettore 2 25">
              <a:extLst>
                <a:ext uri="{FF2B5EF4-FFF2-40B4-BE49-F238E27FC236}">
                  <a16:creationId xmlns:a16="http://schemas.microsoft.com/office/drawing/2014/main" id="{53BE956F-A8DA-44F0-8CC9-F82636E2E809}"/>
                </a:ext>
              </a:extLst>
            </p:cNvPr>
            <p:cNvCxnSpPr>
              <a:cxnSpLocks noChangeShapeType="1"/>
            </p:cNvCxnSpPr>
            <p:nvPr/>
          </p:nvCxnSpPr>
          <p:spPr bwMode="auto">
            <a:xfrm rot="5400000" flipH="1" flipV="1">
              <a:off x="4186087" y="4894008"/>
              <a:ext cx="1649412" cy="1587"/>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28" name="Ovale 27">
              <a:extLst>
                <a:ext uri="{FF2B5EF4-FFF2-40B4-BE49-F238E27FC236}">
                  <a16:creationId xmlns:a16="http://schemas.microsoft.com/office/drawing/2014/main" id="{EA06B3A0-ECA7-4E0F-B561-6887C75255FA}"/>
                </a:ext>
              </a:extLst>
            </p:cNvPr>
            <p:cNvSpPr/>
            <p:nvPr/>
          </p:nvSpPr>
          <p:spPr bwMode="auto">
            <a:xfrm>
              <a:off x="4095600" y="4832096"/>
              <a:ext cx="193675" cy="193675"/>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a:lstStyle/>
            <a:p>
              <a:pPr eaLnBrk="0" hangingPunct="0">
                <a:defRPr/>
              </a:pPr>
              <a:endParaRPr lang="it-IT">
                <a:latin typeface="Times" charset="0"/>
              </a:endParaRPr>
            </a:p>
          </p:txBody>
        </p:sp>
        <p:sp>
          <p:nvSpPr>
            <p:cNvPr id="29" name="Ovale 28">
              <a:extLst>
                <a:ext uri="{FF2B5EF4-FFF2-40B4-BE49-F238E27FC236}">
                  <a16:creationId xmlns:a16="http://schemas.microsoft.com/office/drawing/2014/main" id="{7F6F3F95-8A8D-4F43-9509-3962EDB2E210}"/>
                </a:ext>
              </a:extLst>
            </p:cNvPr>
            <p:cNvSpPr/>
            <p:nvPr/>
          </p:nvSpPr>
          <p:spPr bwMode="auto">
            <a:xfrm>
              <a:off x="6589561" y="1992060"/>
              <a:ext cx="193675" cy="193675"/>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a:lstStyle/>
            <a:p>
              <a:pPr eaLnBrk="0" hangingPunct="0">
                <a:defRPr/>
              </a:pPr>
              <a:endParaRPr lang="it-IT">
                <a:latin typeface="Times" charset="0"/>
              </a:endParaRPr>
            </a:p>
          </p:txBody>
        </p:sp>
        <p:sp>
          <p:nvSpPr>
            <p:cNvPr id="30" name="Ovale 19">
              <a:extLst>
                <a:ext uri="{FF2B5EF4-FFF2-40B4-BE49-F238E27FC236}">
                  <a16:creationId xmlns:a16="http://schemas.microsoft.com/office/drawing/2014/main" id="{5DD9BFA8-AEB6-44DA-B5EF-B0EDEDF3460E}"/>
                </a:ext>
              </a:extLst>
            </p:cNvPr>
            <p:cNvSpPr>
              <a:spLocks noChangeArrowheads="1"/>
            </p:cNvSpPr>
            <p:nvPr/>
          </p:nvSpPr>
          <p:spPr bwMode="auto">
            <a:xfrm>
              <a:off x="4913161" y="3958972"/>
              <a:ext cx="193675" cy="193675"/>
            </a:xfrm>
            <a:prstGeom prst="ellipse">
              <a:avLst/>
            </a:prstGeom>
            <a:solidFill>
              <a:srgbClr val="2E9A67"/>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it-IT" altLang="it-IT"/>
            </a:p>
          </p:txBody>
        </p:sp>
      </p:grpSp>
      <p:sp>
        <p:nvSpPr>
          <p:cNvPr id="31" name="CasellaDiTesto 30">
            <a:extLst>
              <a:ext uri="{FF2B5EF4-FFF2-40B4-BE49-F238E27FC236}">
                <a16:creationId xmlns:a16="http://schemas.microsoft.com/office/drawing/2014/main" id="{7CC29218-7A91-420E-8FA2-1D0A396CB9C9}"/>
              </a:ext>
            </a:extLst>
          </p:cNvPr>
          <p:cNvSpPr txBox="1"/>
          <p:nvPr/>
        </p:nvSpPr>
        <p:spPr>
          <a:xfrm>
            <a:off x="325716" y="1707867"/>
            <a:ext cx="2810385" cy="369332"/>
          </a:xfrm>
          <a:prstGeom prst="rect">
            <a:avLst/>
          </a:prstGeom>
          <a:noFill/>
        </p:spPr>
        <p:txBody>
          <a:bodyPr wrap="none" rtlCol="0">
            <a:spAutoFit/>
          </a:bodyPr>
          <a:lstStyle/>
          <a:p>
            <a:r>
              <a:rPr lang="it-IT" sz="1800" dirty="0">
                <a:latin typeface="Verdana" panose="020B0604030504040204" pitchFamily="34" charset="0"/>
                <a:ea typeface="Verdana" panose="020B0604030504040204" pitchFamily="34" charset="0"/>
                <a:cs typeface="Verdana" panose="020B0604030504040204" pitchFamily="34" charset="0"/>
              </a:rPr>
              <a:t>5 = EXCELLENT = 180</a:t>
            </a:r>
          </a:p>
        </p:txBody>
      </p:sp>
      <p:sp>
        <p:nvSpPr>
          <p:cNvPr id="32" name="CasellaDiTesto 31">
            <a:extLst>
              <a:ext uri="{FF2B5EF4-FFF2-40B4-BE49-F238E27FC236}">
                <a16:creationId xmlns:a16="http://schemas.microsoft.com/office/drawing/2014/main" id="{52E35DBC-6766-45FA-888D-437EB81A2338}"/>
              </a:ext>
            </a:extLst>
          </p:cNvPr>
          <p:cNvSpPr txBox="1"/>
          <p:nvPr/>
        </p:nvSpPr>
        <p:spPr>
          <a:xfrm>
            <a:off x="320588" y="1105296"/>
            <a:ext cx="7713458" cy="369332"/>
          </a:xfrm>
          <a:prstGeom prst="rect">
            <a:avLst/>
          </a:prstGeom>
          <a:noFill/>
        </p:spPr>
        <p:txBody>
          <a:bodyPr wrap="square" rtlCol="0">
            <a:spAutoFit/>
          </a:bodyPr>
          <a:lstStyle/>
          <a:p>
            <a:r>
              <a:rPr lang="it-IT" sz="1800" dirty="0">
                <a:latin typeface="Verdana" panose="020B0604030504040204" pitchFamily="34" charset="0"/>
                <a:ea typeface="Verdana" panose="020B0604030504040204" pitchFamily="34" charset="0"/>
                <a:cs typeface="Verdana" panose="020B0604030504040204" pitchFamily="34" charset="0"/>
              </a:rPr>
              <a:t>A2.6 </a:t>
            </a:r>
            <a:r>
              <a:rPr lang="en-US" sz="1800" dirty="0">
                <a:latin typeface="Verdana" panose="020B0604030504040204" pitchFamily="34" charset="0"/>
                <a:ea typeface="Verdana" panose="020B0604030504040204" pitchFamily="34" charset="0"/>
                <a:cs typeface="Verdana" panose="020B0604030504040204" pitchFamily="34" charset="0"/>
              </a:rPr>
              <a:t>Connectivity of the street network </a:t>
            </a:r>
            <a:r>
              <a:rPr lang="it-IT" sz="1800" dirty="0">
                <a:latin typeface="Verdana" panose="020B0604030504040204" pitchFamily="34" charset="0"/>
                <a:ea typeface="Verdana" panose="020B0604030504040204" pitchFamily="34" charset="0"/>
                <a:cs typeface="Verdana" panose="020B0604030504040204" pitchFamily="34" charset="0"/>
                <a:sym typeface="Calibri"/>
              </a:rPr>
              <a:t>[</a:t>
            </a:r>
            <a:r>
              <a:rPr lang="it-IT" sz="1800" dirty="0" err="1">
                <a:latin typeface="Verdana" panose="020B0604030504040204" pitchFamily="34" charset="0"/>
                <a:ea typeface="Verdana" panose="020B0604030504040204" pitchFamily="34" charset="0"/>
                <a:cs typeface="Verdana" panose="020B0604030504040204" pitchFamily="34" charset="0"/>
                <a:sym typeface="Calibri"/>
              </a:rPr>
              <a:t>intersections</a:t>
            </a:r>
            <a:r>
              <a:rPr lang="it-IT" sz="1800" dirty="0">
                <a:latin typeface="Verdana" panose="020B0604030504040204" pitchFamily="34" charset="0"/>
                <a:ea typeface="Verdana" panose="020B0604030504040204" pitchFamily="34" charset="0"/>
                <a:cs typeface="Verdana" panose="020B0604030504040204" pitchFamily="34" charset="0"/>
                <a:sym typeface="Calibri"/>
              </a:rPr>
              <a:t>/km2]</a:t>
            </a:r>
            <a:endParaRPr lang="it-IT"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4450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3" name="Rettangolo 2">
            <a:extLst>
              <a:ext uri="{FF2B5EF4-FFF2-40B4-BE49-F238E27FC236}">
                <a16:creationId xmlns:a16="http://schemas.microsoft.com/office/drawing/2014/main" id="{9FB11C10-2DEA-42BC-B495-F58D442369E3}"/>
              </a:ext>
            </a:extLst>
          </p:cNvPr>
          <p:cNvSpPr/>
          <p:nvPr/>
        </p:nvSpPr>
        <p:spPr>
          <a:xfrm>
            <a:off x="4526641" y="728470"/>
            <a:ext cx="4102703" cy="611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3">
            <a:extLst>
              <a:ext uri="{FF2B5EF4-FFF2-40B4-BE49-F238E27FC236}">
                <a16:creationId xmlns:a16="http://schemas.microsoft.com/office/drawing/2014/main" id="{0EE88BE5-F997-436A-964B-D5F68C76A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64" y="713304"/>
            <a:ext cx="4510169" cy="599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Google Shape;297;p44">
            <a:extLst>
              <a:ext uri="{FF2B5EF4-FFF2-40B4-BE49-F238E27FC236}">
                <a16:creationId xmlns:a16="http://schemas.microsoft.com/office/drawing/2014/main" id="{E1940997-3E99-4EA5-8F1B-0A8F8988B849}"/>
              </a:ext>
            </a:extLst>
          </p:cNvPr>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3</a:t>
            </a:r>
            <a:r>
              <a:rPr lang="it-IT" sz="3200" b="1" i="0" u="none" strike="noStrike" cap="none" dirty="0">
                <a:solidFill>
                  <a:schemeClr val="dk1"/>
                </a:solidFill>
                <a:latin typeface="Calibri"/>
                <a:ea typeface="Calibri"/>
                <a:cs typeface="Calibri"/>
                <a:sym typeface="Calibri"/>
              </a:rPr>
              <a:t>- weight </a:t>
            </a:r>
            <a:r>
              <a:rPr lang="it-IT" sz="3200" b="1" i="0" u="none" strike="noStrike" cap="none" dirty="0" err="1">
                <a:solidFill>
                  <a:schemeClr val="dk1"/>
                </a:solidFill>
                <a:latin typeface="Calibri"/>
                <a:ea typeface="Calibri"/>
                <a:cs typeface="Calibri"/>
                <a:sym typeface="Calibri"/>
              </a:rPr>
              <a:t>assignment</a:t>
            </a:r>
            <a:r>
              <a:rPr lang="it-IT" sz="3200" b="1" i="0" u="none" strike="noStrike" cap="none" dirty="0">
                <a:solidFill>
                  <a:schemeClr val="dk1"/>
                </a:solidFill>
                <a:latin typeface="Calibri"/>
                <a:ea typeface="Calibri"/>
                <a:cs typeface="Calibri"/>
                <a:sym typeface="Calibri"/>
              </a:rPr>
              <a:t> to </a:t>
            </a:r>
            <a:r>
              <a:rPr lang="it-IT" sz="3200" b="1" i="0" u="none" strike="noStrike" cap="none" dirty="0" err="1">
                <a:solidFill>
                  <a:schemeClr val="dk1"/>
                </a:solidFill>
                <a:latin typeface="Calibri"/>
                <a:ea typeface="Calibri"/>
                <a:cs typeface="Calibri"/>
                <a:sym typeface="Calibri"/>
              </a:rPr>
              <a:t>criteria</a:t>
            </a:r>
            <a:endParaRPr dirty="0"/>
          </a:p>
        </p:txBody>
      </p:sp>
      <p:sp>
        <p:nvSpPr>
          <p:cNvPr id="5" name="CasellaDiTesto 4">
            <a:extLst>
              <a:ext uri="{FF2B5EF4-FFF2-40B4-BE49-F238E27FC236}">
                <a16:creationId xmlns:a16="http://schemas.microsoft.com/office/drawing/2014/main" id="{B0695E11-B3C4-47A9-BAF9-F96BE7B165DB}"/>
              </a:ext>
            </a:extLst>
          </p:cNvPr>
          <p:cNvSpPr txBox="1"/>
          <p:nvPr/>
        </p:nvSpPr>
        <p:spPr>
          <a:xfrm>
            <a:off x="353700" y="2828835"/>
            <a:ext cx="3638261" cy="646331"/>
          </a:xfrm>
          <a:prstGeom prst="rect">
            <a:avLst/>
          </a:prstGeom>
          <a:noFill/>
        </p:spPr>
        <p:txBody>
          <a:bodyPr wrap="square" rtlCol="0">
            <a:spAutoFit/>
          </a:bodyPr>
          <a:lstStyle/>
          <a:p>
            <a:pPr algn="ctr"/>
            <a:r>
              <a:rPr lang="it-IT" sz="1800" dirty="0">
                <a:latin typeface="Verdana" panose="020B0604030504040204" pitchFamily="34" charset="0"/>
                <a:ea typeface="Verdana" panose="020B0604030504040204" pitchFamily="34" charset="0"/>
                <a:cs typeface="Verdana" panose="020B0604030504040204" pitchFamily="34" charset="0"/>
              </a:rPr>
              <a:t>A1.7</a:t>
            </a:r>
          </a:p>
          <a:p>
            <a:pPr algn="ctr"/>
            <a:r>
              <a:rPr lang="it-IT" sz="1800" dirty="0" err="1">
                <a:latin typeface="Verdana" panose="020B0604030504040204" pitchFamily="34" charset="0"/>
                <a:ea typeface="Verdana" panose="020B0604030504040204" pitchFamily="34" charset="0"/>
                <a:cs typeface="Verdana" panose="020B0604030504040204" pitchFamily="34" charset="0"/>
              </a:rPr>
              <a:t>Conservation</a:t>
            </a:r>
            <a:r>
              <a:rPr lang="it-IT" sz="1800" dirty="0">
                <a:latin typeface="Verdana" panose="020B0604030504040204" pitchFamily="34" charset="0"/>
                <a:ea typeface="Verdana" panose="020B0604030504040204" pitchFamily="34" charset="0"/>
                <a:cs typeface="Verdana" panose="020B0604030504040204" pitchFamily="34" charset="0"/>
              </a:rPr>
              <a:t> of </a:t>
            </a:r>
            <a:r>
              <a:rPr lang="it-IT" sz="1800" dirty="0" err="1">
                <a:latin typeface="Verdana" panose="020B0604030504040204" pitchFamily="34" charset="0"/>
                <a:ea typeface="Verdana" panose="020B0604030504040204" pitchFamily="34" charset="0"/>
                <a:cs typeface="Verdana" panose="020B0604030504040204" pitchFamily="34" charset="0"/>
              </a:rPr>
              <a:t>land</a:t>
            </a:r>
            <a:endParaRPr lang="it-IT"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2805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179512" y="188640"/>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Sustainability of urban areas</a:t>
            </a:r>
            <a:br>
              <a:rPr lang="it-IT" sz="3200" b="1" i="0" u="none" strike="noStrike" cap="none">
                <a:solidFill>
                  <a:schemeClr val="dk1"/>
                </a:solidFill>
                <a:latin typeface="Verdana"/>
                <a:ea typeface="Verdana"/>
                <a:cs typeface="Verdana"/>
                <a:sym typeface="Verdana"/>
              </a:rPr>
            </a:br>
            <a:endParaRPr sz="3200" b="1" i="0" u="none" strike="noStrike" cap="none">
              <a:solidFill>
                <a:schemeClr val="dk1"/>
              </a:solidFill>
              <a:latin typeface="Verdana"/>
              <a:ea typeface="Verdana"/>
              <a:cs typeface="Verdana"/>
              <a:sym typeface="Verdana"/>
            </a:endParaRPr>
          </a:p>
        </p:txBody>
      </p:sp>
      <p:sp>
        <p:nvSpPr>
          <p:cNvPr id="109" name="Google Shape;109;p22"/>
          <p:cNvSpPr/>
          <p:nvPr/>
        </p:nvSpPr>
        <p:spPr>
          <a:xfrm>
            <a:off x="162887" y="1200193"/>
            <a:ext cx="8814112" cy="286232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dirty="0">
                <a:solidFill>
                  <a:srgbClr val="FF0000"/>
                </a:solidFill>
                <a:latin typeface="Verdana"/>
                <a:ea typeface="Verdana"/>
                <a:cs typeface="Verdana"/>
                <a:sym typeface="Verdana"/>
              </a:rPr>
              <a:t>ENHANCING SUSTAINABILITY IS A CHALLENGE THAT REQUIRES SYNERGIC ACTIONS, STRATEGIES, PROJECTS AND POLICIES. </a:t>
            </a:r>
            <a:endParaRPr lang="en-US" dirty="0">
              <a:solidFill>
                <a:srgbClr val="FF0000"/>
              </a:solidFill>
            </a:endParaRPr>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a:p>
            <a:pPr marL="0" marR="0" lvl="0" indent="0" algn="just" rtl="0">
              <a:spcBef>
                <a:spcPts val="0"/>
              </a:spcBef>
              <a:spcAft>
                <a:spcPts val="0"/>
              </a:spcAft>
              <a:buNone/>
            </a:pPr>
            <a:r>
              <a:rPr lang="it-IT" sz="1800" dirty="0">
                <a:solidFill>
                  <a:schemeClr val="dk1"/>
                </a:solidFill>
                <a:latin typeface="Verdana"/>
                <a:ea typeface="Verdana"/>
                <a:cs typeface="Verdana"/>
                <a:sym typeface="Verdana"/>
              </a:rPr>
              <a:t>Three big </a:t>
            </a:r>
            <a:r>
              <a:rPr lang="it-IT" sz="1800" dirty="0" err="1">
                <a:solidFill>
                  <a:schemeClr val="dk1"/>
                </a:solidFill>
                <a:latin typeface="Verdana"/>
                <a:ea typeface="Verdana"/>
                <a:cs typeface="Verdana"/>
                <a:sym typeface="Verdana"/>
              </a:rPr>
              <a:t>themes</a:t>
            </a:r>
            <a:r>
              <a:rPr lang="it-IT" sz="1800" dirty="0">
                <a:solidFill>
                  <a:schemeClr val="dk1"/>
                </a:solidFill>
                <a:latin typeface="Verdana"/>
                <a:ea typeface="Verdana"/>
                <a:cs typeface="Verdana"/>
                <a:sym typeface="Verdana"/>
              </a:rPr>
              <a:t> with a long-</a:t>
            </a:r>
            <a:r>
              <a:rPr lang="it-IT" sz="1800" dirty="0" err="1">
                <a:solidFill>
                  <a:schemeClr val="dk1"/>
                </a:solidFill>
                <a:latin typeface="Verdana"/>
                <a:ea typeface="Verdana"/>
                <a:cs typeface="Verdana"/>
                <a:sym typeface="Verdana"/>
              </a:rPr>
              <a:t>term</a:t>
            </a:r>
            <a:r>
              <a:rPr lang="it-IT" sz="1800" dirty="0">
                <a:solidFill>
                  <a:schemeClr val="dk1"/>
                </a:solidFill>
                <a:latin typeface="Verdana"/>
                <a:ea typeface="Verdana"/>
                <a:cs typeface="Verdana"/>
                <a:sym typeface="Verdana"/>
              </a:rPr>
              <a:t> </a:t>
            </a:r>
            <a:r>
              <a:rPr lang="it-IT" sz="1800" dirty="0" err="1">
                <a:solidFill>
                  <a:schemeClr val="dk1"/>
                </a:solidFill>
                <a:latin typeface="Verdana"/>
                <a:ea typeface="Verdana"/>
                <a:cs typeface="Verdana"/>
                <a:sym typeface="Verdana"/>
              </a:rPr>
              <a:t>perspective</a:t>
            </a:r>
            <a:r>
              <a:rPr lang="it-IT" sz="1800" dirty="0">
                <a:solidFill>
                  <a:schemeClr val="dk1"/>
                </a:solidFill>
                <a:latin typeface="Verdana"/>
                <a:ea typeface="Verdana"/>
                <a:cs typeface="Verdana"/>
                <a:sym typeface="Verdana"/>
              </a:rPr>
              <a:t>:</a:t>
            </a:r>
            <a:endParaRPr dirty="0"/>
          </a:p>
          <a:p>
            <a:pPr marL="285750" marR="0" lvl="0" indent="-285750" algn="just" rtl="0">
              <a:spcBef>
                <a:spcPts val="0"/>
              </a:spcBef>
              <a:spcAft>
                <a:spcPts val="0"/>
              </a:spcAft>
              <a:buClr>
                <a:schemeClr val="dk1"/>
              </a:buClr>
              <a:buSzPts val="1800"/>
              <a:buFont typeface="Arial"/>
              <a:buChar char="•"/>
            </a:pPr>
            <a:r>
              <a:rPr lang="it-IT" sz="1800" b="1" dirty="0">
                <a:solidFill>
                  <a:schemeClr val="dk1"/>
                </a:solidFill>
                <a:latin typeface="Verdana"/>
                <a:ea typeface="Verdana"/>
                <a:cs typeface="Verdana"/>
                <a:sym typeface="Verdana"/>
              </a:rPr>
              <a:t>Urban system</a:t>
            </a:r>
            <a:endParaRPr dirty="0"/>
          </a:p>
          <a:p>
            <a:pPr marL="285750" marR="0" lvl="0" indent="-285750" algn="just" rtl="0">
              <a:spcBef>
                <a:spcPts val="0"/>
              </a:spcBef>
              <a:spcAft>
                <a:spcPts val="0"/>
              </a:spcAft>
              <a:buClr>
                <a:schemeClr val="dk1"/>
              </a:buClr>
              <a:buSzPts val="1800"/>
              <a:buFont typeface="Arial"/>
              <a:buChar char="•"/>
            </a:pPr>
            <a:r>
              <a:rPr lang="it-IT" sz="1800" b="1" dirty="0">
                <a:solidFill>
                  <a:schemeClr val="dk1"/>
                </a:solidFill>
                <a:latin typeface="Verdana"/>
                <a:ea typeface="Verdana"/>
                <a:cs typeface="Verdana"/>
                <a:sym typeface="Verdana"/>
              </a:rPr>
              <a:t>Environment </a:t>
            </a:r>
            <a:endParaRPr dirty="0"/>
          </a:p>
          <a:p>
            <a:pPr marL="285750" marR="0" lvl="0" indent="-285750" algn="just" rtl="0">
              <a:spcBef>
                <a:spcPts val="0"/>
              </a:spcBef>
              <a:spcAft>
                <a:spcPts val="0"/>
              </a:spcAft>
              <a:buClr>
                <a:schemeClr val="dk1"/>
              </a:buClr>
              <a:buSzPts val="1800"/>
              <a:buFont typeface="Arial"/>
              <a:buChar char="•"/>
            </a:pPr>
            <a:r>
              <a:rPr lang="it-IT" sz="1800" b="1" dirty="0">
                <a:solidFill>
                  <a:schemeClr val="dk1"/>
                </a:solidFill>
                <a:latin typeface="Verdana"/>
                <a:ea typeface="Verdana"/>
                <a:cs typeface="Verdana"/>
                <a:sym typeface="Verdana"/>
              </a:rPr>
              <a:t>Society and Economy </a:t>
            </a:r>
            <a:endParaRPr dirty="0"/>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a:p>
            <a:pPr marL="0" marR="0" lvl="0" indent="0" algn="just" rtl="0">
              <a:spcBef>
                <a:spcPts val="0"/>
              </a:spcBef>
              <a:spcAft>
                <a:spcPts val="0"/>
              </a:spcAft>
              <a:buNone/>
            </a:pPr>
            <a:endParaRPr sz="1800" dirty="0">
              <a:solidFill>
                <a:schemeClr val="dk1"/>
              </a:solidFill>
              <a:latin typeface="Verdana"/>
              <a:ea typeface="Verdana"/>
              <a:cs typeface="Verdana"/>
              <a:sym typeface="Verdana"/>
            </a:endParaRPr>
          </a:p>
        </p:txBody>
      </p:sp>
      <p:pic>
        <p:nvPicPr>
          <p:cNvPr id="110" name="Google Shape;110;p22"/>
          <p:cNvPicPr preferRelativeResize="0"/>
          <p:nvPr/>
        </p:nvPicPr>
        <p:blipFill rotWithShape="1">
          <a:blip r:embed="rId3">
            <a:alphaModFix/>
          </a:blip>
          <a:srcRect/>
          <a:stretch/>
        </p:blipFill>
        <p:spPr>
          <a:xfrm>
            <a:off x="5571067" y="2659589"/>
            <a:ext cx="3285596" cy="3285596"/>
          </a:xfrm>
          <a:prstGeom prst="rect">
            <a:avLst/>
          </a:prstGeom>
          <a:noFill/>
          <a:ln>
            <a:noFill/>
          </a:ln>
        </p:spPr>
      </p:pic>
      <p:sp>
        <p:nvSpPr>
          <p:cNvPr id="111" name="Google Shape;111;p22"/>
          <p:cNvSpPr/>
          <p:nvPr/>
        </p:nvSpPr>
        <p:spPr>
          <a:xfrm>
            <a:off x="179512" y="3546476"/>
            <a:ext cx="5739170" cy="230832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dirty="0" err="1">
                <a:solidFill>
                  <a:schemeClr val="dk1"/>
                </a:solidFill>
                <a:latin typeface="Verdana"/>
                <a:ea typeface="Verdana"/>
                <a:cs typeface="Verdana"/>
                <a:sym typeface="Verdana"/>
              </a:rPr>
              <a:t>Many</a:t>
            </a:r>
            <a:r>
              <a:rPr lang="it-IT" sz="1800" dirty="0">
                <a:solidFill>
                  <a:schemeClr val="dk1"/>
                </a:solidFill>
                <a:latin typeface="Verdana"/>
                <a:ea typeface="Verdana"/>
                <a:cs typeface="Verdana"/>
                <a:sym typeface="Verdana"/>
              </a:rPr>
              <a:t> options on </a:t>
            </a:r>
            <a:r>
              <a:rPr lang="it-IT" sz="1800" dirty="0" err="1">
                <a:solidFill>
                  <a:schemeClr val="dk1"/>
                </a:solidFill>
                <a:latin typeface="Verdana"/>
                <a:ea typeface="Verdana"/>
                <a:cs typeface="Verdana"/>
                <a:sym typeface="Verdana"/>
              </a:rPr>
              <a:t>which</a:t>
            </a:r>
            <a:r>
              <a:rPr lang="it-IT" sz="1800" dirty="0">
                <a:solidFill>
                  <a:schemeClr val="dk1"/>
                </a:solidFill>
                <a:latin typeface="Verdana"/>
                <a:ea typeface="Verdana"/>
                <a:cs typeface="Verdana"/>
                <a:sym typeface="Verdana"/>
              </a:rPr>
              <a:t> to operate:</a:t>
            </a:r>
            <a:endParaRPr dirty="0"/>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Quality</a:t>
            </a:r>
            <a:r>
              <a:rPr lang="it-IT" sz="1800" dirty="0">
                <a:solidFill>
                  <a:schemeClr val="dk1"/>
                </a:solidFill>
                <a:latin typeface="Verdana"/>
                <a:ea typeface="Verdana"/>
                <a:cs typeface="Verdana"/>
                <a:sym typeface="Verdana"/>
              </a:rPr>
              <a:t> and </a:t>
            </a:r>
            <a:r>
              <a:rPr lang="it-IT" sz="1800" dirty="0" err="1">
                <a:solidFill>
                  <a:schemeClr val="dk1"/>
                </a:solidFill>
                <a:latin typeface="Verdana"/>
                <a:ea typeface="Verdana"/>
                <a:cs typeface="Verdana"/>
                <a:sym typeface="Verdana"/>
              </a:rPr>
              <a:t>accessibility</a:t>
            </a: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Techologies</a:t>
            </a:r>
            <a:r>
              <a:rPr lang="it-IT" sz="1800" dirty="0">
                <a:solidFill>
                  <a:schemeClr val="dk1"/>
                </a:solidFill>
                <a:latin typeface="Verdana"/>
                <a:ea typeface="Verdana"/>
                <a:cs typeface="Verdana"/>
                <a:sym typeface="Verdana"/>
              </a:rPr>
              <a:t> and performances</a:t>
            </a:r>
            <a:endParaRPr dirty="0"/>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Materials</a:t>
            </a: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Processes</a:t>
            </a: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Land and resources </a:t>
            </a:r>
            <a:endParaRPr dirty="0"/>
          </a:p>
          <a:p>
            <a:pPr marL="285750" marR="0" lvl="0" indent="-285750" algn="just" rtl="0">
              <a:spcBef>
                <a:spcPts val="0"/>
              </a:spcBef>
              <a:spcAft>
                <a:spcPts val="0"/>
              </a:spcAft>
              <a:buClr>
                <a:schemeClr val="dk1"/>
              </a:buClr>
              <a:buSzPts val="1800"/>
              <a:buFont typeface="Arial"/>
              <a:buChar char="•"/>
            </a:pPr>
            <a:r>
              <a:rPr lang="it-IT" sz="1800" dirty="0" err="1">
                <a:solidFill>
                  <a:schemeClr val="dk1"/>
                </a:solidFill>
                <a:latin typeface="Verdana"/>
                <a:ea typeface="Verdana"/>
                <a:cs typeface="Verdana"/>
                <a:sym typeface="Verdana"/>
              </a:rPr>
              <a:t>Impacts</a:t>
            </a:r>
            <a:r>
              <a:rPr lang="it-IT" sz="1800" dirty="0">
                <a:solidFill>
                  <a:schemeClr val="dk1"/>
                </a:solidFill>
                <a:latin typeface="Verdana"/>
                <a:ea typeface="Verdana"/>
                <a:cs typeface="Verdana"/>
                <a:sym typeface="Verdana"/>
              </a:rPr>
              <a:t> and </a:t>
            </a:r>
            <a:r>
              <a:rPr lang="it-IT" sz="1800" dirty="0" err="1">
                <a:solidFill>
                  <a:schemeClr val="dk1"/>
                </a:solidFill>
                <a:latin typeface="Verdana"/>
                <a:ea typeface="Verdana"/>
                <a:cs typeface="Verdana"/>
                <a:sym typeface="Verdana"/>
              </a:rPr>
              <a:t>ecology</a:t>
            </a:r>
            <a:endParaRPr sz="1800" dirty="0">
              <a:solidFill>
                <a:schemeClr val="dk1"/>
              </a:solidFill>
              <a:latin typeface="Verdana"/>
              <a:ea typeface="Verdana"/>
              <a:cs typeface="Verdana"/>
              <a:sym typeface="Verdana"/>
            </a:endParaRPr>
          </a:p>
          <a:p>
            <a:pPr marL="285750" marR="0" lvl="0" indent="-285750" algn="just" rtl="0">
              <a:spcBef>
                <a:spcPts val="0"/>
              </a:spcBef>
              <a:spcAft>
                <a:spcPts val="0"/>
              </a:spcAft>
              <a:buClr>
                <a:schemeClr val="dk1"/>
              </a:buClr>
              <a:buSzPts val="1800"/>
              <a:buFont typeface="Arial"/>
              <a:buChar char="•"/>
            </a:pPr>
            <a:r>
              <a:rPr lang="it-IT" sz="1800" dirty="0">
                <a:solidFill>
                  <a:schemeClr val="dk1"/>
                </a:solidFill>
                <a:latin typeface="Verdana"/>
                <a:ea typeface="Verdana"/>
                <a:cs typeface="Verdana"/>
                <a:sym typeface="Verdana"/>
              </a:rPr>
              <a:t>Social and </a:t>
            </a:r>
            <a:r>
              <a:rPr lang="it-IT" sz="1800" dirty="0" err="1">
                <a:solidFill>
                  <a:schemeClr val="dk1"/>
                </a:solidFill>
                <a:latin typeface="Verdana"/>
                <a:ea typeface="Verdana"/>
                <a:cs typeface="Verdana"/>
                <a:sym typeface="Verdana"/>
              </a:rPr>
              <a:t>economic</a:t>
            </a:r>
            <a:endParaRPr sz="1800" dirty="0">
              <a:solidFill>
                <a:schemeClr val="dk1"/>
              </a:solidFill>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3</a:t>
            </a:r>
            <a:r>
              <a:rPr lang="it-IT" sz="3200" b="1" i="0" u="none" strike="noStrike" cap="none" dirty="0">
                <a:solidFill>
                  <a:schemeClr val="dk1"/>
                </a:solidFill>
                <a:latin typeface="Calibri"/>
                <a:ea typeface="Calibri"/>
                <a:cs typeface="Calibri"/>
                <a:sym typeface="Calibri"/>
              </a:rPr>
              <a:t>- weight </a:t>
            </a:r>
            <a:r>
              <a:rPr lang="it-IT" sz="3200" b="1" i="0" u="none" strike="noStrike" cap="none" dirty="0" err="1">
                <a:solidFill>
                  <a:schemeClr val="dk1"/>
                </a:solidFill>
                <a:latin typeface="Calibri"/>
                <a:ea typeface="Calibri"/>
                <a:cs typeface="Calibri"/>
                <a:sym typeface="Calibri"/>
              </a:rPr>
              <a:t>assignment</a:t>
            </a:r>
            <a:r>
              <a:rPr lang="it-IT" sz="3200" b="1" i="0" u="none" strike="noStrike" cap="none" dirty="0">
                <a:solidFill>
                  <a:schemeClr val="dk1"/>
                </a:solidFill>
                <a:latin typeface="Calibri"/>
                <a:ea typeface="Calibri"/>
                <a:cs typeface="Calibri"/>
                <a:sym typeface="Calibri"/>
              </a:rPr>
              <a:t> to </a:t>
            </a:r>
            <a:r>
              <a:rPr lang="it-IT" sz="3200" b="1" i="0" u="none" strike="noStrike" cap="none" dirty="0" err="1">
                <a:solidFill>
                  <a:schemeClr val="dk1"/>
                </a:solidFill>
                <a:latin typeface="Calibri"/>
                <a:ea typeface="Calibri"/>
                <a:cs typeface="Calibri"/>
                <a:sym typeface="Calibri"/>
              </a:rPr>
              <a:t>criteria</a:t>
            </a:r>
            <a:endParaRPr dirty="0"/>
          </a:p>
        </p:txBody>
      </p:sp>
      <p:pic>
        <p:nvPicPr>
          <p:cNvPr id="27" name="Immagine 26">
            <a:extLst>
              <a:ext uri="{FF2B5EF4-FFF2-40B4-BE49-F238E27FC236}">
                <a16:creationId xmlns:a16="http://schemas.microsoft.com/office/drawing/2014/main" id="{0EFFCAA6-F39C-4230-9B86-0E6FDC815D38}"/>
              </a:ext>
            </a:extLst>
          </p:cNvPr>
          <p:cNvPicPr>
            <a:picLocks noChangeAspect="1"/>
          </p:cNvPicPr>
          <p:nvPr/>
        </p:nvPicPr>
        <p:blipFill rotWithShape="1">
          <a:blip r:embed="rId3"/>
          <a:srcRect l="78460" t="42051" r="1830" b="23553"/>
          <a:stretch/>
        </p:blipFill>
        <p:spPr>
          <a:xfrm>
            <a:off x="7333935" y="2900845"/>
            <a:ext cx="1802312" cy="1953105"/>
          </a:xfrm>
          <a:prstGeom prst="rect">
            <a:avLst/>
          </a:prstGeom>
        </p:spPr>
      </p:pic>
      <p:sp>
        <p:nvSpPr>
          <p:cNvPr id="4" name="CasellaDiTesto 3">
            <a:extLst>
              <a:ext uri="{FF2B5EF4-FFF2-40B4-BE49-F238E27FC236}">
                <a16:creationId xmlns:a16="http://schemas.microsoft.com/office/drawing/2014/main" id="{6ABEE223-92BF-42D6-B356-C1A2406402B8}"/>
              </a:ext>
            </a:extLst>
          </p:cNvPr>
          <p:cNvSpPr txBox="1"/>
          <p:nvPr/>
        </p:nvSpPr>
        <p:spPr>
          <a:xfrm>
            <a:off x="265793" y="1089034"/>
            <a:ext cx="1983921" cy="307777"/>
          </a:xfrm>
          <a:prstGeom prst="rect">
            <a:avLst/>
          </a:prstGeom>
          <a:noFill/>
        </p:spPr>
        <p:txBody>
          <a:bodyPr wrap="square" rtlCol="0">
            <a:spAutoFit/>
          </a:bodyPr>
          <a:lstStyle/>
          <a:p>
            <a:r>
              <a:rPr lang="it-IT" b="1" dirty="0">
                <a:solidFill>
                  <a:schemeClr val="accent1"/>
                </a:solidFill>
              </a:rPr>
              <a:t>CRITERIA</a:t>
            </a:r>
          </a:p>
        </p:txBody>
      </p:sp>
      <p:graphicFrame>
        <p:nvGraphicFramePr>
          <p:cNvPr id="6" name="Tabella 5">
            <a:extLst>
              <a:ext uri="{FF2B5EF4-FFF2-40B4-BE49-F238E27FC236}">
                <a16:creationId xmlns:a16="http://schemas.microsoft.com/office/drawing/2014/main" id="{863DC771-EF92-4D57-852C-81D4E8C90481}"/>
              </a:ext>
            </a:extLst>
          </p:cNvPr>
          <p:cNvGraphicFramePr>
            <a:graphicFrameLocks noGrp="1"/>
          </p:cNvGraphicFramePr>
          <p:nvPr>
            <p:extLst>
              <p:ext uri="{D42A27DB-BD31-4B8C-83A1-F6EECF244321}">
                <p14:modId xmlns:p14="http://schemas.microsoft.com/office/powerpoint/2010/main" val="3882034593"/>
              </p:ext>
            </p:extLst>
          </p:nvPr>
        </p:nvGraphicFramePr>
        <p:xfrm>
          <a:off x="320146" y="1584322"/>
          <a:ext cx="1983920" cy="54144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B1.1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000" b="0" dirty="0">
                          <a:solidFill>
                            <a:schemeClr val="tx1"/>
                          </a:solidFill>
                        </a:rPr>
                        <a:t>25%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B1.2</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75%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877052"/>
                  </a:ext>
                </a:extLst>
              </a:tr>
            </a:tbl>
          </a:graphicData>
        </a:graphic>
      </p:graphicFrame>
      <p:graphicFrame>
        <p:nvGraphicFramePr>
          <p:cNvPr id="30" name="Tabella 29">
            <a:extLst>
              <a:ext uri="{FF2B5EF4-FFF2-40B4-BE49-F238E27FC236}">
                <a16:creationId xmlns:a16="http://schemas.microsoft.com/office/drawing/2014/main" id="{A6D90A7E-A7D9-455D-92C6-53A122534F6D}"/>
              </a:ext>
            </a:extLst>
          </p:cNvPr>
          <p:cNvGraphicFramePr>
            <a:graphicFrameLocks noGrp="1"/>
          </p:cNvGraphicFramePr>
          <p:nvPr>
            <p:extLst>
              <p:ext uri="{D42A27DB-BD31-4B8C-83A1-F6EECF244321}">
                <p14:modId xmlns:p14="http://schemas.microsoft.com/office/powerpoint/2010/main" val="4149358714"/>
              </p:ext>
            </p:extLst>
          </p:nvPr>
        </p:nvGraphicFramePr>
        <p:xfrm>
          <a:off x="323850" y="2561149"/>
          <a:ext cx="1983920" cy="54144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B3.1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000" b="0" dirty="0">
                          <a:solidFill>
                            <a:schemeClr val="tx1"/>
                          </a:solidFill>
                        </a:rPr>
                        <a:t>33%</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B3.2</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67%</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877052"/>
                  </a:ext>
                </a:extLst>
              </a:tr>
            </a:tbl>
          </a:graphicData>
        </a:graphic>
      </p:graphicFrame>
      <p:graphicFrame>
        <p:nvGraphicFramePr>
          <p:cNvPr id="10" name="Tabella 9">
            <a:extLst>
              <a:ext uri="{FF2B5EF4-FFF2-40B4-BE49-F238E27FC236}">
                <a16:creationId xmlns:a16="http://schemas.microsoft.com/office/drawing/2014/main" id="{F412791B-A38B-4D20-BF0B-3B9441353A0D}"/>
              </a:ext>
            </a:extLst>
          </p:cNvPr>
          <p:cNvGraphicFramePr>
            <a:graphicFrameLocks noGrp="1"/>
          </p:cNvGraphicFramePr>
          <p:nvPr>
            <p:extLst>
              <p:ext uri="{D42A27DB-BD31-4B8C-83A1-F6EECF244321}">
                <p14:modId xmlns:p14="http://schemas.microsoft.com/office/powerpoint/2010/main" val="3692153601"/>
              </p:ext>
            </p:extLst>
          </p:nvPr>
        </p:nvGraphicFramePr>
        <p:xfrm>
          <a:off x="320051" y="3205980"/>
          <a:ext cx="1983920" cy="189504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B3.1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000" b="0" dirty="0">
                          <a:solidFill>
                            <a:schemeClr val="tx1"/>
                          </a:solidFill>
                        </a:rPr>
                        <a:t>26%</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B3.2</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11%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877052"/>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B3.3</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6%</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259130"/>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B3.4</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11%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8819061"/>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26%</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0852609"/>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B3.6</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11%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283754"/>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B3.7</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9%</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6145990"/>
                  </a:ext>
                </a:extLst>
              </a:tr>
            </a:tbl>
          </a:graphicData>
        </a:graphic>
      </p:graphicFrame>
      <p:graphicFrame>
        <p:nvGraphicFramePr>
          <p:cNvPr id="11" name="Tabella 10">
            <a:extLst>
              <a:ext uri="{FF2B5EF4-FFF2-40B4-BE49-F238E27FC236}">
                <a16:creationId xmlns:a16="http://schemas.microsoft.com/office/drawing/2014/main" id="{F74C1A93-45C8-4D12-A008-DA7673E5812E}"/>
              </a:ext>
            </a:extLst>
          </p:cNvPr>
          <p:cNvGraphicFramePr>
            <a:graphicFrameLocks noGrp="1"/>
          </p:cNvGraphicFramePr>
          <p:nvPr>
            <p:extLst>
              <p:ext uri="{D42A27DB-BD31-4B8C-83A1-F6EECF244321}">
                <p14:modId xmlns:p14="http://schemas.microsoft.com/office/powerpoint/2010/main" val="2451123035"/>
              </p:ext>
            </p:extLst>
          </p:nvPr>
        </p:nvGraphicFramePr>
        <p:xfrm>
          <a:off x="323850" y="5237442"/>
          <a:ext cx="1983920" cy="54144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B6.2</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000" b="0" dirty="0">
                          <a:solidFill>
                            <a:schemeClr val="tx1"/>
                          </a:solidFill>
                        </a:rPr>
                        <a:t>50%</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r h="2550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400" b="0" i="0" u="none" strike="noStrike" cap="none" dirty="0">
                          <a:solidFill>
                            <a:schemeClr val="lt1"/>
                          </a:solidFill>
                          <a:latin typeface="Calibri"/>
                          <a:sym typeface="Arial"/>
                        </a:rPr>
                        <a:t>B6.3</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000" b="0" i="0" u="none" strike="noStrike" cap="none" dirty="0">
                          <a:solidFill>
                            <a:schemeClr val="tx1"/>
                          </a:solidFill>
                          <a:latin typeface="Calibri"/>
                          <a:sym typeface="Arial"/>
                        </a:rPr>
                        <a:t>50%</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877052"/>
                  </a:ext>
                </a:extLst>
              </a:tr>
            </a:tbl>
          </a:graphicData>
        </a:graphic>
      </p:graphicFrame>
      <p:graphicFrame>
        <p:nvGraphicFramePr>
          <p:cNvPr id="12" name="Tabella 11">
            <a:extLst>
              <a:ext uri="{FF2B5EF4-FFF2-40B4-BE49-F238E27FC236}">
                <a16:creationId xmlns:a16="http://schemas.microsoft.com/office/drawing/2014/main" id="{71E0413E-278A-4D1F-AA54-A3BC3C33838C}"/>
              </a:ext>
            </a:extLst>
          </p:cNvPr>
          <p:cNvGraphicFramePr>
            <a:graphicFrameLocks noGrp="1"/>
          </p:cNvGraphicFramePr>
          <p:nvPr>
            <p:extLst>
              <p:ext uri="{D42A27DB-BD31-4B8C-83A1-F6EECF244321}">
                <p14:modId xmlns:p14="http://schemas.microsoft.com/office/powerpoint/2010/main" val="3217706783"/>
              </p:ext>
            </p:extLst>
          </p:nvPr>
        </p:nvGraphicFramePr>
        <p:xfrm>
          <a:off x="2763926" y="1604139"/>
          <a:ext cx="1983920" cy="27072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B1 - Energy</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it-IT" sz="1000" b="0" dirty="0">
                          <a:solidFill>
                            <a:schemeClr val="tx1"/>
                          </a:solidFill>
                        </a:rPr>
                        <a:t>35%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bl>
          </a:graphicData>
        </a:graphic>
      </p:graphicFrame>
      <p:graphicFrame>
        <p:nvGraphicFramePr>
          <p:cNvPr id="16" name="Tabella 15">
            <a:extLst>
              <a:ext uri="{FF2B5EF4-FFF2-40B4-BE49-F238E27FC236}">
                <a16:creationId xmlns:a16="http://schemas.microsoft.com/office/drawing/2014/main" id="{62191B57-6E15-44DB-A809-BCF3547E1421}"/>
              </a:ext>
            </a:extLst>
          </p:cNvPr>
          <p:cNvGraphicFramePr>
            <a:graphicFrameLocks noGrp="1"/>
          </p:cNvGraphicFramePr>
          <p:nvPr>
            <p:extLst>
              <p:ext uri="{D42A27DB-BD31-4B8C-83A1-F6EECF244321}">
                <p14:modId xmlns:p14="http://schemas.microsoft.com/office/powerpoint/2010/main" val="36756772"/>
              </p:ext>
            </p:extLst>
          </p:nvPr>
        </p:nvGraphicFramePr>
        <p:xfrm>
          <a:off x="5190501" y="3176414"/>
          <a:ext cx="1983920" cy="135360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A - Environment</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it-IT" sz="1000" b="0" dirty="0">
                          <a:solidFill>
                            <a:schemeClr val="tx1"/>
                          </a:solidFill>
                        </a:rPr>
                        <a:t>21%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r h="255073">
                <a:tc>
                  <a:txBody>
                    <a:bodyPr/>
                    <a:lstStyle/>
                    <a:p>
                      <a:pPr algn="ctr"/>
                      <a:r>
                        <a:rPr lang="it-IT" sz="1400" b="0" i="0" u="none" strike="noStrike" cap="none" dirty="0">
                          <a:solidFill>
                            <a:schemeClr val="lt1"/>
                          </a:solidFill>
                          <a:latin typeface="Calibri"/>
                          <a:sym typeface="Arial"/>
                        </a:rPr>
                        <a:t>B - Resources</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it-IT" sz="1000" b="0" dirty="0">
                          <a:solidFill>
                            <a:schemeClr val="tx1"/>
                          </a:solidFill>
                        </a:rPr>
                        <a:t>21%</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176831"/>
                  </a:ext>
                </a:extLst>
              </a:tr>
              <a:tr h="255073">
                <a:tc>
                  <a:txBody>
                    <a:bodyPr/>
                    <a:lstStyle/>
                    <a:p>
                      <a:pPr algn="ctr"/>
                      <a:r>
                        <a:rPr lang="it-IT" sz="1400" b="0" i="0" u="none" strike="noStrike" cap="none" dirty="0">
                          <a:solidFill>
                            <a:schemeClr val="lt1"/>
                          </a:solidFill>
                          <a:latin typeface="Calibri"/>
                          <a:sym typeface="Arial"/>
                        </a:rPr>
                        <a:t>C - Services</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it-IT" sz="1000" b="0" dirty="0">
                          <a:solidFill>
                            <a:schemeClr val="tx1"/>
                          </a:solidFill>
                        </a:rPr>
                        <a:t>17%</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6980950"/>
                  </a:ext>
                </a:extLst>
              </a:tr>
              <a:tr h="255073">
                <a:tc>
                  <a:txBody>
                    <a:bodyPr/>
                    <a:lstStyle/>
                    <a:p>
                      <a:pPr algn="ctr"/>
                      <a:r>
                        <a:rPr lang="it-IT" sz="1400" b="0" i="0" u="none" strike="noStrike" cap="none" dirty="0">
                          <a:solidFill>
                            <a:schemeClr val="lt1"/>
                          </a:solidFill>
                          <a:latin typeface="Calibri"/>
                          <a:sym typeface="Arial"/>
                        </a:rPr>
                        <a:t>D - Society</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it-IT" sz="1000" b="0" dirty="0">
                          <a:solidFill>
                            <a:schemeClr val="tx1"/>
                          </a:solidFill>
                        </a:rPr>
                        <a:t>8%</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3741175"/>
                  </a:ext>
                </a:extLst>
              </a:tr>
              <a:tr h="255073">
                <a:tc>
                  <a:txBody>
                    <a:bodyPr/>
                    <a:lstStyle/>
                    <a:p>
                      <a:pPr algn="ctr"/>
                      <a:r>
                        <a:rPr lang="it-IT" sz="1400" b="0" i="0" u="none" strike="noStrike" cap="none" dirty="0">
                          <a:solidFill>
                            <a:schemeClr val="lt1"/>
                          </a:solidFill>
                          <a:latin typeface="Calibri"/>
                          <a:sym typeface="Arial"/>
                        </a:rPr>
                        <a:t>E - Economy</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it-IT" sz="1000" b="0" dirty="0">
                          <a:solidFill>
                            <a:schemeClr val="tx1"/>
                          </a:solidFill>
                        </a:rPr>
                        <a:t>25%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4777"/>
                  </a:ext>
                </a:extLst>
              </a:tr>
            </a:tbl>
          </a:graphicData>
        </a:graphic>
      </p:graphicFrame>
      <p:graphicFrame>
        <p:nvGraphicFramePr>
          <p:cNvPr id="17" name="Tabella 16">
            <a:extLst>
              <a:ext uri="{FF2B5EF4-FFF2-40B4-BE49-F238E27FC236}">
                <a16:creationId xmlns:a16="http://schemas.microsoft.com/office/drawing/2014/main" id="{4008F531-5BB0-4F38-93CF-2A2F5A01B702}"/>
              </a:ext>
            </a:extLst>
          </p:cNvPr>
          <p:cNvGraphicFramePr>
            <a:graphicFrameLocks noGrp="1"/>
          </p:cNvGraphicFramePr>
          <p:nvPr>
            <p:extLst>
              <p:ext uri="{D42A27DB-BD31-4B8C-83A1-F6EECF244321}">
                <p14:modId xmlns:p14="http://schemas.microsoft.com/office/powerpoint/2010/main" val="2181857243"/>
              </p:ext>
            </p:extLst>
          </p:nvPr>
        </p:nvGraphicFramePr>
        <p:xfrm>
          <a:off x="2763927" y="2239758"/>
          <a:ext cx="1983920" cy="27072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B2 - Water</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it-IT" sz="1000" b="0" dirty="0">
                          <a:solidFill>
                            <a:schemeClr val="tx1"/>
                          </a:solidFill>
                        </a:rPr>
                        <a:t>15%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bl>
          </a:graphicData>
        </a:graphic>
      </p:graphicFrame>
      <p:graphicFrame>
        <p:nvGraphicFramePr>
          <p:cNvPr id="18" name="Tabella 17">
            <a:extLst>
              <a:ext uri="{FF2B5EF4-FFF2-40B4-BE49-F238E27FC236}">
                <a16:creationId xmlns:a16="http://schemas.microsoft.com/office/drawing/2014/main" id="{251C65F9-7041-4854-85E3-A616DE43548F}"/>
              </a:ext>
            </a:extLst>
          </p:cNvPr>
          <p:cNvGraphicFramePr>
            <a:graphicFrameLocks noGrp="1"/>
          </p:cNvGraphicFramePr>
          <p:nvPr>
            <p:extLst>
              <p:ext uri="{D42A27DB-BD31-4B8C-83A1-F6EECF244321}">
                <p14:modId xmlns:p14="http://schemas.microsoft.com/office/powerpoint/2010/main" val="4122397281"/>
              </p:ext>
            </p:extLst>
          </p:nvPr>
        </p:nvGraphicFramePr>
        <p:xfrm>
          <a:off x="2750005" y="2585400"/>
          <a:ext cx="1983920" cy="27072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B3 - </a:t>
                      </a:r>
                      <a:r>
                        <a:rPr lang="it-IT" sz="1400" b="0" dirty="0" err="1"/>
                        <a:t>Material</a:t>
                      </a:r>
                      <a:endParaRPr lang="it-IT" sz="1400" b="0" dirty="0"/>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it-IT" sz="1000" b="0" dirty="0">
                          <a:solidFill>
                            <a:schemeClr val="tx1"/>
                          </a:solidFill>
                        </a:rPr>
                        <a:t>15%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bl>
          </a:graphicData>
        </a:graphic>
      </p:graphicFrame>
      <p:graphicFrame>
        <p:nvGraphicFramePr>
          <p:cNvPr id="19" name="Tabella 18">
            <a:extLst>
              <a:ext uri="{FF2B5EF4-FFF2-40B4-BE49-F238E27FC236}">
                <a16:creationId xmlns:a16="http://schemas.microsoft.com/office/drawing/2014/main" id="{32842AA7-EE1D-4152-B423-7AB4AFF35B1D}"/>
              </a:ext>
            </a:extLst>
          </p:cNvPr>
          <p:cNvGraphicFramePr>
            <a:graphicFrameLocks noGrp="1"/>
          </p:cNvGraphicFramePr>
          <p:nvPr>
            <p:extLst>
              <p:ext uri="{D42A27DB-BD31-4B8C-83A1-F6EECF244321}">
                <p14:modId xmlns:p14="http://schemas.microsoft.com/office/powerpoint/2010/main" val="2082431134"/>
              </p:ext>
            </p:extLst>
          </p:nvPr>
        </p:nvGraphicFramePr>
        <p:xfrm>
          <a:off x="2772307" y="3176414"/>
          <a:ext cx="1983920" cy="27072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B5 - Land</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it-IT" sz="1000" b="0" dirty="0">
                          <a:solidFill>
                            <a:schemeClr val="tx1"/>
                          </a:solidFill>
                        </a:rPr>
                        <a:t>20%</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bl>
          </a:graphicData>
        </a:graphic>
      </p:graphicFrame>
      <p:graphicFrame>
        <p:nvGraphicFramePr>
          <p:cNvPr id="20" name="Tabella 19">
            <a:extLst>
              <a:ext uri="{FF2B5EF4-FFF2-40B4-BE49-F238E27FC236}">
                <a16:creationId xmlns:a16="http://schemas.microsoft.com/office/drawing/2014/main" id="{96A1D7CF-670F-4D67-ADE7-E397526C2BFF}"/>
              </a:ext>
            </a:extLst>
          </p:cNvPr>
          <p:cNvGraphicFramePr>
            <a:graphicFrameLocks noGrp="1"/>
          </p:cNvGraphicFramePr>
          <p:nvPr>
            <p:extLst>
              <p:ext uri="{D42A27DB-BD31-4B8C-83A1-F6EECF244321}">
                <p14:modId xmlns:p14="http://schemas.microsoft.com/office/powerpoint/2010/main" val="2194490251"/>
              </p:ext>
            </p:extLst>
          </p:nvPr>
        </p:nvGraphicFramePr>
        <p:xfrm>
          <a:off x="2808531" y="5279159"/>
          <a:ext cx="1983920" cy="270720"/>
        </p:xfrm>
        <a:graphic>
          <a:graphicData uri="http://schemas.openxmlformats.org/drawingml/2006/table">
            <a:tbl>
              <a:tblPr firstRow="1" bandRow="1">
                <a:tableStyleId>{75E86975-E9FF-4C72-83F0-724FF209C63E}</a:tableStyleId>
              </a:tblPr>
              <a:tblGrid>
                <a:gridCol w="1643206">
                  <a:extLst>
                    <a:ext uri="{9D8B030D-6E8A-4147-A177-3AD203B41FA5}">
                      <a16:colId xmlns:a16="http://schemas.microsoft.com/office/drawing/2014/main" val="4077839870"/>
                    </a:ext>
                  </a:extLst>
                </a:gridCol>
                <a:gridCol w="340714">
                  <a:extLst>
                    <a:ext uri="{9D8B030D-6E8A-4147-A177-3AD203B41FA5}">
                      <a16:colId xmlns:a16="http://schemas.microsoft.com/office/drawing/2014/main" val="3997027520"/>
                    </a:ext>
                  </a:extLst>
                </a:gridCol>
              </a:tblGrid>
              <a:tr h="255073">
                <a:tc>
                  <a:txBody>
                    <a:bodyPr/>
                    <a:lstStyle/>
                    <a:p>
                      <a:pPr algn="ctr"/>
                      <a:r>
                        <a:rPr lang="it-IT" sz="1400" b="0" dirty="0"/>
                        <a:t>B6 - </a:t>
                      </a:r>
                      <a:r>
                        <a:rPr lang="it-IT" sz="1400" b="0" dirty="0" err="1"/>
                        <a:t>Buildings</a:t>
                      </a:r>
                      <a:endParaRPr lang="it-IT" sz="1400" b="0" dirty="0"/>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it-IT" sz="1000" b="0" dirty="0">
                          <a:solidFill>
                            <a:schemeClr val="tx1"/>
                          </a:solidFill>
                        </a:rPr>
                        <a:t>15%</a:t>
                      </a:r>
                    </a:p>
                  </a:txBody>
                  <a:tcPr marL="57360" marR="57360" marT="28680" marB="286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433691"/>
                  </a:ext>
                </a:extLst>
              </a:tr>
            </a:tbl>
          </a:graphicData>
        </a:graphic>
      </p:graphicFrame>
      <p:sp>
        <p:nvSpPr>
          <p:cNvPr id="2" name="Parentesi graffa chiusa 1">
            <a:extLst>
              <a:ext uri="{FF2B5EF4-FFF2-40B4-BE49-F238E27FC236}">
                <a16:creationId xmlns:a16="http://schemas.microsoft.com/office/drawing/2014/main" id="{2785071D-2593-4A18-AE16-4AB1FCF99578}"/>
              </a:ext>
            </a:extLst>
          </p:cNvPr>
          <p:cNvSpPr/>
          <p:nvPr/>
        </p:nvSpPr>
        <p:spPr>
          <a:xfrm>
            <a:off x="2432050" y="2561149"/>
            <a:ext cx="144463" cy="541440"/>
          </a:xfrm>
          <a:prstGeom prst="rightBrace">
            <a:avLst>
              <a:gd name="adj1" fmla="val 42949"/>
              <a:gd name="adj2" fmla="val 3152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Parentesi graffa chiusa 21">
            <a:extLst>
              <a:ext uri="{FF2B5EF4-FFF2-40B4-BE49-F238E27FC236}">
                <a16:creationId xmlns:a16="http://schemas.microsoft.com/office/drawing/2014/main" id="{15258C5C-E60E-4C12-A92C-739FED03F0F6}"/>
              </a:ext>
            </a:extLst>
          </p:cNvPr>
          <p:cNvSpPr/>
          <p:nvPr/>
        </p:nvSpPr>
        <p:spPr>
          <a:xfrm>
            <a:off x="2432050" y="1584837"/>
            <a:ext cx="144463" cy="541440"/>
          </a:xfrm>
          <a:prstGeom prst="rightBrace">
            <a:avLst>
              <a:gd name="adj1" fmla="val 42949"/>
              <a:gd name="adj2" fmla="val 30649"/>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Parentesi graffa chiusa 22">
            <a:extLst>
              <a:ext uri="{FF2B5EF4-FFF2-40B4-BE49-F238E27FC236}">
                <a16:creationId xmlns:a16="http://schemas.microsoft.com/office/drawing/2014/main" id="{5A4CCEA4-0C3B-47DC-BEEC-4925B85EF94F}"/>
              </a:ext>
            </a:extLst>
          </p:cNvPr>
          <p:cNvSpPr/>
          <p:nvPr/>
        </p:nvSpPr>
        <p:spPr>
          <a:xfrm>
            <a:off x="2432050" y="3204087"/>
            <a:ext cx="144463" cy="1895040"/>
          </a:xfrm>
          <a:prstGeom prst="rightBrace">
            <a:avLst>
              <a:gd name="adj1" fmla="val 42949"/>
              <a:gd name="adj2" fmla="val 7779"/>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Parentesi graffa chiusa 23">
            <a:extLst>
              <a:ext uri="{FF2B5EF4-FFF2-40B4-BE49-F238E27FC236}">
                <a16:creationId xmlns:a16="http://schemas.microsoft.com/office/drawing/2014/main" id="{492C5332-840E-488A-BD47-FEFA17FAD918}"/>
              </a:ext>
            </a:extLst>
          </p:cNvPr>
          <p:cNvSpPr/>
          <p:nvPr/>
        </p:nvSpPr>
        <p:spPr>
          <a:xfrm>
            <a:off x="2432050" y="5237442"/>
            <a:ext cx="144463" cy="541440"/>
          </a:xfrm>
          <a:prstGeom prst="rightBrace">
            <a:avLst>
              <a:gd name="adj1" fmla="val 42949"/>
              <a:gd name="adj2" fmla="val 37686"/>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Parentesi graffa chiusa 27">
            <a:extLst>
              <a:ext uri="{FF2B5EF4-FFF2-40B4-BE49-F238E27FC236}">
                <a16:creationId xmlns:a16="http://schemas.microsoft.com/office/drawing/2014/main" id="{7F537CF9-B233-4B2A-943E-BFEBD6229095}"/>
              </a:ext>
            </a:extLst>
          </p:cNvPr>
          <p:cNvSpPr/>
          <p:nvPr/>
        </p:nvSpPr>
        <p:spPr>
          <a:xfrm>
            <a:off x="4870450" y="1604139"/>
            <a:ext cx="222462" cy="3946143"/>
          </a:xfrm>
          <a:prstGeom prst="rightBrace">
            <a:avLst>
              <a:gd name="adj1" fmla="val 42949"/>
              <a:gd name="adj2"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9" name="CasellaDiTesto 28">
            <a:extLst>
              <a:ext uri="{FF2B5EF4-FFF2-40B4-BE49-F238E27FC236}">
                <a16:creationId xmlns:a16="http://schemas.microsoft.com/office/drawing/2014/main" id="{EF7D8DCF-2097-4A5E-B4AD-4609FD92B995}"/>
              </a:ext>
            </a:extLst>
          </p:cNvPr>
          <p:cNvSpPr txBox="1"/>
          <p:nvPr/>
        </p:nvSpPr>
        <p:spPr>
          <a:xfrm>
            <a:off x="2730212" y="1076767"/>
            <a:ext cx="1983921" cy="307777"/>
          </a:xfrm>
          <a:prstGeom prst="rect">
            <a:avLst/>
          </a:prstGeom>
          <a:noFill/>
        </p:spPr>
        <p:txBody>
          <a:bodyPr wrap="square" rtlCol="0">
            <a:spAutoFit/>
          </a:bodyPr>
          <a:lstStyle/>
          <a:p>
            <a:r>
              <a:rPr lang="it-IT" b="1" dirty="0">
                <a:solidFill>
                  <a:schemeClr val="accent3">
                    <a:lumMod val="75000"/>
                  </a:schemeClr>
                </a:solidFill>
              </a:rPr>
              <a:t>CATEGORIES</a:t>
            </a:r>
          </a:p>
        </p:txBody>
      </p:sp>
      <p:sp>
        <p:nvSpPr>
          <p:cNvPr id="31" name="CasellaDiTesto 30">
            <a:extLst>
              <a:ext uri="{FF2B5EF4-FFF2-40B4-BE49-F238E27FC236}">
                <a16:creationId xmlns:a16="http://schemas.microsoft.com/office/drawing/2014/main" id="{DD570442-8393-4AEB-B534-9758668B770D}"/>
              </a:ext>
            </a:extLst>
          </p:cNvPr>
          <p:cNvSpPr txBox="1"/>
          <p:nvPr/>
        </p:nvSpPr>
        <p:spPr>
          <a:xfrm>
            <a:off x="5194443" y="1061268"/>
            <a:ext cx="1983921" cy="307777"/>
          </a:xfrm>
          <a:prstGeom prst="rect">
            <a:avLst/>
          </a:prstGeom>
          <a:noFill/>
        </p:spPr>
        <p:txBody>
          <a:bodyPr wrap="square" rtlCol="0">
            <a:spAutoFit/>
          </a:bodyPr>
          <a:lstStyle/>
          <a:p>
            <a:r>
              <a:rPr lang="it-IT" b="1" dirty="0">
                <a:solidFill>
                  <a:schemeClr val="accent6">
                    <a:lumMod val="75000"/>
                  </a:schemeClr>
                </a:solidFill>
              </a:rPr>
              <a:t>ISSUES</a:t>
            </a:r>
          </a:p>
        </p:txBody>
      </p:sp>
    </p:spTree>
    <p:extLst>
      <p:ext uri="{BB962C8B-B14F-4D97-AF65-F5344CB8AC3E}">
        <p14:creationId xmlns:p14="http://schemas.microsoft.com/office/powerpoint/2010/main" val="3270283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8" name="Immagine 7">
            <a:extLst>
              <a:ext uri="{FF2B5EF4-FFF2-40B4-BE49-F238E27FC236}">
                <a16:creationId xmlns:a16="http://schemas.microsoft.com/office/drawing/2014/main" id="{9BE0FF7E-F8C4-4424-B60D-AB220729B5DC}"/>
              </a:ext>
            </a:extLst>
          </p:cNvPr>
          <p:cNvPicPr>
            <a:picLocks noChangeAspect="1"/>
          </p:cNvPicPr>
          <p:nvPr/>
        </p:nvPicPr>
        <p:blipFill>
          <a:blip r:embed="rId3"/>
          <a:stretch>
            <a:fillRect/>
          </a:stretch>
        </p:blipFill>
        <p:spPr>
          <a:xfrm>
            <a:off x="2767122" y="1149400"/>
            <a:ext cx="4883270" cy="4874073"/>
          </a:xfrm>
          <a:prstGeom prst="rect">
            <a:avLst/>
          </a:prstGeom>
        </p:spPr>
      </p:pic>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3- weight </a:t>
            </a:r>
            <a:r>
              <a:rPr lang="it-IT" sz="3200" b="1" dirty="0" err="1"/>
              <a:t>assignment</a:t>
            </a:r>
            <a:r>
              <a:rPr lang="it-IT" sz="3200" b="1" dirty="0"/>
              <a:t> to </a:t>
            </a:r>
            <a:r>
              <a:rPr lang="it-IT" sz="3200" b="1" dirty="0" err="1"/>
              <a:t>criteria</a:t>
            </a:r>
            <a:endParaRPr dirty="0"/>
          </a:p>
        </p:txBody>
      </p:sp>
      <p:sp>
        <p:nvSpPr>
          <p:cNvPr id="7" name="Rettangolo 6">
            <a:extLst>
              <a:ext uri="{FF2B5EF4-FFF2-40B4-BE49-F238E27FC236}">
                <a16:creationId xmlns:a16="http://schemas.microsoft.com/office/drawing/2014/main" id="{501121BC-CD83-4A63-9AD6-D91B8028D549}"/>
              </a:ext>
            </a:extLst>
          </p:cNvPr>
          <p:cNvSpPr/>
          <p:nvPr/>
        </p:nvSpPr>
        <p:spPr>
          <a:xfrm>
            <a:off x="5516880" y="3408387"/>
            <a:ext cx="2133512" cy="225898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1154BB29-4EB1-402D-826F-2770E0A7F0C3}"/>
              </a:ext>
            </a:extLst>
          </p:cNvPr>
          <p:cNvSpPr/>
          <p:nvPr/>
        </p:nvSpPr>
        <p:spPr>
          <a:xfrm>
            <a:off x="5516880" y="5667375"/>
            <a:ext cx="2133512" cy="356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5AC8A25F-FE18-4E80-BC09-14E4D0EADC5A}"/>
              </a:ext>
            </a:extLst>
          </p:cNvPr>
          <p:cNvSpPr txBox="1"/>
          <p:nvPr/>
        </p:nvSpPr>
        <p:spPr>
          <a:xfrm>
            <a:off x="7772400" y="4314825"/>
            <a:ext cx="1247775" cy="523220"/>
          </a:xfrm>
          <a:prstGeom prst="rect">
            <a:avLst/>
          </a:prstGeom>
          <a:noFill/>
        </p:spPr>
        <p:txBody>
          <a:bodyPr wrap="square" rtlCol="0">
            <a:spAutoFit/>
          </a:bodyPr>
          <a:lstStyle/>
          <a:p>
            <a:r>
              <a:rPr lang="it-IT" dirty="0">
                <a:solidFill>
                  <a:schemeClr val="accent3">
                    <a:lumMod val="75000"/>
                  </a:schemeClr>
                </a:solidFill>
              </a:rPr>
              <a:t>Issues </a:t>
            </a:r>
            <a:r>
              <a:rPr lang="it-IT" dirty="0" err="1">
                <a:solidFill>
                  <a:schemeClr val="accent3">
                    <a:lumMod val="75000"/>
                  </a:schemeClr>
                </a:solidFill>
              </a:rPr>
              <a:t>scores</a:t>
            </a:r>
            <a:endParaRPr lang="it-IT" dirty="0">
              <a:solidFill>
                <a:schemeClr val="accent3">
                  <a:lumMod val="75000"/>
                </a:schemeClr>
              </a:solidFill>
            </a:endParaRPr>
          </a:p>
        </p:txBody>
      </p:sp>
      <p:sp>
        <p:nvSpPr>
          <p:cNvPr id="9" name="CasellaDiTesto 8">
            <a:extLst>
              <a:ext uri="{FF2B5EF4-FFF2-40B4-BE49-F238E27FC236}">
                <a16:creationId xmlns:a16="http://schemas.microsoft.com/office/drawing/2014/main" id="{7051CBB6-AE6B-417C-B462-C648A2323768}"/>
              </a:ext>
            </a:extLst>
          </p:cNvPr>
          <p:cNvSpPr txBox="1"/>
          <p:nvPr/>
        </p:nvSpPr>
        <p:spPr>
          <a:xfrm>
            <a:off x="7848600" y="5570840"/>
            <a:ext cx="1247775" cy="523220"/>
          </a:xfrm>
          <a:prstGeom prst="rect">
            <a:avLst/>
          </a:prstGeom>
          <a:noFill/>
        </p:spPr>
        <p:txBody>
          <a:bodyPr wrap="square" rtlCol="0">
            <a:spAutoFit/>
          </a:bodyPr>
          <a:lstStyle/>
          <a:p>
            <a:r>
              <a:rPr lang="it-IT" dirty="0" err="1">
                <a:solidFill>
                  <a:srgbClr val="FF0000"/>
                </a:solidFill>
              </a:rPr>
              <a:t>Final</a:t>
            </a:r>
            <a:r>
              <a:rPr lang="it-IT" dirty="0">
                <a:solidFill>
                  <a:srgbClr val="FF0000"/>
                </a:solidFill>
              </a:rPr>
              <a:t> </a:t>
            </a:r>
          </a:p>
          <a:p>
            <a:r>
              <a:rPr lang="it-IT" dirty="0">
                <a:solidFill>
                  <a:srgbClr val="FF0000"/>
                </a:solidFill>
              </a:rPr>
              <a:t>score</a:t>
            </a:r>
          </a:p>
        </p:txBody>
      </p:sp>
    </p:spTree>
    <p:extLst>
      <p:ext uri="{BB962C8B-B14F-4D97-AF65-F5344CB8AC3E}">
        <p14:creationId xmlns:p14="http://schemas.microsoft.com/office/powerpoint/2010/main" val="1041281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12" name="Immagine 11">
            <a:extLst>
              <a:ext uri="{FF2B5EF4-FFF2-40B4-BE49-F238E27FC236}">
                <a16:creationId xmlns:a16="http://schemas.microsoft.com/office/drawing/2014/main" id="{40E2D2E1-B574-4194-B8E5-8CB6C834B9EF}"/>
              </a:ext>
            </a:extLst>
          </p:cNvPr>
          <p:cNvPicPr>
            <a:picLocks noChangeAspect="1"/>
          </p:cNvPicPr>
          <p:nvPr/>
        </p:nvPicPr>
        <p:blipFill rotWithShape="1">
          <a:blip r:embed="rId3"/>
          <a:srcRect r="42822"/>
          <a:stretch/>
        </p:blipFill>
        <p:spPr>
          <a:xfrm>
            <a:off x="1905287" y="1075783"/>
            <a:ext cx="2792155" cy="4874073"/>
          </a:xfrm>
          <a:prstGeom prst="rect">
            <a:avLst/>
          </a:prstGeom>
        </p:spPr>
      </p:pic>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3- weight </a:t>
            </a:r>
            <a:r>
              <a:rPr lang="it-IT" sz="3200" b="1" dirty="0" err="1"/>
              <a:t>assignment</a:t>
            </a:r>
            <a:r>
              <a:rPr lang="it-IT" sz="3200" b="1" dirty="0"/>
              <a:t> to </a:t>
            </a:r>
            <a:r>
              <a:rPr lang="it-IT" sz="3200" b="1" dirty="0" err="1"/>
              <a:t>criteria</a:t>
            </a:r>
            <a:endParaRPr dirty="0"/>
          </a:p>
        </p:txBody>
      </p:sp>
      <p:sp>
        <p:nvSpPr>
          <p:cNvPr id="20" name="CasellaDiTesto 19">
            <a:extLst>
              <a:ext uri="{FF2B5EF4-FFF2-40B4-BE49-F238E27FC236}">
                <a16:creationId xmlns:a16="http://schemas.microsoft.com/office/drawing/2014/main" id="{5F3411E0-4C7D-467B-B47F-BC0D632028DC}"/>
              </a:ext>
            </a:extLst>
          </p:cNvPr>
          <p:cNvSpPr txBox="1"/>
          <p:nvPr/>
        </p:nvSpPr>
        <p:spPr>
          <a:xfrm>
            <a:off x="5073210" y="3665220"/>
            <a:ext cx="3352800" cy="646331"/>
          </a:xfrm>
          <a:prstGeom prst="rect">
            <a:avLst/>
          </a:prstGeom>
          <a:noFill/>
        </p:spPr>
        <p:txBody>
          <a:bodyPr wrap="square" rtlCol="0">
            <a:spAutoFit/>
          </a:bodyPr>
          <a:lstStyle/>
          <a:p>
            <a:r>
              <a:rPr lang="it-IT" sz="1800" b="1" dirty="0">
                <a:solidFill>
                  <a:schemeClr val="accent1"/>
                </a:solidFill>
              </a:rPr>
              <a:t>CURRENT STATE</a:t>
            </a:r>
          </a:p>
          <a:p>
            <a:r>
              <a:rPr lang="it-IT" sz="1800" b="1" dirty="0">
                <a:solidFill>
                  <a:srgbClr val="FF0000"/>
                </a:solidFill>
              </a:rPr>
              <a:t>TARGETS</a:t>
            </a:r>
          </a:p>
        </p:txBody>
      </p:sp>
      <p:cxnSp>
        <p:nvCxnSpPr>
          <p:cNvPr id="28" name="Connettore diritto 27">
            <a:extLst>
              <a:ext uri="{FF2B5EF4-FFF2-40B4-BE49-F238E27FC236}">
                <a16:creationId xmlns:a16="http://schemas.microsoft.com/office/drawing/2014/main" id="{35B070F3-DFFD-4E47-8B27-28BED47273BA}"/>
              </a:ext>
            </a:extLst>
          </p:cNvPr>
          <p:cNvCxnSpPr>
            <a:cxnSpLocks/>
          </p:cNvCxnSpPr>
          <p:nvPr/>
        </p:nvCxnSpPr>
        <p:spPr>
          <a:xfrm>
            <a:off x="3276600" y="3093720"/>
            <a:ext cx="841375" cy="3886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258C7732-8F23-429D-9A52-76F5B2A77269}"/>
              </a:ext>
            </a:extLst>
          </p:cNvPr>
          <p:cNvCxnSpPr>
            <a:cxnSpLocks/>
          </p:cNvCxnSpPr>
          <p:nvPr/>
        </p:nvCxnSpPr>
        <p:spPr>
          <a:xfrm>
            <a:off x="4117975" y="3482335"/>
            <a:ext cx="215900" cy="8682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Connettore diritto 288">
            <a:extLst>
              <a:ext uri="{FF2B5EF4-FFF2-40B4-BE49-F238E27FC236}">
                <a16:creationId xmlns:a16="http://schemas.microsoft.com/office/drawing/2014/main" id="{D7563270-DFD9-44A3-895E-0B1C7F964805}"/>
              </a:ext>
            </a:extLst>
          </p:cNvPr>
          <p:cNvCxnSpPr>
            <a:cxnSpLocks/>
          </p:cNvCxnSpPr>
          <p:nvPr/>
        </p:nvCxnSpPr>
        <p:spPr>
          <a:xfrm flipH="1">
            <a:off x="3803016" y="4350544"/>
            <a:ext cx="530859" cy="7700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Connettore diritto 290">
            <a:extLst>
              <a:ext uri="{FF2B5EF4-FFF2-40B4-BE49-F238E27FC236}">
                <a16:creationId xmlns:a16="http://schemas.microsoft.com/office/drawing/2014/main" id="{DFB3126A-4A75-42B3-9D74-FEDDB5BAD838}"/>
              </a:ext>
            </a:extLst>
          </p:cNvPr>
          <p:cNvCxnSpPr>
            <a:cxnSpLocks/>
          </p:cNvCxnSpPr>
          <p:nvPr/>
        </p:nvCxnSpPr>
        <p:spPr>
          <a:xfrm flipH="1" flipV="1">
            <a:off x="2873376" y="4945380"/>
            <a:ext cx="929640" cy="1752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3" name="Connettore diritto 292">
            <a:extLst>
              <a:ext uri="{FF2B5EF4-FFF2-40B4-BE49-F238E27FC236}">
                <a16:creationId xmlns:a16="http://schemas.microsoft.com/office/drawing/2014/main" id="{F2EFE953-DAF6-4A31-9888-6EDB8DF3CFA2}"/>
              </a:ext>
            </a:extLst>
          </p:cNvPr>
          <p:cNvCxnSpPr>
            <a:cxnSpLocks/>
          </p:cNvCxnSpPr>
          <p:nvPr/>
        </p:nvCxnSpPr>
        <p:spPr>
          <a:xfrm flipH="1" flipV="1">
            <a:off x="2474113" y="4291425"/>
            <a:ext cx="399263" cy="6539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Connettore diritto 294">
            <a:extLst>
              <a:ext uri="{FF2B5EF4-FFF2-40B4-BE49-F238E27FC236}">
                <a16:creationId xmlns:a16="http://schemas.microsoft.com/office/drawing/2014/main" id="{4FE90896-D31B-4536-AB02-9F240F01C111}"/>
              </a:ext>
            </a:extLst>
          </p:cNvPr>
          <p:cNvCxnSpPr>
            <a:cxnSpLocks/>
          </p:cNvCxnSpPr>
          <p:nvPr/>
        </p:nvCxnSpPr>
        <p:spPr>
          <a:xfrm flipV="1">
            <a:off x="2474112" y="3573463"/>
            <a:ext cx="154788" cy="7179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8" name="Connettore diritto 297">
            <a:extLst>
              <a:ext uri="{FF2B5EF4-FFF2-40B4-BE49-F238E27FC236}">
                <a16:creationId xmlns:a16="http://schemas.microsoft.com/office/drawing/2014/main" id="{7399E0EE-8253-493F-A275-A84AAD7A22CE}"/>
              </a:ext>
            </a:extLst>
          </p:cNvPr>
          <p:cNvCxnSpPr>
            <a:cxnSpLocks/>
          </p:cNvCxnSpPr>
          <p:nvPr/>
        </p:nvCxnSpPr>
        <p:spPr>
          <a:xfrm flipV="1">
            <a:off x="2628900" y="3093721"/>
            <a:ext cx="688188" cy="479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88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14" name="Immagine 13">
            <a:extLst>
              <a:ext uri="{FF2B5EF4-FFF2-40B4-BE49-F238E27FC236}">
                <a16:creationId xmlns:a16="http://schemas.microsoft.com/office/drawing/2014/main" id="{E179A7DC-B20C-4EC7-A504-8050E534D6A2}"/>
              </a:ext>
            </a:extLst>
          </p:cNvPr>
          <p:cNvPicPr>
            <a:picLocks noChangeAspect="1"/>
          </p:cNvPicPr>
          <p:nvPr/>
        </p:nvPicPr>
        <p:blipFill>
          <a:blip r:embed="rId3"/>
          <a:stretch>
            <a:fillRect/>
          </a:stretch>
        </p:blipFill>
        <p:spPr>
          <a:xfrm>
            <a:off x="323850" y="1566231"/>
            <a:ext cx="4864540" cy="2736304"/>
          </a:xfrm>
          <a:prstGeom prst="rect">
            <a:avLst/>
          </a:prstGeom>
        </p:spPr>
      </p:pic>
      <p:pic>
        <p:nvPicPr>
          <p:cNvPr id="18" name="Immagine 17">
            <a:extLst>
              <a:ext uri="{FF2B5EF4-FFF2-40B4-BE49-F238E27FC236}">
                <a16:creationId xmlns:a16="http://schemas.microsoft.com/office/drawing/2014/main" id="{903EAD65-CE3A-40CD-BF1F-0DAB34A132BB}"/>
              </a:ext>
            </a:extLst>
          </p:cNvPr>
          <p:cNvPicPr>
            <a:picLocks noChangeAspect="1"/>
          </p:cNvPicPr>
          <p:nvPr/>
        </p:nvPicPr>
        <p:blipFill>
          <a:blip r:embed="rId4"/>
          <a:stretch>
            <a:fillRect/>
          </a:stretch>
        </p:blipFill>
        <p:spPr>
          <a:xfrm>
            <a:off x="3848174" y="3181657"/>
            <a:ext cx="5148064" cy="2895786"/>
          </a:xfrm>
          <a:prstGeom prst="rect">
            <a:avLst/>
          </a:prstGeom>
        </p:spPr>
      </p:pic>
      <p:sp>
        <p:nvSpPr>
          <p:cNvPr id="297" name="Google Shape;297;p4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err="1">
                <a:solidFill>
                  <a:schemeClr val="dk1"/>
                </a:solidFill>
                <a:latin typeface="Calibri"/>
                <a:ea typeface="Calibri"/>
                <a:cs typeface="Calibri"/>
                <a:sym typeface="Calibri"/>
              </a:rPr>
              <a:t>Contextualization</a:t>
            </a:r>
            <a:r>
              <a:rPr lang="it-IT" sz="3200" b="1" i="0" u="none" strike="noStrike" cap="none" dirty="0">
                <a:solidFill>
                  <a:schemeClr val="dk1"/>
                </a:solidFill>
                <a:latin typeface="Calibri"/>
                <a:ea typeface="Calibri"/>
                <a:cs typeface="Calibri"/>
                <a:sym typeface="Calibri"/>
              </a:rPr>
              <a:t>: </a:t>
            </a:r>
            <a:r>
              <a:rPr lang="it-IT" sz="3200" b="1" dirty="0"/>
              <a:t>CESBA MED Software</a:t>
            </a:r>
            <a:endParaRPr dirty="0"/>
          </a:p>
        </p:txBody>
      </p:sp>
      <p:sp>
        <p:nvSpPr>
          <p:cNvPr id="15" name="CasellaDiTesto 14">
            <a:extLst>
              <a:ext uri="{FF2B5EF4-FFF2-40B4-BE49-F238E27FC236}">
                <a16:creationId xmlns:a16="http://schemas.microsoft.com/office/drawing/2014/main" id="{B95073D6-7C3C-4D7D-AAA6-E5D1250401FF}"/>
              </a:ext>
            </a:extLst>
          </p:cNvPr>
          <p:cNvSpPr txBox="1"/>
          <p:nvPr/>
        </p:nvSpPr>
        <p:spPr>
          <a:xfrm>
            <a:off x="2361975" y="1015120"/>
            <a:ext cx="2826415" cy="369332"/>
          </a:xfrm>
          <a:prstGeom prst="rect">
            <a:avLst/>
          </a:prstGeom>
          <a:noFill/>
        </p:spPr>
        <p:txBody>
          <a:bodyPr wrap="none" rtlCol="0">
            <a:spAutoFit/>
          </a:bodyPr>
          <a:lstStyle/>
          <a:p>
            <a:r>
              <a:rPr lang="it-IT" sz="1800" dirty="0">
                <a:solidFill>
                  <a:srgbClr val="FF0000"/>
                </a:solidFill>
                <a:latin typeface="Verdana" panose="020B0604030504040204" pitchFamily="34" charset="0"/>
                <a:ea typeface="Verdana" panose="020B0604030504040204" pitchFamily="34" charset="0"/>
                <a:cs typeface="Verdana" panose="020B0604030504040204" pitchFamily="34" charset="0"/>
              </a:rPr>
              <a:t>GENERIC FRAMEWORK</a:t>
            </a:r>
          </a:p>
        </p:txBody>
      </p:sp>
      <p:cxnSp>
        <p:nvCxnSpPr>
          <p:cNvPr id="16" name="Connettore a gomito 15">
            <a:extLst>
              <a:ext uri="{FF2B5EF4-FFF2-40B4-BE49-F238E27FC236}">
                <a16:creationId xmlns:a16="http://schemas.microsoft.com/office/drawing/2014/main" id="{AF3857A0-ADE6-4DEE-877F-DF946EFC34CF}"/>
              </a:ext>
            </a:extLst>
          </p:cNvPr>
          <p:cNvCxnSpPr/>
          <p:nvPr/>
        </p:nvCxnSpPr>
        <p:spPr>
          <a:xfrm>
            <a:off x="5206619" y="1619096"/>
            <a:ext cx="1728192" cy="1202276"/>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7607FDA1-4F4E-4145-933A-60779FA8D085}"/>
              </a:ext>
            </a:extLst>
          </p:cNvPr>
          <p:cNvSpPr txBox="1"/>
          <p:nvPr/>
        </p:nvSpPr>
        <p:spPr>
          <a:xfrm>
            <a:off x="6873541" y="2632183"/>
            <a:ext cx="2122697" cy="369332"/>
          </a:xfrm>
          <a:prstGeom prst="rect">
            <a:avLst/>
          </a:prstGeom>
          <a:noFill/>
        </p:spPr>
        <p:txBody>
          <a:bodyPr wrap="none" rtlCol="0">
            <a:spAutoFit/>
          </a:bodyPr>
          <a:lstStyle/>
          <a:p>
            <a:r>
              <a:rPr lang="it-IT" sz="1800" dirty="0">
                <a:solidFill>
                  <a:srgbClr val="FF0000"/>
                </a:solidFill>
                <a:latin typeface="Verdana" panose="020B0604030504040204" pitchFamily="34" charset="0"/>
                <a:ea typeface="Verdana" panose="020B0604030504040204" pitchFamily="34" charset="0"/>
                <a:cs typeface="Verdana" panose="020B0604030504040204" pitchFamily="34" charset="0"/>
              </a:rPr>
              <a:t>REGIONAL TOOL</a:t>
            </a:r>
          </a:p>
        </p:txBody>
      </p:sp>
    </p:spTree>
    <p:extLst>
      <p:ext uri="{BB962C8B-B14F-4D97-AF65-F5344CB8AC3E}">
        <p14:creationId xmlns:p14="http://schemas.microsoft.com/office/powerpoint/2010/main" val="1157618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9"/>
          <p:cNvSpPr txBox="1">
            <a:spLocks noGrp="1"/>
          </p:cNvSpPr>
          <p:nvPr>
            <p:ph type="title"/>
          </p:nvPr>
        </p:nvSpPr>
        <p:spPr>
          <a:xfrm>
            <a:off x="178621"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CESBA SN Tools</a:t>
            </a:r>
            <a:endParaRPr dirty="0"/>
          </a:p>
        </p:txBody>
      </p:sp>
      <p:sp>
        <p:nvSpPr>
          <p:cNvPr id="565" name="Google Shape;565;p69"/>
          <p:cNvSpPr txBox="1">
            <a:spLocks noGrp="1"/>
          </p:cNvSpPr>
          <p:nvPr>
            <p:ph type="sldNum" idx="12"/>
          </p:nvPr>
        </p:nvSpPr>
        <p:spPr>
          <a:xfrm>
            <a:off x="8320713"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64</a:t>
            </a:fld>
            <a:endParaRPr sz="1200">
              <a:solidFill>
                <a:srgbClr val="888888"/>
              </a:solidFill>
              <a:latin typeface="Calibri"/>
              <a:ea typeface="Calibri"/>
              <a:cs typeface="Calibri"/>
              <a:sym typeface="Calibri"/>
            </a:endParaRPr>
          </a:p>
        </p:txBody>
      </p:sp>
      <p:grpSp>
        <p:nvGrpSpPr>
          <p:cNvPr id="566" name="Google Shape;566;p69"/>
          <p:cNvGrpSpPr/>
          <p:nvPr/>
        </p:nvGrpSpPr>
        <p:grpSpPr>
          <a:xfrm>
            <a:off x="-79845" y="1019698"/>
            <a:ext cx="11511973" cy="5012603"/>
            <a:chOff x="-79845" y="1019698"/>
            <a:chExt cx="11511973" cy="5012603"/>
          </a:xfrm>
        </p:grpSpPr>
        <p:sp>
          <p:nvSpPr>
            <p:cNvPr id="567" name="Google Shape;567;p69"/>
            <p:cNvSpPr txBox="1"/>
            <p:nvPr/>
          </p:nvSpPr>
          <p:spPr>
            <a:xfrm>
              <a:off x="6640184" y="2021992"/>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B - Economy</a:t>
              </a:r>
              <a:endParaRPr/>
            </a:p>
          </p:txBody>
        </p:sp>
        <p:sp>
          <p:nvSpPr>
            <p:cNvPr id="568" name="Google Shape;568;p69"/>
            <p:cNvSpPr txBox="1"/>
            <p:nvPr/>
          </p:nvSpPr>
          <p:spPr>
            <a:xfrm>
              <a:off x="7055821" y="3917294"/>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C - Energy</a:t>
              </a:r>
              <a:endParaRPr/>
            </a:p>
          </p:txBody>
        </p:sp>
        <p:sp>
          <p:nvSpPr>
            <p:cNvPr id="569" name="Google Shape;569;p69"/>
            <p:cNvSpPr txBox="1"/>
            <p:nvPr/>
          </p:nvSpPr>
          <p:spPr>
            <a:xfrm>
              <a:off x="5576158" y="5662969"/>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D – Atmospheric Emissions</a:t>
              </a:r>
              <a:endParaRPr sz="1800">
                <a:solidFill>
                  <a:schemeClr val="dk1"/>
                </a:solidFill>
                <a:latin typeface="Verdana"/>
                <a:ea typeface="Verdana"/>
                <a:cs typeface="Verdana"/>
                <a:sym typeface="Verdana"/>
              </a:endParaRPr>
            </a:p>
          </p:txBody>
        </p:sp>
        <p:sp>
          <p:nvSpPr>
            <p:cNvPr id="570" name="Google Shape;570;p69"/>
            <p:cNvSpPr/>
            <p:nvPr/>
          </p:nvSpPr>
          <p:spPr>
            <a:xfrm>
              <a:off x="2735217" y="1414280"/>
              <a:ext cx="4172316" cy="4172316"/>
            </a:xfrm>
            <a:prstGeom prst="heptagon">
              <a:avLst>
                <a:gd name="hf" fmla="val 102572"/>
                <a:gd name="vf" fmla="val 105210"/>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71" name="Google Shape;571;p69"/>
            <p:cNvGrpSpPr/>
            <p:nvPr/>
          </p:nvGrpSpPr>
          <p:grpSpPr>
            <a:xfrm>
              <a:off x="3009048" y="1813502"/>
              <a:ext cx="3671546" cy="3691033"/>
              <a:chOff x="3005138" y="1101725"/>
              <a:chExt cx="5167312" cy="4976813"/>
            </a:xfrm>
          </p:grpSpPr>
          <p:sp>
            <p:nvSpPr>
              <p:cNvPr id="572" name="Google Shape;572;p69"/>
              <p:cNvSpPr/>
              <p:nvPr/>
            </p:nvSpPr>
            <p:spPr>
              <a:xfrm>
                <a:off x="4914901" y="307340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p69"/>
              <p:cNvSpPr/>
              <p:nvPr/>
            </p:nvSpPr>
            <p:spPr>
              <a:xfrm>
                <a:off x="5268914" y="2949575"/>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4" name="Google Shape;574;p69"/>
              <p:cNvSpPr/>
              <p:nvPr/>
            </p:nvSpPr>
            <p:spPr>
              <a:xfrm>
                <a:off x="4914901" y="343535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69"/>
              <p:cNvSpPr/>
              <p:nvPr/>
            </p:nvSpPr>
            <p:spPr>
              <a:xfrm>
                <a:off x="5635625" y="3154363"/>
                <a:ext cx="261938"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6" name="Google Shape;576;p69"/>
              <p:cNvSpPr/>
              <p:nvPr/>
            </p:nvSpPr>
            <p:spPr>
              <a:xfrm>
                <a:off x="5605464" y="3765550"/>
                <a:ext cx="261937"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7" name="Google Shape;577;p69"/>
              <p:cNvSpPr/>
              <p:nvPr/>
            </p:nvSpPr>
            <p:spPr>
              <a:xfrm>
                <a:off x="5268914" y="332105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8" name="Google Shape;578;p69"/>
              <p:cNvSpPr/>
              <p:nvPr/>
            </p:nvSpPr>
            <p:spPr>
              <a:xfrm>
                <a:off x="5268914" y="368300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9" name="Google Shape;579;p69"/>
              <p:cNvSpPr/>
              <p:nvPr/>
            </p:nvSpPr>
            <p:spPr>
              <a:xfrm>
                <a:off x="5632450" y="2825750"/>
                <a:ext cx="261938"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0" name="Google Shape;580;p69"/>
              <p:cNvSpPr/>
              <p:nvPr/>
            </p:nvSpPr>
            <p:spPr>
              <a:xfrm>
                <a:off x="5735639" y="3482975"/>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1" name="Google Shape;581;p69"/>
              <p:cNvSpPr/>
              <p:nvPr/>
            </p:nvSpPr>
            <p:spPr>
              <a:xfrm>
                <a:off x="5999164" y="3246438"/>
                <a:ext cx="261937"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2" name="Google Shape;582;p69"/>
              <p:cNvSpPr/>
              <p:nvPr/>
            </p:nvSpPr>
            <p:spPr>
              <a:xfrm>
                <a:off x="4146551" y="24209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3" name="Google Shape;583;p69"/>
              <p:cNvSpPr/>
              <p:nvPr/>
            </p:nvSpPr>
            <p:spPr>
              <a:xfrm>
                <a:off x="4298951" y="25733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4" name="Google Shape;584;p69"/>
              <p:cNvSpPr/>
              <p:nvPr/>
            </p:nvSpPr>
            <p:spPr>
              <a:xfrm>
                <a:off x="4451351" y="27257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5" name="Google Shape;585;p69"/>
              <p:cNvSpPr/>
              <p:nvPr/>
            </p:nvSpPr>
            <p:spPr>
              <a:xfrm>
                <a:off x="4957763" y="26685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6" name="Google Shape;586;p69"/>
              <p:cNvSpPr/>
              <p:nvPr/>
            </p:nvSpPr>
            <p:spPr>
              <a:xfrm>
                <a:off x="3751263" y="15763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7" name="Google Shape;587;p69"/>
              <p:cNvSpPr/>
              <p:nvPr/>
            </p:nvSpPr>
            <p:spPr>
              <a:xfrm>
                <a:off x="3903663" y="17287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8" name="Google Shape;588;p69"/>
              <p:cNvSpPr/>
              <p:nvPr/>
            </p:nvSpPr>
            <p:spPr>
              <a:xfrm>
                <a:off x="4056063" y="18811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9" name="Google Shape;589;p69"/>
              <p:cNvSpPr/>
              <p:nvPr/>
            </p:nvSpPr>
            <p:spPr>
              <a:xfrm>
                <a:off x="4241801" y="162401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0" name="Google Shape;590;p69"/>
              <p:cNvSpPr/>
              <p:nvPr/>
            </p:nvSpPr>
            <p:spPr>
              <a:xfrm>
                <a:off x="4637089" y="11493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1" name="Google Shape;591;p69"/>
              <p:cNvSpPr/>
              <p:nvPr/>
            </p:nvSpPr>
            <p:spPr>
              <a:xfrm>
                <a:off x="4789489" y="13017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2" name="Google Shape;592;p69"/>
              <p:cNvSpPr/>
              <p:nvPr/>
            </p:nvSpPr>
            <p:spPr>
              <a:xfrm>
                <a:off x="4941889" y="14541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3" name="Google Shape;593;p69"/>
              <p:cNvSpPr/>
              <p:nvPr/>
            </p:nvSpPr>
            <p:spPr>
              <a:xfrm>
                <a:off x="5126038" y="11953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4" name="Google Shape;594;p69"/>
              <p:cNvSpPr/>
              <p:nvPr/>
            </p:nvSpPr>
            <p:spPr>
              <a:xfrm>
                <a:off x="5491164" y="16811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5" name="Google Shape;595;p69"/>
              <p:cNvSpPr/>
              <p:nvPr/>
            </p:nvSpPr>
            <p:spPr>
              <a:xfrm>
                <a:off x="5643564" y="18335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6" name="Google Shape;596;p69"/>
              <p:cNvSpPr/>
              <p:nvPr/>
            </p:nvSpPr>
            <p:spPr>
              <a:xfrm>
                <a:off x="5795964" y="19859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7" name="Google Shape;597;p69"/>
              <p:cNvSpPr/>
              <p:nvPr/>
            </p:nvSpPr>
            <p:spPr>
              <a:xfrm>
                <a:off x="5980113" y="17287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8" name="Google Shape;598;p69"/>
              <p:cNvSpPr/>
              <p:nvPr/>
            </p:nvSpPr>
            <p:spPr>
              <a:xfrm>
                <a:off x="6480176" y="18653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9" name="Google Shape;599;p69"/>
              <p:cNvSpPr/>
              <p:nvPr/>
            </p:nvSpPr>
            <p:spPr>
              <a:xfrm>
                <a:off x="6632576" y="20177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0" name="Google Shape;600;p69"/>
              <p:cNvSpPr/>
              <p:nvPr/>
            </p:nvSpPr>
            <p:spPr>
              <a:xfrm>
                <a:off x="6784976" y="21701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1" name="Google Shape;601;p69"/>
              <p:cNvSpPr/>
              <p:nvPr/>
            </p:nvSpPr>
            <p:spPr>
              <a:xfrm>
                <a:off x="6970713" y="191293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2" name="Google Shape;602;p69"/>
              <p:cNvSpPr/>
              <p:nvPr/>
            </p:nvSpPr>
            <p:spPr>
              <a:xfrm>
                <a:off x="6700838" y="27828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3" name="Google Shape;603;p69"/>
              <p:cNvSpPr/>
              <p:nvPr/>
            </p:nvSpPr>
            <p:spPr>
              <a:xfrm>
                <a:off x="6853238" y="29352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4" name="Google Shape;604;p69"/>
              <p:cNvSpPr/>
              <p:nvPr/>
            </p:nvSpPr>
            <p:spPr>
              <a:xfrm>
                <a:off x="7005638" y="30876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5" name="Google Shape;605;p69"/>
              <p:cNvSpPr/>
              <p:nvPr/>
            </p:nvSpPr>
            <p:spPr>
              <a:xfrm>
                <a:off x="7191376" y="283051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6" name="Google Shape;606;p69"/>
              <p:cNvSpPr/>
              <p:nvPr/>
            </p:nvSpPr>
            <p:spPr>
              <a:xfrm>
                <a:off x="6824663" y="35496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7" name="Google Shape;607;p69"/>
              <p:cNvSpPr/>
              <p:nvPr/>
            </p:nvSpPr>
            <p:spPr>
              <a:xfrm>
                <a:off x="6977063" y="36385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8" name="Google Shape;608;p69"/>
              <p:cNvSpPr/>
              <p:nvPr/>
            </p:nvSpPr>
            <p:spPr>
              <a:xfrm>
                <a:off x="7129463" y="38544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9" name="Google Shape;609;p69"/>
              <p:cNvSpPr/>
              <p:nvPr/>
            </p:nvSpPr>
            <p:spPr>
              <a:xfrm>
                <a:off x="7331076" y="3505200"/>
                <a:ext cx="220663"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0" name="Google Shape;610;p69"/>
              <p:cNvSpPr/>
              <p:nvPr/>
            </p:nvSpPr>
            <p:spPr>
              <a:xfrm>
                <a:off x="5299076" y="2573338"/>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1" name="Google Shape;611;p69"/>
              <p:cNvSpPr/>
              <p:nvPr/>
            </p:nvSpPr>
            <p:spPr>
              <a:xfrm>
                <a:off x="4830763" y="38068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2" name="Google Shape;612;p69"/>
              <p:cNvSpPr/>
              <p:nvPr/>
            </p:nvSpPr>
            <p:spPr>
              <a:xfrm>
                <a:off x="6562726" y="4238625"/>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3" name="Google Shape;613;p69"/>
              <p:cNvSpPr/>
              <p:nvPr/>
            </p:nvSpPr>
            <p:spPr>
              <a:xfrm>
                <a:off x="6715126" y="4452939"/>
                <a:ext cx="219075"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4" name="Google Shape;614;p69"/>
              <p:cNvSpPr/>
              <p:nvPr/>
            </p:nvSpPr>
            <p:spPr>
              <a:xfrm>
                <a:off x="6915151" y="410527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5" name="Google Shape;615;p69"/>
              <p:cNvSpPr/>
              <p:nvPr/>
            </p:nvSpPr>
            <p:spPr>
              <a:xfrm>
                <a:off x="6240464" y="5000625"/>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69"/>
              <p:cNvSpPr/>
              <p:nvPr/>
            </p:nvSpPr>
            <p:spPr>
              <a:xfrm>
                <a:off x="6392864" y="5214938"/>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7" name="Google Shape;617;p69"/>
              <p:cNvSpPr/>
              <p:nvPr/>
            </p:nvSpPr>
            <p:spPr>
              <a:xfrm>
                <a:off x="6592888" y="486727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8" name="Google Shape;618;p69"/>
              <p:cNvSpPr/>
              <p:nvPr/>
            </p:nvSpPr>
            <p:spPr>
              <a:xfrm>
                <a:off x="6215063" y="55594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9" name="Google Shape;619;p69"/>
              <p:cNvSpPr/>
              <p:nvPr/>
            </p:nvSpPr>
            <p:spPr>
              <a:xfrm>
                <a:off x="6367463" y="57753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0" name="Google Shape;620;p69"/>
              <p:cNvSpPr/>
              <p:nvPr/>
            </p:nvSpPr>
            <p:spPr>
              <a:xfrm>
                <a:off x="6569076" y="5426075"/>
                <a:ext cx="220663"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1" name="Google Shape;621;p69"/>
              <p:cNvSpPr/>
              <p:nvPr/>
            </p:nvSpPr>
            <p:spPr>
              <a:xfrm>
                <a:off x="5381626" y="531177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2" name="Google Shape;622;p69"/>
              <p:cNvSpPr/>
              <p:nvPr/>
            </p:nvSpPr>
            <p:spPr>
              <a:xfrm>
                <a:off x="5534026" y="552608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3" name="Google Shape;623;p69"/>
              <p:cNvSpPr/>
              <p:nvPr/>
            </p:nvSpPr>
            <p:spPr>
              <a:xfrm>
                <a:off x="5735638" y="51784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69"/>
              <p:cNvSpPr/>
              <p:nvPr/>
            </p:nvSpPr>
            <p:spPr>
              <a:xfrm>
                <a:off x="3005138" y="28797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5" name="Google Shape;625;p69"/>
              <p:cNvSpPr/>
              <p:nvPr/>
            </p:nvSpPr>
            <p:spPr>
              <a:xfrm>
                <a:off x="3157538" y="30321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6" name="Google Shape;626;p69"/>
              <p:cNvSpPr/>
              <p:nvPr/>
            </p:nvSpPr>
            <p:spPr>
              <a:xfrm>
                <a:off x="3309938" y="31845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7" name="Google Shape;627;p69"/>
              <p:cNvSpPr/>
              <p:nvPr/>
            </p:nvSpPr>
            <p:spPr>
              <a:xfrm>
                <a:off x="3495676" y="292735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8" name="Google Shape;628;p69"/>
              <p:cNvSpPr/>
              <p:nvPr/>
            </p:nvSpPr>
            <p:spPr>
              <a:xfrm>
                <a:off x="3414713" y="35496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9" name="Google Shape;629;p69"/>
              <p:cNvSpPr/>
              <p:nvPr/>
            </p:nvSpPr>
            <p:spPr>
              <a:xfrm>
                <a:off x="3567113" y="37020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0" name="Google Shape;630;p69"/>
              <p:cNvSpPr/>
              <p:nvPr/>
            </p:nvSpPr>
            <p:spPr>
              <a:xfrm>
                <a:off x="3719513" y="38544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1" name="Google Shape;631;p69"/>
              <p:cNvSpPr/>
              <p:nvPr/>
            </p:nvSpPr>
            <p:spPr>
              <a:xfrm>
                <a:off x="3903663" y="35956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2" name="Google Shape;632;p69"/>
              <p:cNvSpPr/>
              <p:nvPr/>
            </p:nvSpPr>
            <p:spPr>
              <a:xfrm>
                <a:off x="4449763" y="449580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3" name="Google Shape;633;p69"/>
              <p:cNvSpPr/>
              <p:nvPr/>
            </p:nvSpPr>
            <p:spPr>
              <a:xfrm>
                <a:off x="4271963" y="48402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4" name="Google Shape;634;p69"/>
              <p:cNvSpPr/>
              <p:nvPr/>
            </p:nvSpPr>
            <p:spPr>
              <a:xfrm>
                <a:off x="4424363" y="505460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5" name="Google Shape;635;p69"/>
              <p:cNvSpPr/>
              <p:nvPr/>
            </p:nvSpPr>
            <p:spPr>
              <a:xfrm>
                <a:off x="3440113" y="459105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6" name="Google Shape;636;p69"/>
              <p:cNvSpPr/>
              <p:nvPr/>
            </p:nvSpPr>
            <p:spPr>
              <a:xfrm>
                <a:off x="3592513" y="48069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7" name="Google Shape;637;p69"/>
              <p:cNvSpPr/>
              <p:nvPr/>
            </p:nvSpPr>
            <p:spPr>
              <a:xfrm>
                <a:off x="3794126" y="445928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8" name="Google Shape;638;p69"/>
              <p:cNvSpPr/>
              <p:nvPr/>
            </p:nvSpPr>
            <p:spPr>
              <a:xfrm>
                <a:off x="5859463" y="11017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9" name="Google Shape;639;p69"/>
              <p:cNvSpPr/>
              <p:nvPr/>
            </p:nvSpPr>
            <p:spPr>
              <a:xfrm>
                <a:off x="6011863" y="12541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0" name="Google Shape;640;p69"/>
              <p:cNvSpPr/>
              <p:nvPr/>
            </p:nvSpPr>
            <p:spPr>
              <a:xfrm>
                <a:off x="6164263" y="14065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1" name="Google Shape;641;p69"/>
              <p:cNvSpPr/>
              <p:nvPr/>
            </p:nvSpPr>
            <p:spPr>
              <a:xfrm>
                <a:off x="6348413" y="11493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2" name="Google Shape;642;p69"/>
              <p:cNvSpPr/>
              <p:nvPr/>
            </p:nvSpPr>
            <p:spPr>
              <a:xfrm>
                <a:off x="7297738" y="21224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3" name="Google Shape;643;p69"/>
              <p:cNvSpPr/>
              <p:nvPr/>
            </p:nvSpPr>
            <p:spPr>
              <a:xfrm>
                <a:off x="7450138" y="22748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4" name="Google Shape;644;p69"/>
              <p:cNvSpPr/>
              <p:nvPr/>
            </p:nvSpPr>
            <p:spPr>
              <a:xfrm>
                <a:off x="7602538" y="24272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5" name="Google Shape;645;p69"/>
              <p:cNvSpPr/>
              <p:nvPr/>
            </p:nvSpPr>
            <p:spPr>
              <a:xfrm>
                <a:off x="7602538" y="288290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6" name="Google Shape;646;p69"/>
              <p:cNvSpPr/>
              <p:nvPr/>
            </p:nvSpPr>
            <p:spPr>
              <a:xfrm>
                <a:off x="7593014" y="33194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7" name="Google Shape;647;p69"/>
              <p:cNvSpPr/>
              <p:nvPr/>
            </p:nvSpPr>
            <p:spPr>
              <a:xfrm>
                <a:off x="7531101" y="43418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8" name="Google Shape;648;p69"/>
              <p:cNvSpPr/>
              <p:nvPr/>
            </p:nvSpPr>
            <p:spPr>
              <a:xfrm>
                <a:off x="7732713" y="39941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9" name="Google Shape;649;p69"/>
              <p:cNvSpPr/>
              <p:nvPr/>
            </p:nvSpPr>
            <p:spPr>
              <a:xfrm>
                <a:off x="7951788" y="3452814"/>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0" name="Google Shape;650;p69"/>
              <p:cNvSpPr/>
              <p:nvPr/>
            </p:nvSpPr>
            <p:spPr>
              <a:xfrm>
                <a:off x="4640263" y="565467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1" name="Google Shape;651;p69"/>
              <p:cNvSpPr/>
              <p:nvPr/>
            </p:nvSpPr>
            <p:spPr>
              <a:xfrm>
                <a:off x="4792663" y="58689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2" name="Google Shape;652;p69"/>
              <p:cNvSpPr/>
              <p:nvPr/>
            </p:nvSpPr>
            <p:spPr>
              <a:xfrm>
                <a:off x="4994276" y="552132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3" name="Google Shape;653;p69"/>
              <p:cNvSpPr/>
              <p:nvPr/>
            </p:nvSpPr>
            <p:spPr>
              <a:xfrm>
                <a:off x="5260976" y="435610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4" name="Google Shape;654;p69"/>
              <p:cNvSpPr/>
              <p:nvPr/>
            </p:nvSpPr>
            <p:spPr>
              <a:xfrm>
                <a:off x="5413376" y="457200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5" name="Google Shape;655;p69"/>
              <p:cNvSpPr/>
              <p:nvPr/>
            </p:nvSpPr>
            <p:spPr>
              <a:xfrm>
                <a:off x="5614988" y="422275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6" name="Google Shape;656;p69"/>
              <p:cNvSpPr/>
              <p:nvPr/>
            </p:nvSpPr>
            <p:spPr>
              <a:xfrm>
                <a:off x="5237163" y="49164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7" name="Google Shape;657;p69"/>
              <p:cNvSpPr/>
              <p:nvPr/>
            </p:nvSpPr>
            <p:spPr>
              <a:xfrm>
                <a:off x="5591176" y="47831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8" name="Google Shape;658;p69"/>
              <p:cNvSpPr/>
              <p:nvPr/>
            </p:nvSpPr>
            <p:spPr>
              <a:xfrm>
                <a:off x="4367213" y="34559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59" name="Google Shape;659;p69"/>
            <p:cNvSpPr txBox="1"/>
            <p:nvPr/>
          </p:nvSpPr>
          <p:spPr>
            <a:xfrm>
              <a:off x="3371790" y="1019698"/>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A – Built Urban System</a:t>
              </a:r>
              <a:endParaRPr/>
            </a:p>
          </p:txBody>
        </p:sp>
        <p:sp>
          <p:nvSpPr>
            <p:cNvPr id="660" name="Google Shape;660;p69"/>
            <p:cNvSpPr txBox="1"/>
            <p:nvPr/>
          </p:nvSpPr>
          <p:spPr>
            <a:xfrm>
              <a:off x="522017" y="5629719"/>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E – Non-Renewable Resources</a:t>
              </a:r>
              <a:endParaRPr sz="1800">
                <a:solidFill>
                  <a:schemeClr val="dk1"/>
                </a:solidFill>
                <a:latin typeface="Verdana"/>
                <a:ea typeface="Verdana"/>
                <a:cs typeface="Verdana"/>
                <a:sym typeface="Verdana"/>
              </a:endParaRPr>
            </a:p>
          </p:txBody>
        </p:sp>
        <p:sp>
          <p:nvSpPr>
            <p:cNvPr id="661" name="Google Shape;661;p69"/>
            <p:cNvSpPr txBox="1"/>
            <p:nvPr/>
          </p:nvSpPr>
          <p:spPr>
            <a:xfrm>
              <a:off x="505387" y="3917293"/>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F – Environment</a:t>
              </a:r>
              <a:endParaRPr/>
            </a:p>
          </p:txBody>
        </p:sp>
        <p:sp>
          <p:nvSpPr>
            <p:cNvPr id="662" name="Google Shape;662;p69"/>
            <p:cNvSpPr txBox="1"/>
            <p:nvPr/>
          </p:nvSpPr>
          <p:spPr>
            <a:xfrm>
              <a:off x="871149" y="2055242"/>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dirty="0">
                  <a:solidFill>
                    <a:schemeClr val="dk1"/>
                  </a:solidFill>
                  <a:latin typeface="Verdana"/>
                  <a:ea typeface="Verdana"/>
                  <a:cs typeface="Verdana"/>
                  <a:sym typeface="Verdana"/>
                </a:rPr>
                <a:t>G –Social Aspect</a:t>
              </a:r>
              <a:endParaRPr sz="1800" dirty="0">
                <a:solidFill>
                  <a:schemeClr val="dk1"/>
                </a:solidFill>
                <a:latin typeface="Verdana"/>
                <a:ea typeface="Verdana"/>
                <a:cs typeface="Verdana"/>
                <a:sym typeface="Verdana"/>
              </a:endParaRPr>
            </a:p>
          </p:txBody>
        </p:sp>
        <p:sp>
          <p:nvSpPr>
            <p:cNvPr id="663" name="Google Shape;663;p69"/>
            <p:cNvSpPr txBox="1"/>
            <p:nvPr/>
          </p:nvSpPr>
          <p:spPr>
            <a:xfrm>
              <a:off x="-79845" y="1071786"/>
              <a:ext cx="1503363" cy="5778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Helvetica Neue"/>
                <a:buNone/>
              </a:pPr>
              <a:r>
                <a:rPr lang="it-IT" sz="1200" b="0" i="1" u="none" strike="noStrike" cap="none">
                  <a:solidFill>
                    <a:srgbClr val="000000"/>
                  </a:solidFill>
                  <a:latin typeface="Helvetica Neue"/>
                  <a:ea typeface="Helvetica Neue"/>
                  <a:cs typeface="Helvetica Neue"/>
                  <a:sym typeface="Helvetica Neue"/>
                </a:rPr>
                <a:t>Optional criteria </a:t>
              </a:r>
              <a:endParaRPr/>
            </a:p>
            <a:p>
              <a:pPr marL="0" marR="0" lvl="0" indent="0" algn="r" rtl="0">
                <a:lnSpc>
                  <a:spcPct val="100000"/>
                </a:lnSpc>
                <a:spcBef>
                  <a:spcPts val="900"/>
                </a:spcBef>
                <a:spcAft>
                  <a:spcPts val="0"/>
                </a:spcAft>
                <a:buClr>
                  <a:srgbClr val="000000"/>
                </a:buClr>
                <a:buSzPts val="1200"/>
                <a:buFont typeface="Helvetica Neue"/>
                <a:buNone/>
              </a:pPr>
              <a:r>
                <a:rPr lang="it-IT" sz="1200" b="0" i="1" u="none" strike="noStrike" cap="none">
                  <a:solidFill>
                    <a:srgbClr val="000000"/>
                  </a:solidFill>
                  <a:latin typeface="Helvetica Neue"/>
                  <a:ea typeface="Helvetica Neue"/>
                  <a:cs typeface="Helvetica Neue"/>
                  <a:sym typeface="Helvetica Neue"/>
                </a:rPr>
                <a:t>KPI</a:t>
              </a:r>
              <a:endParaRPr/>
            </a:p>
          </p:txBody>
        </p:sp>
        <p:sp>
          <p:nvSpPr>
            <p:cNvPr id="664" name="Google Shape;664;p69"/>
            <p:cNvSpPr/>
            <p:nvPr/>
          </p:nvSpPr>
          <p:spPr>
            <a:xfrm>
              <a:off x="1502893" y="1122586"/>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5" name="Google Shape;665;p69"/>
            <p:cNvSpPr/>
            <p:nvPr/>
          </p:nvSpPr>
          <p:spPr>
            <a:xfrm>
              <a:off x="1502893" y="1403573"/>
              <a:ext cx="219075" cy="2095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589113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CESBA SN Tools – KPI</a:t>
            </a:r>
            <a:br>
              <a:rPr lang="it-IT" sz="3200" b="1" i="0" u="none" strike="noStrike" cap="none" dirty="0">
                <a:solidFill>
                  <a:schemeClr val="dk1"/>
                </a:solidFill>
                <a:latin typeface="Calibri"/>
                <a:ea typeface="Calibri"/>
                <a:cs typeface="Calibri"/>
                <a:sym typeface="Calibri"/>
              </a:rPr>
            </a:br>
            <a:endParaRPr dirty="0"/>
          </a:p>
        </p:txBody>
      </p:sp>
      <p:sp>
        <p:nvSpPr>
          <p:cNvPr id="672" name="Google Shape;672;p70"/>
          <p:cNvSpPr txBox="1">
            <a:spLocks noGrp="1"/>
          </p:cNvSpPr>
          <p:nvPr>
            <p:ph type="sldNum" idx="12"/>
          </p:nvPr>
        </p:nvSpPr>
        <p:spPr>
          <a:xfrm>
            <a:off x="8320713" y="6356350"/>
            <a:ext cx="615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it-IT" sz="1200">
                <a:solidFill>
                  <a:srgbClr val="888888"/>
                </a:solidFill>
                <a:latin typeface="Calibri"/>
                <a:ea typeface="Calibri"/>
                <a:cs typeface="Calibri"/>
                <a:sym typeface="Calibri"/>
              </a:rPr>
              <a:t>65</a:t>
            </a:fld>
            <a:endParaRPr sz="1200">
              <a:solidFill>
                <a:srgbClr val="888888"/>
              </a:solidFill>
              <a:latin typeface="Calibri"/>
              <a:ea typeface="Calibri"/>
              <a:cs typeface="Calibri"/>
              <a:sym typeface="Calibri"/>
            </a:endParaRPr>
          </a:p>
        </p:txBody>
      </p:sp>
      <p:sp>
        <p:nvSpPr>
          <p:cNvPr id="673" name="Google Shape;673;p70"/>
          <p:cNvSpPr/>
          <p:nvPr/>
        </p:nvSpPr>
        <p:spPr>
          <a:xfrm>
            <a:off x="2735217" y="1414280"/>
            <a:ext cx="4172316" cy="4172316"/>
          </a:xfrm>
          <a:prstGeom prst="heptagon">
            <a:avLst>
              <a:gd name="hf" fmla="val 102572"/>
              <a:gd name="vf" fmla="val 105210"/>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74" name="Google Shape;674;p70"/>
          <p:cNvGrpSpPr/>
          <p:nvPr/>
        </p:nvGrpSpPr>
        <p:grpSpPr>
          <a:xfrm>
            <a:off x="3009048" y="1813502"/>
            <a:ext cx="3671546" cy="3691033"/>
            <a:chOff x="3005138" y="1101725"/>
            <a:chExt cx="5167312" cy="4976813"/>
          </a:xfrm>
        </p:grpSpPr>
        <p:sp>
          <p:nvSpPr>
            <p:cNvPr id="675" name="Google Shape;675;p70"/>
            <p:cNvSpPr/>
            <p:nvPr/>
          </p:nvSpPr>
          <p:spPr>
            <a:xfrm>
              <a:off x="4914901" y="307340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6" name="Google Shape;676;p70"/>
            <p:cNvSpPr/>
            <p:nvPr/>
          </p:nvSpPr>
          <p:spPr>
            <a:xfrm>
              <a:off x="5268914" y="2949575"/>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7" name="Google Shape;677;p70"/>
            <p:cNvSpPr/>
            <p:nvPr/>
          </p:nvSpPr>
          <p:spPr>
            <a:xfrm>
              <a:off x="4914901" y="343535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8" name="Google Shape;678;p70"/>
            <p:cNvSpPr/>
            <p:nvPr/>
          </p:nvSpPr>
          <p:spPr>
            <a:xfrm>
              <a:off x="5635625" y="3154363"/>
              <a:ext cx="261938"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9" name="Google Shape;679;p70"/>
            <p:cNvSpPr/>
            <p:nvPr/>
          </p:nvSpPr>
          <p:spPr>
            <a:xfrm>
              <a:off x="5605464" y="3765550"/>
              <a:ext cx="261937"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0" name="Google Shape;680;p70"/>
            <p:cNvSpPr/>
            <p:nvPr/>
          </p:nvSpPr>
          <p:spPr>
            <a:xfrm>
              <a:off x="5268914" y="332105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1" name="Google Shape;681;p70"/>
            <p:cNvSpPr/>
            <p:nvPr/>
          </p:nvSpPr>
          <p:spPr>
            <a:xfrm>
              <a:off x="5268914" y="3683000"/>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2" name="Google Shape;682;p70"/>
            <p:cNvSpPr/>
            <p:nvPr/>
          </p:nvSpPr>
          <p:spPr>
            <a:xfrm>
              <a:off x="5632450" y="2825750"/>
              <a:ext cx="261938"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3" name="Google Shape;683;p70"/>
            <p:cNvSpPr/>
            <p:nvPr/>
          </p:nvSpPr>
          <p:spPr>
            <a:xfrm>
              <a:off x="5735639" y="3482975"/>
              <a:ext cx="263525"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4" name="Google Shape;684;p70"/>
            <p:cNvSpPr/>
            <p:nvPr/>
          </p:nvSpPr>
          <p:spPr>
            <a:xfrm>
              <a:off x="5999164" y="3246438"/>
              <a:ext cx="261937" cy="2476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5" name="Google Shape;685;p70"/>
            <p:cNvSpPr/>
            <p:nvPr/>
          </p:nvSpPr>
          <p:spPr>
            <a:xfrm>
              <a:off x="4146551" y="24209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6" name="Google Shape;686;p70"/>
            <p:cNvSpPr/>
            <p:nvPr/>
          </p:nvSpPr>
          <p:spPr>
            <a:xfrm>
              <a:off x="4298951" y="25733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7" name="Google Shape;687;p70"/>
            <p:cNvSpPr/>
            <p:nvPr/>
          </p:nvSpPr>
          <p:spPr>
            <a:xfrm>
              <a:off x="4451351" y="27257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8" name="Google Shape;688;p70"/>
            <p:cNvSpPr/>
            <p:nvPr/>
          </p:nvSpPr>
          <p:spPr>
            <a:xfrm>
              <a:off x="4957763" y="26685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9" name="Google Shape;689;p70"/>
            <p:cNvSpPr/>
            <p:nvPr/>
          </p:nvSpPr>
          <p:spPr>
            <a:xfrm>
              <a:off x="3751263" y="15763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0" name="Google Shape;690;p70"/>
            <p:cNvSpPr/>
            <p:nvPr/>
          </p:nvSpPr>
          <p:spPr>
            <a:xfrm>
              <a:off x="3903663" y="17287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1" name="Google Shape;691;p70"/>
            <p:cNvSpPr/>
            <p:nvPr/>
          </p:nvSpPr>
          <p:spPr>
            <a:xfrm>
              <a:off x="4056063" y="18811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2" name="Google Shape;692;p70"/>
            <p:cNvSpPr/>
            <p:nvPr/>
          </p:nvSpPr>
          <p:spPr>
            <a:xfrm>
              <a:off x="4241801" y="162401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3" name="Google Shape;693;p70"/>
            <p:cNvSpPr/>
            <p:nvPr/>
          </p:nvSpPr>
          <p:spPr>
            <a:xfrm>
              <a:off x="4637089" y="11493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4" name="Google Shape;694;p70"/>
            <p:cNvSpPr/>
            <p:nvPr/>
          </p:nvSpPr>
          <p:spPr>
            <a:xfrm>
              <a:off x="4789489" y="13017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5" name="Google Shape;695;p70"/>
            <p:cNvSpPr/>
            <p:nvPr/>
          </p:nvSpPr>
          <p:spPr>
            <a:xfrm>
              <a:off x="4941889" y="1454150"/>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6" name="Google Shape;696;p70"/>
            <p:cNvSpPr/>
            <p:nvPr/>
          </p:nvSpPr>
          <p:spPr>
            <a:xfrm>
              <a:off x="5126038" y="11953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7" name="Google Shape;697;p70"/>
            <p:cNvSpPr/>
            <p:nvPr/>
          </p:nvSpPr>
          <p:spPr>
            <a:xfrm>
              <a:off x="5491164" y="16811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8" name="Google Shape;698;p70"/>
            <p:cNvSpPr/>
            <p:nvPr/>
          </p:nvSpPr>
          <p:spPr>
            <a:xfrm>
              <a:off x="5643564" y="18335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9" name="Google Shape;699;p70"/>
            <p:cNvSpPr/>
            <p:nvPr/>
          </p:nvSpPr>
          <p:spPr>
            <a:xfrm>
              <a:off x="5795964" y="19859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0" name="Google Shape;700;p70"/>
            <p:cNvSpPr/>
            <p:nvPr/>
          </p:nvSpPr>
          <p:spPr>
            <a:xfrm>
              <a:off x="5980113" y="17287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1" name="Google Shape;701;p70"/>
            <p:cNvSpPr/>
            <p:nvPr/>
          </p:nvSpPr>
          <p:spPr>
            <a:xfrm>
              <a:off x="6480176" y="18653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2" name="Google Shape;702;p70"/>
            <p:cNvSpPr/>
            <p:nvPr/>
          </p:nvSpPr>
          <p:spPr>
            <a:xfrm>
              <a:off x="6632576" y="20177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3" name="Google Shape;703;p70"/>
            <p:cNvSpPr/>
            <p:nvPr/>
          </p:nvSpPr>
          <p:spPr>
            <a:xfrm>
              <a:off x="6784976" y="21701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4" name="Google Shape;704;p70"/>
            <p:cNvSpPr/>
            <p:nvPr/>
          </p:nvSpPr>
          <p:spPr>
            <a:xfrm>
              <a:off x="6970713" y="191293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5" name="Google Shape;705;p70"/>
            <p:cNvSpPr/>
            <p:nvPr/>
          </p:nvSpPr>
          <p:spPr>
            <a:xfrm>
              <a:off x="6700838" y="27828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6" name="Google Shape;706;p70"/>
            <p:cNvSpPr/>
            <p:nvPr/>
          </p:nvSpPr>
          <p:spPr>
            <a:xfrm>
              <a:off x="6853238" y="29352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7" name="Google Shape;707;p70"/>
            <p:cNvSpPr/>
            <p:nvPr/>
          </p:nvSpPr>
          <p:spPr>
            <a:xfrm>
              <a:off x="7005638" y="30876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8" name="Google Shape;708;p70"/>
            <p:cNvSpPr/>
            <p:nvPr/>
          </p:nvSpPr>
          <p:spPr>
            <a:xfrm>
              <a:off x="7191376" y="283051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9" name="Google Shape;709;p70"/>
            <p:cNvSpPr/>
            <p:nvPr/>
          </p:nvSpPr>
          <p:spPr>
            <a:xfrm>
              <a:off x="6824663" y="35496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0" name="Google Shape;710;p70"/>
            <p:cNvSpPr/>
            <p:nvPr/>
          </p:nvSpPr>
          <p:spPr>
            <a:xfrm>
              <a:off x="6977063" y="36385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1" name="Google Shape;711;p70"/>
            <p:cNvSpPr/>
            <p:nvPr/>
          </p:nvSpPr>
          <p:spPr>
            <a:xfrm>
              <a:off x="7129463" y="38544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2" name="Google Shape;712;p70"/>
            <p:cNvSpPr/>
            <p:nvPr/>
          </p:nvSpPr>
          <p:spPr>
            <a:xfrm>
              <a:off x="7331076" y="3505200"/>
              <a:ext cx="220663"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3" name="Google Shape;713;p70"/>
            <p:cNvSpPr/>
            <p:nvPr/>
          </p:nvSpPr>
          <p:spPr>
            <a:xfrm>
              <a:off x="5299076" y="2573338"/>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4" name="Google Shape;714;p70"/>
            <p:cNvSpPr/>
            <p:nvPr/>
          </p:nvSpPr>
          <p:spPr>
            <a:xfrm>
              <a:off x="4830763" y="38068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5" name="Google Shape;715;p70"/>
            <p:cNvSpPr/>
            <p:nvPr/>
          </p:nvSpPr>
          <p:spPr>
            <a:xfrm>
              <a:off x="6562726" y="4238625"/>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6" name="Google Shape;716;p70"/>
            <p:cNvSpPr/>
            <p:nvPr/>
          </p:nvSpPr>
          <p:spPr>
            <a:xfrm>
              <a:off x="6715126" y="4452939"/>
              <a:ext cx="219075"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7" name="Google Shape;717;p70"/>
            <p:cNvSpPr/>
            <p:nvPr/>
          </p:nvSpPr>
          <p:spPr>
            <a:xfrm>
              <a:off x="6915151" y="410527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8" name="Google Shape;718;p70"/>
            <p:cNvSpPr/>
            <p:nvPr/>
          </p:nvSpPr>
          <p:spPr>
            <a:xfrm>
              <a:off x="6240464" y="5000625"/>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9" name="Google Shape;719;p70"/>
            <p:cNvSpPr/>
            <p:nvPr/>
          </p:nvSpPr>
          <p:spPr>
            <a:xfrm>
              <a:off x="6392864" y="5214938"/>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0" name="Google Shape;720;p70"/>
            <p:cNvSpPr/>
            <p:nvPr/>
          </p:nvSpPr>
          <p:spPr>
            <a:xfrm>
              <a:off x="6592888" y="486727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1" name="Google Shape;721;p70"/>
            <p:cNvSpPr/>
            <p:nvPr/>
          </p:nvSpPr>
          <p:spPr>
            <a:xfrm>
              <a:off x="6215063" y="55594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2" name="Google Shape;722;p70"/>
            <p:cNvSpPr/>
            <p:nvPr/>
          </p:nvSpPr>
          <p:spPr>
            <a:xfrm>
              <a:off x="6367463" y="57753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3" name="Google Shape;723;p70"/>
            <p:cNvSpPr/>
            <p:nvPr/>
          </p:nvSpPr>
          <p:spPr>
            <a:xfrm>
              <a:off x="6569076" y="5426075"/>
              <a:ext cx="220663"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4" name="Google Shape;724;p70"/>
            <p:cNvSpPr/>
            <p:nvPr/>
          </p:nvSpPr>
          <p:spPr>
            <a:xfrm>
              <a:off x="5381626" y="531177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5" name="Google Shape;725;p70"/>
            <p:cNvSpPr/>
            <p:nvPr/>
          </p:nvSpPr>
          <p:spPr>
            <a:xfrm>
              <a:off x="5534026" y="552608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6" name="Google Shape;726;p70"/>
            <p:cNvSpPr/>
            <p:nvPr/>
          </p:nvSpPr>
          <p:spPr>
            <a:xfrm>
              <a:off x="5735638" y="51784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7" name="Google Shape;727;p70"/>
            <p:cNvSpPr/>
            <p:nvPr/>
          </p:nvSpPr>
          <p:spPr>
            <a:xfrm>
              <a:off x="3005138" y="28797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8" name="Google Shape;728;p70"/>
            <p:cNvSpPr/>
            <p:nvPr/>
          </p:nvSpPr>
          <p:spPr>
            <a:xfrm>
              <a:off x="3157538" y="30321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9" name="Google Shape;729;p70"/>
            <p:cNvSpPr/>
            <p:nvPr/>
          </p:nvSpPr>
          <p:spPr>
            <a:xfrm>
              <a:off x="3309938" y="31845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p70"/>
            <p:cNvSpPr/>
            <p:nvPr/>
          </p:nvSpPr>
          <p:spPr>
            <a:xfrm>
              <a:off x="3495676" y="292735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1" name="Google Shape;731;p70"/>
            <p:cNvSpPr/>
            <p:nvPr/>
          </p:nvSpPr>
          <p:spPr>
            <a:xfrm>
              <a:off x="3414713" y="35496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2" name="Google Shape;732;p70"/>
            <p:cNvSpPr/>
            <p:nvPr/>
          </p:nvSpPr>
          <p:spPr>
            <a:xfrm>
              <a:off x="3567113" y="37020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3" name="Google Shape;733;p70"/>
            <p:cNvSpPr/>
            <p:nvPr/>
          </p:nvSpPr>
          <p:spPr>
            <a:xfrm>
              <a:off x="3719513" y="38544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4" name="Google Shape;734;p70"/>
            <p:cNvSpPr/>
            <p:nvPr/>
          </p:nvSpPr>
          <p:spPr>
            <a:xfrm>
              <a:off x="3903663" y="35956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5" name="Google Shape;735;p70"/>
            <p:cNvSpPr/>
            <p:nvPr/>
          </p:nvSpPr>
          <p:spPr>
            <a:xfrm>
              <a:off x="4449763" y="449580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6" name="Google Shape;736;p70"/>
            <p:cNvSpPr/>
            <p:nvPr/>
          </p:nvSpPr>
          <p:spPr>
            <a:xfrm>
              <a:off x="4271963" y="48402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7" name="Google Shape;737;p70"/>
            <p:cNvSpPr/>
            <p:nvPr/>
          </p:nvSpPr>
          <p:spPr>
            <a:xfrm>
              <a:off x="4424363" y="505460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8" name="Google Shape;738;p70"/>
            <p:cNvSpPr/>
            <p:nvPr/>
          </p:nvSpPr>
          <p:spPr>
            <a:xfrm>
              <a:off x="3440113" y="459105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9" name="Google Shape;739;p70"/>
            <p:cNvSpPr/>
            <p:nvPr/>
          </p:nvSpPr>
          <p:spPr>
            <a:xfrm>
              <a:off x="3592513" y="48069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0" name="Google Shape;740;p70"/>
            <p:cNvSpPr/>
            <p:nvPr/>
          </p:nvSpPr>
          <p:spPr>
            <a:xfrm>
              <a:off x="3794126" y="445928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1" name="Google Shape;741;p70"/>
            <p:cNvSpPr/>
            <p:nvPr/>
          </p:nvSpPr>
          <p:spPr>
            <a:xfrm>
              <a:off x="5859463" y="11017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2" name="Google Shape;742;p70"/>
            <p:cNvSpPr/>
            <p:nvPr/>
          </p:nvSpPr>
          <p:spPr>
            <a:xfrm>
              <a:off x="6011863" y="12541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3" name="Google Shape;743;p70"/>
            <p:cNvSpPr/>
            <p:nvPr/>
          </p:nvSpPr>
          <p:spPr>
            <a:xfrm>
              <a:off x="6164263" y="140652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4" name="Google Shape;744;p70"/>
            <p:cNvSpPr/>
            <p:nvPr/>
          </p:nvSpPr>
          <p:spPr>
            <a:xfrm>
              <a:off x="6348413" y="11493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5" name="Google Shape;745;p70"/>
            <p:cNvSpPr/>
            <p:nvPr/>
          </p:nvSpPr>
          <p:spPr>
            <a:xfrm>
              <a:off x="7297738" y="21224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6" name="Google Shape;746;p70"/>
            <p:cNvSpPr/>
            <p:nvPr/>
          </p:nvSpPr>
          <p:spPr>
            <a:xfrm>
              <a:off x="7450138" y="22748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7" name="Google Shape;747;p70"/>
            <p:cNvSpPr/>
            <p:nvPr/>
          </p:nvSpPr>
          <p:spPr>
            <a:xfrm>
              <a:off x="7602538" y="2427289"/>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8" name="Google Shape;748;p70"/>
            <p:cNvSpPr/>
            <p:nvPr/>
          </p:nvSpPr>
          <p:spPr>
            <a:xfrm>
              <a:off x="7602538" y="288290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9" name="Google Shape;749;p70"/>
            <p:cNvSpPr/>
            <p:nvPr/>
          </p:nvSpPr>
          <p:spPr>
            <a:xfrm>
              <a:off x="7593014" y="3319463"/>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0" name="Google Shape;750;p70"/>
            <p:cNvSpPr/>
            <p:nvPr/>
          </p:nvSpPr>
          <p:spPr>
            <a:xfrm>
              <a:off x="7531101" y="4341814"/>
              <a:ext cx="220663"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1" name="Google Shape;751;p70"/>
            <p:cNvSpPr/>
            <p:nvPr/>
          </p:nvSpPr>
          <p:spPr>
            <a:xfrm>
              <a:off x="7732713" y="3994150"/>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2" name="Google Shape;752;p70"/>
            <p:cNvSpPr/>
            <p:nvPr/>
          </p:nvSpPr>
          <p:spPr>
            <a:xfrm>
              <a:off x="7951788" y="3452814"/>
              <a:ext cx="220662" cy="211137"/>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3" name="Google Shape;753;p70"/>
            <p:cNvSpPr/>
            <p:nvPr/>
          </p:nvSpPr>
          <p:spPr>
            <a:xfrm>
              <a:off x="4640263" y="5654675"/>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p70"/>
            <p:cNvSpPr/>
            <p:nvPr/>
          </p:nvSpPr>
          <p:spPr>
            <a:xfrm>
              <a:off x="4792663" y="58689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5" name="Google Shape;755;p70"/>
            <p:cNvSpPr/>
            <p:nvPr/>
          </p:nvSpPr>
          <p:spPr>
            <a:xfrm>
              <a:off x="4994276" y="5521325"/>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6" name="Google Shape;756;p70"/>
            <p:cNvSpPr/>
            <p:nvPr/>
          </p:nvSpPr>
          <p:spPr>
            <a:xfrm>
              <a:off x="5260976" y="435610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7" name="Google Shape;757;p70"/>
            <p:cNvSpPr/>
            <p:nvPr/>
          </p:nvSpPr>
          <p:spPr>
            <a:xfrm>
              <a:off x="5413376" y="4572000"/>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8" name="Google Shape;758;p70"/>
            <p:cNvSpPr/>
            <p:nvPr/>
          </p:nvSpPr>
          <p:spPr>
            <a:xfrm>
              <a:off x="5614988" y="4222750"/>
              <a:ext cx="220662" cy="211138"/>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9" name="Google Shape;759;p70"/>
            <p:cNvSpPr/>
            <p:nvPr/>
          </p:nvSpPr>
          <p:spPr>
            <a:xfrm>
              <a:off x="5237163" y="49164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0" name="Google Shape;760;p70"/>
            <p:cNvSpPr/>
            <p:nvPr/>
          </p:nvSpPr>
          <p:spPr>
            <a:xfrm>
              <a:off x="5591176" y="4783138"/>
              <a:ext cx="220663"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1" name="Google Shape;761;p70"/>
            <p:cNvSpPr/>
            <p:nvPr/>
          </p:nvSpPr>
          <p:spPr>
            <a:xfrm>
              <a:off x="4367213" y="3455988"/>
              <a:ext cx="220662"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762" name="Google Shape;762;p70"/>
          <p:cNvSpPr txBox="1"/>
          <p:nvPr/>
        </p:nvSpPr>
        <p:spPr>
          <a:xfrm>
            <a:off x="3371790" y="1019698"/>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A – Built Urban System</a:t>
            </a:r>
            <a:endParaRPr/>
          </a:p>
        </p:txBody>
      </p:sp>
      <p:sp>
        <p:nvSpPr>
          <p:cNvPr id="763" name="Google Shape;763;p70"/>
          <p:cNvSpPr txBox="1"/>
          <p:nvPr/>
        </p:nvSpPr>
        <p:spPr>
          <a:xfrm>
            <a:off x="6640184" y="2021992"/>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B - Economy</a:t>
            </a:r>
            <a:endParaRPr/>
          </a:p>
        </p:txBody>
      </p:sp>
      <p:sp>
        <p:nvSpPr>
          <p:cNvPr id="764" name="Google Shape;764;p70"/>
          <p:cNvSpPr txBox="1"/>
          <p:nvPr/>
        </p:nvSpPr>
        <p:spPr>
          <a:xfrm>
            <a:off x="7055821" y="3917294"/>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C - Energy</a:t>
            </a:r>
            <a:endParaRPr/>
          </a:p>
        </p:txBody>
      </p:sp>
      <p:sp>
        <p:nvSpPr>
          <p:cNvPr id="765" name="Google Shape;765;p70"/>
          <p:cNvSpPr txBox="1"/>
          <p:nvPr/>
        </p:nvSpPr>
        <p:spPr>
          <a:xfrm>
            <a:off x="5576158" y="5662969"/>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D – Atmospheric Emissions</a:t>
            </a:r>
            <a:endParaRPr sz="1800">
              <a:solidFill>
                <a:schemeClr val="dk1"/>
              </a:solidFill>
              <a:latin typeface="Verdana"/>
              <a:ea typeface="Verdana"/>
              <a:cs typeface="Verdana"/>
              <a:sym typeface="Verdana"/>
            </a:endParaRPr>
          </a:p>
        </p:txBody>
      </p:sp>
      <p:sp>
        <p:nvSpPr>
          <p:cNvPr id="766" name="Google Shape;766;p70"/>
          <p:cNvSpPr txBox="1"/>
          <p:nvPr/>
        </p:nvSpPr>
        <p:spPr>
          <a:xfrm>
            <a:off x="522017" y="5629719"/>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E – Non-Renewable Resources</a:t>
            </a:r>
            <a:endParaRPr sz="1800">
              <a:solidFill>
                <a:schemeClr val="dk1"/>
              </a:solidFill>
              <a:latin typeface="Verdana"/>
              <a:ea typeface="Verdana"/>
              <a:cs typeface="Verdana"/>
              <a:sym typeface="Verdana"/>
            </a:endParaRPr>
          </a:p>
        </p:txBody>
      </p:sp>
      <p:sp>
        <p:nvSpPr>
          <p:cNvPr id="767" name="Google Shape;767;p70"/>
          <p:cNvSpPr txBox="1"/>
          <p:nvPr/>
        </p:nvSpPr>
        <p:spPr>
          <a:xfrm>
            <a:off x="505387" y="3917293"/>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F – Environment</a:t>
            </a:r>
            <a:endParaRPr/>
          </a:p>
        </p:txBody>
      </p:sp>
      <p:sp>
        <p:nvSpPr>
          <p:cNvPr id="768" name="Google Shape;768;p70"/>
          <p:cNvSpPr txBox="1"/>
          <p:nvPr/>
        </p:nvSpPr>
        <p:spPr>
          <a:xfrm>
            <a:off x="871149" y="2055242"/>
            <a:ext cx="43763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Verdana"/>
                <a:ea typeface="Verdana"/>
                <a:cs typeface="Verdana"/>
                <a:sym typeface="Verdana"/>
              </a:rPr>
              <a:t>G –Social Apsect</a:t>
            </a:r>
            <a:endParaRPr sz="1800">
              <a:solidFill>
                <a:schemeClr val="dk1"/>
              </a:solidFill>
              <a:latin typeface="Verdana"/>
              <a:ea typeface="Verdana"/>
              <a:cs typeface="Verdana"/>
              <a:sym typeface="Verdana"/>
            </a:endParaRPr>
          </a:p>
        </p:txBody>
      </p:sp>
      <p:sp>
        <p:nvSpPr>
          <p:cNvPr id="769" name="Google Shape;769;p70"/>
          <p:cNvSpPr txBox="1"/>
          <p:nvPr/>
        </p:nvSpPr>
        <p:spPr>
          <a:xfrm>
            <a:off x="-63221" y="1071786"/>
            <a:ext cx="1503363" cy="5778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Helvetica Neue"/>
              <a:buNone/>
            </a:pPr>
            <a:r>
              <a:rPr lang="it-IT" sz="1200" b="0" i="1" u="none" strike="noStrike" cap="none">
                <a:solidFill>
                  <a:srgbClr val="000000"/>
                </a:solidFill>
                <a:latin typeface="Helvetica Neue"/>
                <a:ea typeface="Helvetica Neue"/>
                <a:cs typeface="Helvetica Neue"/>
                <a:sym typeface="Helvetica Neue"/>
              </a:rPr>
              <a:t>Optional criteria </a:t>
            </a:r>
            <a:endParaRPr/>
          </a:p>
          <a:p>
            <a:pPr marL="0" marR="0" lvl="0" indent="0" algn="r" rtl="0">
              <a:lnSpc>
                <a:spcPct val="100000"/>
              </a:lnSpc>
              <a:spcBef>
                <a:spcPts val="900"/>
              </a:spcBef>
              <a:spcAft>
                <a:spcPts val="0"/>
              </a:spcAft>
              <a:buClr>
                <a:srgbClr val="000000"/>
              </a:buClr>
              <a:buSzPts val="1200"/>
              <a:buFont typeface="Helvetica Neue"/>
              <a:buNone/>
            </a:pPr>
            <a:r>
              <a:rPr lang="it-IT" sz="1200" b="0" i="1" u="none" strike="noStrike" cap="none">
                <a:solidFill>
                  <a:srgbClr val="000000"/>
                </a:solidFill>
                <a:latin typeface="Helvetica Neue"/>
                <a:ea typeface="Helvetica Neue"/>
                <a:cs typeface="Helvetica Neue"/>
                <a:sym typeface="Helvetica Neue"/>
              </a:rPr>
              <a:t>KPI</a:t>
            </a:r>
            <a:endParaRPr/>
          </a:p>
        </p:txBody>
      </p:sp>
      <p:sp>
        <p:nvSpPr>
          <p:cNvPr id="770" name="Google Shape;770;p70"/>
          <p:cNvSpPr/>
          <p:nvPr/>
        </p:nvSpPr>
        <p:spPr>
          <a:xfrm>
            <a:off x="1519517" y="1122586"/>
            <a:ext cx="219075" cy="209550"/>
          </a:xfrm>
          <a:prstGeom prst="flowChartAlternateProcess">
            <a:avLst/>
          </a:prstGeom>
          <a:solidFill>
            <a:srgbClr val="666666"/>
          </a:solidFill>
          <a:ln w="9525" cap="flat" cmpd="sng">
            <a:solidFill>
              <a:srgbClr val="666666"/>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1" name="Google Shape;771;p70"/>
          <p:cNvSpPr/>
          <p:nvPr/>
        </p:nvSpPr>
        <p:spPr>
          <a:xfrm>
            <a:off x="1519517" y="1403573"/>
            <a:ext cx="219075" cy="209550"/>
          </a:xfrm>
          <a:prstGeom prst="flowChartAlternateProcess">
            <a:avLst/>
          </a:prstGeom>
          <a:solidFill>
            <a:srgbClr val="FF0000"/>
          </a:solidFill>
          <a:ln w="9525" cap="flat" cmpd="sng">
            <a:solidFill>
              <a:srgbClr val="FF0000"/>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2" name="Google Shape;772;p70"/>
          <p:cNvSpPr/>
          <p:nvPr/>
        </p:nvSpPr>
        <p:spPr>
          <a:xfrm>
            <a:off x="4065957" y="1709804"/>
            <a:ext cx="726225" cy="614147"/>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70"/>
          <p:cNvSpPr/>
          <p:nvPr/>
        </p:nvSpPr>
        <p:spPr>
          <a:xfrm rot="-1452033">
            <a:off x="3707684" y="2598830"/>
            <a:ext cx="590214" cy="76625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4" name="Google Shape;774;p70"/>
          <p:cNvSpPr/>
          <p:nvPr/>
        </p:nvSpPr>
        <p:spPr>
          <a:xfrm>
            <a:off x="5602125" y="3393949"/>
            <a:ext cx="742739" cy="718274"/>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5" name="Google Shape;775;p70"/>
          <p:cNvSpPr/>
          <p:nvPr/>
        </p:nvSpPr>
        <p:spPr>
          <a:xfrm>
            <a:off x="5177757" y="4453150"/>
            <a:ext cx="653476" cy="103421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6" name="Google Shape;776;p70"/>
          <p:cNvSpPr/>
          <p:nvPr/>
        </p:nvSpPr>
        <p:spPr>
          <a:xfrm>
            <a:off x="4134124" y="4926976"/>
            <a:ext cx="503509" cy="65627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7" name="Google Shape;777;p70"/>
          <p:cNvSpPr/>
          <p:nvPr/>
        </p:nvSpPr>
        <p:spPr>
          <a:xfrm>
            <a:off x="5347773" y="2120972"/>
            <a:ext cx="833435" cy="805983"/>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8" name="Google Shape;778;p70"/>
          <p:cNvSpPr/>
          <p:nvPr/>
        </p:nvSpPr>
        <p:spPr>
          <a:xfrm>
            <a:off x="3286168" y="4184680"/>
            <a:ext cx="503509" cy="65627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1" name="Picture 2" descr="Risultati immagini per città di torino">
            <a:extLst>
              <a:ext uri="{FF2B5EF4-FFF2-40B4-BE49-F238E27FC236}">
                <a16:creationId xmlns:a16="http://schemas.microsoft.com/office/drawing/2014/main" id="{0B32976D-1681-4955-84BF-FBF875911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357" y="-127641"/>
            <a:ext cx="1839398" cy="119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72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grpSp>
        <p:nvGrpSpPr>
          <p:cNvPr id="7" name="Gruppo 6">
            <a:extLst>
              <a:ext uri="{FF2B5EF4-FFF2-40B4-BE49-F238E27FC236}">
                <a16:creationId xmlns:a16="http://schemas.microsoft.com/office/drawing/2014/main" id="{56244B60-6717-4148-82C3-CF29B7AE2C87}"/>
              </a:ext>
            </a:extLst>
          </p:cNvPr>
          <p:cNvGrpSpPr/>
          <p:nvPr/>
        </p:nvGrpSpPr>
        <p:grpSpPr>
          <a:xfrm>
            <a:off x="1062760" y="1129443"/>
            <a:ext cx="7200605" cy="5205311"/>
            <a:chOff x="0" y="0"/>
            <a:chExt cx="9486801" cy="6858000"/>
          </a:xfrm>
        </p:grpSpPr>
        <p:sp>
          <p:nvSpPr>
            <p:cNvPr id="112" name="Rettangolo 111">
              <a:extLst>
                <a:ext uri="{FF2B5EF4-FFF2-40B4-BE49-F238E27FC236}">
                  <a16:creationId xmlns:a16="http://schemas.microsoft.com/office/drawing/2014/main" id="{78C126F8-5E11-45AB-9DB3-AD9F61000C3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torino</a:t>
              </a:r>
              <a:endParaRPr lang="it-IT" dirty="0"/>
            </a:p>
          </p:txBody>
        </p:sp>
        <p:sp>
          <p:nvSpPr>
            <p:cNvPr id="113" name="Ovale 112">
              <a:extLst>
                <a:ext uri="{FF2B5EF4-FFF2-40B4-BE49-F238E27FC236}">
                  <a16:creationId xmlns:a16="http://schemas.microsoft.com/office/drawing/2014/main" id="{EAE3D40B-4EEB-4DF7-B446-DAABCF848BCD}"/>
                </a:ext>
              </a:extLst>
            </p:cNvPr>
            <p:cNvSpPr/>
            <p:nvPr/>
          </p:nvSpPr>
          <p:spPr>
            <a:xfrm>
              <a:off x="1931988" y="3836988"/>
              <a:ext cx="2182812" cy="218281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4" name="Ovale 113">
              <a:extLst>
                <a:ext uri="{FF2B5EF4-FFF2-40B4-BE49-F238E27FC236}">
                  <a16:creationId xmlns:a16="http://schemas.microsoft.com/office/drawing/2014/main" id="{F88A9173-D587-494F-AA5D-FE48FCD1352C}"/>
                </a:ext>
              </a:extLst>
            </p:cNvPr>
            <p:cNvSpPr/>
            <p:nvPr/>
          </p:nvSpPr>
          <p:spPr>
            <a:xfrm>
              <a:off x="5045075" y="3675063"/>
              <a:ext cx="2116138" cy="211613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5" name="Ovale 114">
              <a:extLst>
                <a:ext uri="{FF2B5EF4-FFF2-40B4-BE49-F238E27FC236}">
                  <a16:creationId xmlns:a16="http://schemas.microsoft.com/office/drawing/2014/main" id="{728151C7-5022-444C-B56E-408793654E27}"/>
                </a:ext>
              </a:extLst>
            </p:cNvPr>
            <p:cNvSpPr/>
            <p:nvPr/>
          </p:nvSpPr>
          <p:spPr>
            <a:xfrm>
              <a:off x="5943600" y="685800"/>
              <a:ext cx="2895600" cy="28956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6" name="Ovale 115">
              <a:extLst>
                <a:ext uri="{FF2B5EF4-FFF2-40B4-BE49-F238E27FC236}">
                  <a16:creationId xmlns:a16="http://schemas.microsoft.com/office/drawing/2014/main" id="{2F370305-13AF-4CD0-9C67-3B674C247F2E}"/>
                </a:ext>
              </a:extLst>
            </p:cNvPr>
            <p:cNvSpPr/>
            <p:nvPr/>
          </p:nvSpPr>
          <p:spPr>
            <a:xfrm>
              <a:off x="838200" y="549275"/>
              <a:ext cx="2819400" cy="2836863"/>
            </a:xfrm>
            <a:prstGeom prst="ellipse">
              <a:avLst/>
            </a:prstGeom>
            <a:solidFill>
              <a:schemeClr val="accent4">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7" name="Ovale 116">
              <a:extLst>
                <a:ext uri="{FF2B5EF4-FFF2-40B4-BE49-F238E27FC236}">
                  <a16:creationId xmlns:a16="http://schemas.microsoft.com/office/drawing/2014/main" id="{1DFE3AB4-437D-4D18-A644-48A451B27545}"/>
                </a:ext>
              </a:extLst>
            </p:cNvPr>
            <p:cNvSpPr/>
            <p:nvPr/>
          </p:nvSpPr>
          <p:spPr>
            <a:xfrm>
              <a:off x="4191000" y="3048000"/>
              <a:ext cx="762000" cy="76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8" name="Ovale 117">
              <a:extLst>
                <a:ext uri="{FF2B5EF4-FFF2-40B4-BE49-F238E27FC236}">
                  <a16:creationId xmlns:a16="http://schemas.microsoft.com/office/drawing/2014/main" id="{80BD161D-B638-4142-BD83-3ECFDBA9002D}"/>
                </a:ext>
              </a:extLst>
            </p:cNvPr>
            <p:cNvSpPr/>
            <p:nvPr/>
          </p:nvSpPr>
          <p:spPr>
            <a:xfrm>
              <a:off x="7010400" y="1752600"/>
              <a:ext cx="762000" cy="76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9" name="Ovale 118">
              <a:extLst>
                <a:ext uri="{FF2B5EF4-FFF2-40B4-BE49-F238E27FC236}">
                  <a16:creationId xmlns:a16="http://schemas.microsoft.com/office/drawing/2014/main" id="{A115EEFB-E44D-43C7-95BF-234F999A4FD2}"/>
                </a:ext>
              </a:extLst>
            </p:cNvPr>
            <p:cNvSpPr/>
            <p:nvPr/>
          </p:nvSpPr>
          <p:spPr>
            <a:xfrm>
              <a:off x="1808163" y="1535113"/>
              <a:ext cx="858837" cy="8651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0" name="Ovale 119">
              <a:extLst>
                <a:ext uri="{FF2B5EF4-FFF2-40B4-BE49-F238E27FC236}">
                  <a16:creationId xmlns:a16="http://schemas.microsoft.com/office/drawing/2014/main" id="{BF005A12-3DB7-4DB5-BF1D-21E773F9280F}"/>
                </a:ext>
              </a:extLst>
            </p:cNvPr>
            <p:cNvSpPr/>
            <p:nvPr/>
          </p:nvSpPr>
          <p:spPr>
            <a:xfrm>
              <a:off x="2651125" y="4511675"/>
              <a:ext cx="762000" cy="76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1" name="Ovale 120">
              <a:extLst>
                <a:ext uri="{FF2B5EF4-FFF2-40B4-BE49-F238E27FC236}">
                  <a16:creationId xmlns:a16="http://schemas.microsoft.com/office/drawing/2014/main" id="{1DA3E241-0F7F-44C0-9DA2-519B52C37088}"/>
                </a:ext>
              </a:extLst>
            </p:cNvPr>
            <p:cNvSpPr/>
            <p:nvPr/>
          </p:nvSpPr>
          <p:spPr>
            <a:xfrm>
              <a:off x="5721350" y="4229100"/>
              <a:ext cx="762000" cy="76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22" name="Connettore diritto 121">
              <a:extLst>
                <a:ext uri="{FF2B5EF4-FFF2-40B4-BE49-F238E27FC236}">
                  <a16:creationId xmlns:a16="http://schemas.microsoft.com/office/drawing/2014/main" id="{1F6FA03F-1054-4288-97D9-D8AF20D60982}"/>
                </a:ext>
              </a:extLst>
            </p:cNvPr>
            <p:cNvCxnSpPr>
              <a:cxnSpLocks/>
            </p:cNvCxnSpPr>
            <p:nvPr/>
          </p:nvCxnSpPr>
          <p:spPr>
            <a:xfrm>
              <a:off x="2133600" y="1878013"/>
              <a:ext cx="2438400" cy="1550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nettore diritto 122">
              <a:extLst>
                <a:ext uri="{FF2B5EF4-FFF2-40B4-BE49-F238E27FC236}">
                  <a16:creationId xmlns:a16="http://schemas.microsoft.com/office/drawing/2014/main" id="{C2865DE4-1EDB-4F35-8786-FFE2E98B4523}"/>
                </a:ext>
              </a:extLst>
            </p:cNvPr>
            <p:cNvCxnSpPr>
              <a:cxnSpLocks/>
            </p:cNvCxnSpPr>
            <p:nvPr/>
          </p:nvCxnSpPr>
          <p:spPr>
            <a:xfrm flipH="1">
              <a:off x="4587875" y="2133600"/>
              <a:ext cx="2833688"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Connettore diritto 123">
              <a:extLst>
                <a:ext uri="{FF2B5EF4-FFF2-40B4-BE49-F238E27FC236}">
                  <a16:creationId xmlns:a16="http://schemas.microsoft.com/office/drawing/2014/main" id="{F1EFF33E-756E-4C02-BAED-8498606D6DE5}"/>
                </a:ext>
              </a:extLst>
            </p:cNvPr>
            <p:cNvCxnSpPr>
              <a:cxnSpLocks/>
            </p:cNvCxnSpPr>
            <p:nvPr/>
          </p:nvCxnSpPr>
          <p:spPr>
            <a:xfrm flipV="1">
              <a:off x="3124200" y="3429000"/>
              <a:ext cx="1447800" cy="143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Connettore diritto 124">
              <a:extLst>
                <a:ext uri="{FF2B5EF4-FFF2-40B4-BE49-F238E27FC236}">
                  <a16:creationId xmlns:a16="http://schemas.microsoft.com/office/drawing/2014/main" id="{3521C114-BB23-4BDE-AB24-E74B2D44B843}"/>
                </a:ext>
              </a:extLst>
            </p:cNvPr>
            <p:cNvCxnSpPr>
              <a:cxnSpLocks/>
            </p:cNvCxnSpPr>
            <p:nvPr/>
          </p:nvCxnSpPr>
          <p:spPr>
            <a:xfrm flipH="1" flipV="1">
              <a:off x="4556125" y="3422650"/>
              <a:ext cx="1546225" cy="1187450"/>
            </a:xfrm>
            <a:prstGeom prst="line">
              <a:avLst/>
            </a:prstGeom>
          </p:spPr>
          <p:style>
            <a:lnRef idx="1">
              <a:schemeClr val="accent1"/>
            </a:lnRef>
            <a:fillRef idx="0">
              <a:schemeClr val="accent1"/>
            </a:fillRef>
            <a:effectRef idx="0">
              <a:schemeClr val="accent1"/>
            </a:effectRef>
            <a:fontRef idx="minor">
              <a:schemeClr val="tx1"/>
            </a:fontRef>
          </p:style>
        </p:cxnSp>
        <p:pic>
          <p:nvPicPr>
            <p:cNvPr id="126" name="Immagine 125">
              <a:extLst>
                <a:ext uri="{FF2B5EF4-FFF2-40B4-BE49-F238E27FC236}">
                  <a16:creationId xmlns:a16="http://schemas.microsoft.com/office/drawing/2014/main" id="{1882AC09-B585-4DDB-9D54-45DB44631F2B}"/>
                </a:ext>
              </a:extLst>
            </p:cNvPr>
            <p:cNvPicPr>
              <a:picLocks noChangeAspect="1"/>
            </p:cNvPicPr>
            <p:nvPr/>
          </p:nvPicPr>
          <p:blipFill>
            <a:blip r:embed="rId3"/>
            <a:stretch>
              <a:fillRect/>
            </a:stretch>
          </p:blipFill>
          <p:spPr>
            <a:xfrm>
              <a:off x="5447838" y="374162"/>
              <a:ext cx="1400175" cy="934823"/>
            </a:xfrm>
            <a:prstGeom prst="rect">
              <a:avLst/>
            </a:prstGeom>
          </p:spPr>
        </p:pic>
        <p:sp>
          <p:nvSpPr>
            <p:cNvPr id="127" name="CasellaDiTesto 126">
              <a:extLst>
                <a:ext uri="{FF2B5EF4-FFF2-40B4-BE49-F238E27FC236}">
                  <a16:creationId xmlns:a16="http://schemas.microsoft.com/office/drawing/2014/main" id="{C24C5CA5-E63C-42B1-A4E6-2EC09639910D}"/>
                </a:ext>
              </a:extLst>
            </p:cNvPr>
            <p:cNvSpPr txBox="1"/>
            <p:nvPr/>
          </p:nvSpPr>
          <p:spPr>
            <a:xfrm>
              <a:off x="2738501" y="318984"/>
              <a:ext cx="2690484" cy="405496"/>
            </a:xfrm>
            <a:prstGeom prst="rect">
              <a:avLst/>
            </a:prstGeom>
            <a:noFill/>
          </p:spPr>
          <p:txBody>
            <a:bodyPr wrap="square" rtlCol="0">
              <a:spAutoFit/>
            </a:bodyPr>
            <a:lstStyle/>
            <a:p>
              <a:r>
                <a:rPr lang="it-IT" dirty="0"/>
                <a:t>TURIN</a:t>
              </a:r>
            </a:p>
          </p:txBody>
        </p:sp>
        <p:sp>
          <p:nvSpPr>
            <p:cNvPr id="128" name="CasellaDiTesto 127">
              <a:extLst>
                <a:ext uri="{FF2B5EF4-FFF2-40B4-BE49-F238E27FC236}">
                  <a16:creationId xmlns:a16="http://schemas.microsoft.com/office/drawing/2014/main" id="{DD1E2B84-108C-4013-83E3-7E7D916704FB}"/>
                </a:ext>
              </a:extLst>
            </p:cNvPr>
            <p:cNvSpPr txBox="1"/>
            <p:nvPr/>
          </p:nvSpPr>
          <p:spPr>
            <a:xfrm>
              <a:off x="7421562" y="300422"/>
              <a:ext cx="2065239" cy="405496"/>
            </a:xfrm>
            <a:prstGeom prst="rect">
              <a:avLst/>
            </a:prstGeom>
            <a:noFill/>
          </p:spPr>
          <p:txBody>
            <a:bodyPr wrap="square" rtlCol="0">
              <a:spAutoFit/>
            </a:bodyPr>
            <a:lstStyle/>
            <a:p>
              <a:r>
                <a:rPr lang="it-IT" dirty="0"/>
                <a:t>BARCELONA</a:t>
              </a:r>
            </a:p>
          </p:txBody>
        </p:sp>
        <p:pic>
          <p:nvPicPr>
            <p:cNvPr id="129" name="Immagine 128">
              <a:extLst>
                <a:ext uri="{FF2B5EF4-FFF2-40B4-BE49-F238E27FC236}">
                  <a16:creationId xmlns:a16="http://schemas.microsoft.com/office/drawing/2014/main" id="{8B1251E8-DC32-4775-AA69-499819897B1C}"/>
                </a:ext>
              </a:extLst>
            </p:cNvPr>
            <p:cNvPicPr>
              <a:picLocks noChangeAspect="1"/>
            </p:cNvPicPr>
            <p:nvPr/>
          </p:nvPicPr>
          <p:blipFill>
            <a:blip r:embed="rId4"/>
            <a:stretch>
              <a:fillRect/>
            </a:stretch>
          </p:blipFill>
          <p:spPr>
            <a:xfrm>
              <a:off x="1218348" y="5350180"/>
              <a:ext cx="1331640" cy="887760"/>
            </a:xfrm>
            <a:prstGeom prst="rect">
              <a:avLst/>
            </a:prstGeom>
            <a:ln>
              <a:solidFill>
                <a:schemeClr val="tx1"/>
              </a:solidFill>
            </a:ln>
          </p:spPr>
        </p:pic>
        <p:sp>
          <p:nvSpPr>
            <p:cNvPr id="130" name="CasellaDiTesto 129">
              <a:extLst>
                <a:ext uri="{FF2B5EF4-FFF2-40B4-BE49-F238E27FC236}">
                  <a16:creationId xmlns:a16="http://schemas.microsoft.com/office/drawing/2014/main" id="{D570AB8F-3C09-4538-BD2F-B2AF73206695}"/>
                </a:ext>
              </a:extLst>
            </p:cNvPr>
            <p:cNvSpPr txBox="1"/>
            <p:nvPr/>
          </p:nvSpPr>
          <p:spPr>
            <a:xfrm>
              <a:off x="3352800" y="6047343"/>
              <a:ext cx="1848312" cy="405496"/>
            </a:xfrm>
            <a:prstGeom prst="rect">
              <a:avLst/>
            </a:prstGeom>
            <a:noFill/>
          </p:spPr>
          <p:txBody>
            <a:bodyPr wrap="square" rtlCol="0">
              <a:spAutoFit/>
            </a:bodyPr>
            <a:lstStyle/>
            <a:p>
              <a:r>
                <a:rPr lang="it-IT" dirty="0"/>
                <a:t>MARSEILLES</a:t>
              </a:r>
            </a:p>
          </p:txBody>
        </p:sp>
        <p:pic>
          <p:nvPicPr>
            <p:cNvPr id="131" name="Immagine 130">
              <a:extLst>
                <a:ext uri="{FF2B5EF4-FFF2-40B4-BE49-F238E27FC236}">
                  <a16:creationId xmlns:a16="http://schemas.microsoft.com/office/drawing/2014/main" id="{B9925790-811E-47F0-8092-CCBC6A4098AC}"/>
                </a:ext>
              </a:extLst>
            </p:cNvPr>
            <p:cNvPicPr>
              <a:picLocks noChangeAspect="1"/>
            </p:cNvPicPr>
            <p:nvPr/>
          </p:nvPicPr>
          <p:blipFill>
            <a:blip r:embed="rId5"/>
            <a:stretch>
              <a:fillRect/>
            </a:stretch>
          </p:blipFill>
          <p:spPr>
            <a:xfrm>
              <a:off x="6765925" y="5270693"/>
              <a:ext cx="1450975" cy="968739"/>
            </a:xfrm>
            <a:prstGeom prst="rect">
              <a:avLst/>
            </a:prstGeom>
          </p:spPr>
        </p:pic>
        <p:sp>
          <p:nvSpPr>
            <p:cNvPr id="132" name="CasellaDiTesto 131">
              <a:extLst>
                <a:ext uri="{FF2B5EF4-FFF2-40B4-BE49-F238E27FC236}">
                  <a16:creationId xmlns:a16="http://schemas.microsoft.com/office/drawing/2014/main" id="{F1DBAE7F-DCE6-482D-81C3-61EB300356F2}"/>
                </a:ext>
              </a:extLst>
            </p:cNvPr>
            <p:cNvSpPr txBox="1"/>
            <p:nvPr/>
          </p:nvSpPr>
          <p:spPr>
            <a:xfrm>
              <a:off x="5296501" y="6014703"/>
              <a:ext cx="1231190" cy="405496"/>
            </a:xfrm>
            <a:prstGeom prst="rect">
              <a:avLst/>
            </a:prstGeom>
            <a:noFill/>
          </p:spPr>
          <p:txBody>
            <a:bodyPr wrap="square" rtlCol="0">
              <a:spAutoFit/>
            </a:bodyPr>
            <a:lstStyle/>
            <a:p>
              <a:r>
                <a:rPr lang="it-IT" dirty="0"/>
                <a:t>ATHENS</a:t>
              </a:r>
            </a:p>
          </p:txBody>
        </p:sp>
      </p:grpSp>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CESBA SN Tools – KPI</a:t>
            </a:r>
            <a:br>
              <a:rPr lang="it-IT" sz="3200" b="1" i="0" u="none" strike="noStrike" cap="none" dirty="0">
                <a:solidFill>
                  <a:schemeClr val="dk1"/>
                </a:solidFill>
                <a:latin typeface="Calibri"/>
                <a:ea typeface="Calibri"/>
                <a:cs typeface="Calibri"/>
                <a:sym typeface="Calibri"/>
              </a:rPr>
            </a:br>
            <a:endParaRPr dirty="0"/>
          </a:p>
        </p:txBody>
      </p:sp>
      <p:pic>
        <p:nvPicPr>
          <p:cNvPr id="27" name="Immagine 26">
            <a:extLst>
              <a:ext uri="{FF2B5EF4-FFF2-40B4-BE49-F238E27FC236}">
                <a16:creationId xmlns:a16="http://schemas.microsoft.com/office/drawing/2014/main" id="{E66A00F2-152B-4508-AE6D-51E5B4298B3E}"/>
              </a:ext>
            </a:extLst>
          </p:cNvPr>
          <p:cNvPicPr>
            <a:picLocks noChangeAspect="1"/>
          </p:cNvPicPr>
          <p:nvPr/>
        </p:nvPicPr>
        <p:blipFill>
          <a:blip r:embed="rId6"/>
          <a:stretch>
            <a:fillRect/>
          </a:stretch>
        </p:blipFill>
        <p:spPr>
          <a:xfrm>
            <a:off x="1372172" y="1452311"/>
            <a:ext cx="845341" cy="845341"/>
          </a:xfrm>
          <a:prstGeom prst="rect">
            <a:avLst/>
          </a:prstGeom>
        </p:spPr>
      </p:pic>
    </p:spTree>
    <p:extLst>
      <p:ext uri="{BB962C8B-B14F-4D97-AF65-F5344CB8AC3E}">
        <p14:creationId xmlns:p14="http://schemas.microsoft.com/office/powerpoint/2010/main" val="1577145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sp>
        <p:nvSpPr>
          <p:cNvPr id="2" name="CasellaDiTesto 1">
            <a:extLst>
              <a:ext uri="{FF2B5EF4-FFF2-40B4-BE49-F238E27FC236}">
                <a16:creationId xmlns:a16="http://schemas.microsoft.com/office/drawing/2014/main" id="{288D8763-793C-4A87-9FD0-6C4FF7FAF7B4}"/>
              </a:ext>
            </a:extLst>
          </p:cNvPr>
          <p:cNvSpPr txBox="1"/>
          <p:nvPr/>
        </p:nvSpPr>
        <p:spPr>
          <a:xfrm>
            <a:off x="323850" y="1322614"/>
            <a:ext cx="8532813" cy="369332"/>
          </a:xfrm>
          <a:prstGeom prst="rect">
            <a:avLst/>
          </a:prstGeom>
          <a:noFill/>
        </p:spPr>
        <p:txBody>
          <a:bodyPr wrap="square" rtlCol="0">
            <a:spAutoFit/>
          </a:bodyPr>
          <a:lstStyle/>
          <a:p>
            <a:pPr algn="ctr"/>
            <a:r>
              <a:rPr lang="it-IT" sz="1800" dirty="0">
                <a:latin typeface="Verdana" panose="020B0604030504040204" pitchFamily="34" charset="0"/>
                <a:ea typeface="Verdana" panose="020B0604030504040204" pitchFamily="34" charset="0"/>
                <a:cs typeface="Verdana" panose="020B0604030504040204" pitchFamily="34" charset="0"/>
              </a:rPr>
              <a:t>COMMON COMPUTATION METHODOLOGIES = COMPARABLE RESULTS</a:t>
            </a:r>
          </a:p>
        </p:txBody>
      </p:sp>
      <p:sp>
        <p:nvSpPr>
          <p:cNvPr id="5" name="Ovale 4">
            <a:extLst>
              <a:ext uri="{FF2B5EF4-FFF2-40B4-BE49-F238E27FC236}">
                <a16:creationId xmlns:a16="http://schemas.microsoft.com/office/drawing/2014/main" id="{66569798-8CA3-4392-A76F-4B17E27AC3C4}"/>
              </a:ext>
            </a:extLst>
          </p:cNvPr>
          <p:cNvSpPr/>
          <p:nvPr/>
        </p:nvSpPr>
        <p:spPr>
          <a:xfrm>
            <a:off x="1475656" y="3039566"/>
            <a:ext cx="1460500" cy="1458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err="1"/>
              <a:t>KPIs</a:t>
            </a:r>
            <a:endParaRPr lang="it-IT" sz="1100" b="1" dirty="0"/>
          </a:p>
        </p:txBody>
      </p:sp>
      <p:sp>
        <p:nvSpPr>
          <p:cNvPr id="6" name="Parentesi graffa aperta 5">
            <a:extLst>
              <a:ext uri="{FF2B5EF4-FFF2-40B4-BE49-F238E27FC236}">
                <a16:creationId xmlns:a16="http://schemas.microsoft.com/office/drawing/2014/main" id="{8C943DD4-D026-4241-9F63-2C468E085770}"/>
              </a:ext>
            </a:extLst>
          </p:cNvPr>
          <p:cNvSpPr/>
          <p:nvPr/>
        </p:nvSpPr>
        <p:spPr>
          <a:xfrm>
            <a:off x="3447331" y="1961653"/>
            <a:ext cx="304800" cy="3886200"/>
          </a:xfrm>
          <a:prstGeom prst="leftBrace">
            <a:avLst/>
          </a:prstGeom>
          <a:ln w="76200">
            <a:solidFill>
              <a:srgbClr val="C00000"/>
            </a:solidFill>
          </a:ln>
        </p:spPr>
        <p:style>
          <a:lnRef idx="1">
            <a:schemeClr val="accent2"/>
          </a:lnRef>
          <a:fillRef idx="0">
            <a:schemeClr val="accent2"/>
          </a:fillRef>
          <a:effectRef idx="0">
            <a:schemeClr val="accent2"/>
          </a:effectRef>
          <a:fontRef idx="minor">
            <a:schemeClr val="tx1"/>
          </a:fontRef>
        </p:style>
        <p:txBody>
          <a:bodyPr anchor="ctr"/>
          <a:lstStyle/>
          <a:p>
            <a:pPr algn="ctr">
              <a:defRPr/>
            </a:pPr>
            <a:endParaRPr lang="it-IT"/>
          </a:p>
        </p:txBody>
      </p:sp>
      <p:sp>
        <p:nvSpPr>
          <p:cNvPr id="7" name="CasellaDiTesto 1">
            <a:extLst>
              <a:ext uri="{FF2B5EF4-FFF2-40B4-BE49-F238E27FC236}">
                <a16:creationId xmlns:a16="http://schemas.microsoft.com/office/drawing/2014/main" id="{BF7BF574-657B-4954-BCFC-46DEA215C3DA}"/>
              </a:ext>
            </a:extLst>
          </p:cNvPr>
          <p:cNvSpPr txBox="1">
            <a:spLocks noChangeArrowheads="1"/>
          </p:cNvSpPr>
          <p:nvPr/>
        </p:nvSpPr>
        <p:spPr bwMode="auto">
          <a:xfrm>
            <a:off x="4063718" y="1792786"/>
            <a:ext cx="1696298" cy="4191276"/>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it-IT" altLang="it-IT" sz="1800" dirty="0" err="1">
                <a:latin typeface="Verdana" panose="020B0604030504040204" pitchFamily="34" charset="0"/>
                <a:ea typeface="Verdana" panose="020B0604030504040204" pitchFamily="34" charset="0"/>
                <a:cs typeface="Verdana" panose="020B0604030504040204" pitchFamily="34" charset="0"/>
              </a:rPr>
              <a:t>Soil</a:t>
            </a:r>
            <a:r>
              <a:rPr lang="it-IT" altLang="it-IT" sz="18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Water</a:t>
            </a:r>
          </a:p>
          <a:p>
            <a:pPr>
              <a:lnSpc>
                <a:spcPct val="150000"/>
              </a:lnSpc>
              <a:spcBef>
                <a:spcPct val="0"/>
              </a:spcBef>
              <a:buFontTx/>
              <a:buNone/>
            </a:pPr>
            <a:r>
              <a:rPr lang="it-IT" altLang="it-IT" sz="1800" dirty="0" err="1">
                <a:latin typeface="Verdana" panose="020B0604030504040204" pitchFamily="34" charset="0"/>
                <a:ea typeface="Verdana" panose="020B0604030504040204" pitchFamily="34" charset="0"/>
                <a:cs typeface="Verdana" panose="020B0604030504040204" pitchFamily="34" charset="0"/>
              </a:rPr>
              <a:t>Emissions</a:t>
            </a:r>
            <a:endParaRPr lang="it-IT" altLang="it-IT" sz="1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Waste</a:t>
            </a: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Energy</a:t>
            </a:r>
          </a:p>
          <a:p>
            <a:pPr>
              <a:lnSpc>
                <a:spcPct val="150000"/>
              </a:lnSpc>
              <a:spcBef>
                <a:spcPct val="0"/>
              </a:spcBef>
              <a:buFontTx/>
              <a:buNone/>
            </a:pPr>
            <a:r>
              <a:rPr lang="it-IT" altLang="it-IT" sz="1800" dirty="0" err="1">
                <a:latin typeface="Verdana" panose="020B0604030504040204" pitchFamily="34" charset="0"/>
                <a:ea typeface="Verdana" panose="020B0604030504040204" pitchFamily="34" charset="0"/>
                <a:cs typeface="Verdana" panose="020B0604030504040204" pitchFamily="34" charset="0"/>
              </a:rPr>
              <a:t>Pollution</a:t>
            </a:r>
            <a:endParaRPr lang="it-IT" altLang="it-IT" sz="1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Tx/>
              <a:buNone/>
            </a:pPr>
            <a:r>
              <a:rPr lang="it-IT" altLang="it-IT" sz="1800" dirty="0" err="1">
                <a:latin typeface="Verdana" panose="020B0604030504040204" pitchFamily="34" charset="0"/>
                <a:ea typeface="Verdana" panose="020B0604030504040204" pitchFamily="34" charset="0"/>
                <a:cs typeface="Verdana" panose="020B0604030504040204" pitchFamily="34" charset="0"/>
              </a:rPr>
              <a:t>Mobility</a:t>
            </a:r>
            <a:endParaRPr lang="it-IT" altLang="it-IT" sz="1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Services</a:t>
            </a: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Energy cost</a:t>
            </a:r>
          </a:p>
          <a:p>
            <a:pPr>
              <a:lnSpc>
                <a:spcPct val="150000"/>
              </a:lnSpc>
              <a:spcBef>
                <a:spcPct val="0"/>
              </a:spcBef>
              <a:buFontTx/>
              <a:buNone/>
            </a:pPr>
            <a:r>
              <a:rPr lang="it-IT" altLang="it-IT" sz="1800" dirty="0">
                <a:latin typeface="Verdana" panose="020B0604030504040204" pitchFamily="34" charset="0"/>
                <a:ea typeface="Verdana" panose="020B0604030504040204" pitchFamily="34" charset="0"/>
                <a:cs typeface="Verdana" panose="020B0604030504040204" pitchFamily="34" charset="0"/>
              </a:rPr>
              <a:t>Partecipation</a:t>
            </a:r>
          </a:p>
        </p:txBody>
      </p:sp>
      <p:pic>
        <p:nvPicPr>
          <p:cNvPr id="8" name="Immagine 7">
            <a:extLst>
              <a:ext uri="{FF2B5EF4-FFF2-40B4-BE49-F238E27FC236}">
                <a16:creationId xmlns:a16="http://schemas.microsoft.com/office/drawing/2014/main" id="{A3ED46C8-D9DA-4FD0-8217-E429C7A101E4}"/>
              </a:ext>
            </a:extLst>
          </p:cNvPr>
          <p:cNvPicPr>
            <a:picLocks noChangeAspect="1"/>
          </p:cNvPicPr>
          <p:nvPr/>
        </p:nvPicPr>
        <p:blipFill>
          <a:blip r:embed="rId3"/>
          <a:stretch>
            <a:fillRect/>
          </a:stretch>
        </p:blipFill>
        <p:spPr>
          <a:xfrm>
            <a:off x="6823734" y="4215142"/>
            <a:ext cx="2181225" cy="2095500"/>
          </a:xfrm>
          <a:prstGeom prst="rect">
            <a:avLst/>
          </a:prstGeom>
        </p:spPr>
      </p:pic>
    </p:spTree>
    <p:extLst>
      <p:ext uri="{BB962C8B-B14F-4D97-AF65-F5344CB8AC3E}">
        <p14:creationId xmlns:p14="http://schemas.microsoft.com/office/powerpoint/2010/main" val="968287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sp>
        <p:nvSpPr>
          <p:cNvPr id="9" name="Rettangolo con singolo angolo ritagliato 8">
            <a:extLst>
              <a:ext uri="{FF2B5EF4-FFF2-40B4-BE49-F238E27FC236}">
                <a16:creationId xmlns:a16="http://schemas.microsoft.com/office/drawing/2014/main" id="{1B4B6CFD-F82B-4411-8689-4A19ACE6005C}"/>
              </a:ext>
            </a:extLst>
          </p:cNvPr>
          <p:cNvSpPr/>
          <p:nvPr/>
        </p:nvSpPr>
        <p:spPr>
          <a:xfrm>
            <a:off x="1696781" y="2433652"/>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A – </a:t>
            </a:r>
            <a:r>
              <a:rPr lang="it-IT" sz="2400" b="1" dirty="0" err="1"/>
              <a:t>Built</a:t>
            </a:r>
            <a:r>
              <a:rPr lang="it-IT" sz="2400" b="1" dirty="0"/>
              <a:t> Urban System </a:t>
            </a:r>
          </a:p>
        </p:txBody>
      </p:sp>
      <p:sp>
        <p:nvSpPr>
          <p:cNvPr id="10" name="Rettangolo con singolo angolo ritagliato 9">
            <a:extLst>
              <a:ext uri="{FF2B5EF4-FFF2-40B4-BE49-F238E27FC236}">
                <a16:creationId xmlns:a16="http://schemas.microsoft.com/office/drawing/2014/main" id="{90440B1B-CD5B-41E5-A1C1-32ADE91C7DC2}"/>
              </a:ext>
            </a:extLst>
          </p:cNvPr>
          <p:cNvSpPr/>
          <p:nvPr/>
        </p:nvSpPr>
        <p:spPr>
          <a:xfrm>
            <a:off x="1674490" y="2918658"/>
            <a:ext cx="6286987"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A 1.7 Conservation of land</a:t>
            </a:r>
            <a:endParaRPr lang="it-IT" sz="2000" b="1" dirty="0">
              <a:solidFill>
                <a:schemeClr val="tx1">
                  <a:lumMod val="85000"/>
                  <a:lumOff val="15000"/>
                </a:schemeClr>
              </a:solidFill>
            </a:endParaRPr>
          </a:p>
        </p:txBody>
      </p:sp>
      <p:sp>
        <p:nvSpPr>
          <p:cNvPr id="11" name="Rettangolo con singolo angolo ritagliato 10">
            <a:extLst>
              <a:ext uri="{FF2B5EF4-FFF2-40B4-BE49-F238E27FC236}">
                <a16:creationId xmlns:a16="http://schemas.microsoft.com/office/drawing/2014/main" id="{B58CCCB8-E5EF-40AF-9D43-5C4ED6C31696}"/>
              </a:ext>
            </a:extLst>
          </p:cNvPr>
          <p:cNvSpPr/>
          <p:nvPr/>
        </p:nvSpPr>
        <p:spPr>
          <a:xfrm>
            <a:off x="1674490" y="3892862"/>
            <a:ext cx="6286987"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B.3.3 </a:t>
            </a:r>
            <a:r>
              <a:rPr lang="it-IT" sz="2000" b="1" dirty="0">
                <a:solidFill>
                  <a:schemeClr val="tx1">
                    <a:lumMod val="85000"/>
                    <a:lumOff val="15000"/>
                  </a:schemeClr>
                </a:solidFill>
              </a:rPr>
              <a:t>Use stage </a:t>
            </a:r>
            <a:r>
              <a:rPr lang="it-IT" sz="2000" b="1" dirty="0" err="1">
                <a:solidFill>
                  <a:schemeClr val="tx1">
                    <a:lumMod val="85000"/>
                    <a:lumOff val="15000"/>
                  </a:schemeClr>
                </a:solidFill>
              </a:rPr>
              <a:t>energy</a:t>
            </a:r>
            <a:r>
              <a:rPr lang="it-IT" sz="2000" b="1" dirty="0">
                <a:solidFill>
                  <a:schemeClr val="tx1">
                    <a:lumMod val="85000"/>
                    <a:lumOff val="15000"/>
                  </a:schemeClr>
                </a:solidFill>
              </a:rPr>
              <a:t> cost for public </a:t>
            </a:r>
            <a:r>
              <a:rPr lang="it-IT" sz="2000" b="1" dirty="0" err="1">
                <a:solidFill>
                  <a:schemeClr val="tx1">
                    <a:lumMod val="85000"/>
                    <a:lumOff val="15000"/>
                  </a:schemeClr>
                </a:solidFill>
              </a:rPr>
              <a:t>buildings</a:t>
            </a:r>
            <a:endParaRPr lang="it-IT" sz="2000" b="1" dirty="0">
              <a:solidFill>
                <a:schemeClr val="tx1">
                  <a:lumMod val="85000"/>
                  <a:lumOff val="15000"/>
                </a:schemeClr>
              </a:solidFill>
            </a:endParaRPr>
          </a:p>
        </p:txBody>
      </p:sp>
      <p:sp>
        <p:nvSpPr>
          <p:cNvPr id="17" name="Rettangolo con singolo angolo ritagliato 16">
            <a:extLst>
              <a:ext uri="{FF2B5EF4-FFF2-40B4-BE49-F238E27FC236}">
                <a16:creationId xmlns:a16="http://schemas.microsoft.com/office/drawing/2014/main" id="{E327F944-2FF4-43BE-95E7-5CD7DE4DF7E0}"/>
              </a:ext>
            </a:extLst>
          </p:cNvPr>
          <p:cNvSpPr/>
          <p:nvPr/>
        </p:nvSpPr>
        <p:spPr>
          <a:xfrm>
            <a:off x="1674490" y="3369756"/>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B - Economy</a:t>
            </a:r>
          </a:p>
        </p:txBody>
      </p:sp>
    </p:spTree>
    <p:extLst>
      <p:ext uri="{BB962C8B-B14F-4D97-AF65-F5344CB8AC3E}">
        <p14:creationId xmlns:p14="http://schemas.microsoft.com/office/powerpoint/2010/main" val="39807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sp>
        <p:nvSpPr>
          <p:cNvPr id="12" name="Rettangolo con singolo angolo ritagliato 11">
            <a:extLst>
              <a:ext uri="{FF2B5EF4-FFF2-40B4-BE49-F238E27FC236}">
                <a16:creationId xmlns:a16="http://schemas.microsoft.com/office/drawing/2014/main" id="{7B29DF85-69C2-4195-A04F-247843A881E6}"/>
              </a:ext>
            </a:extLst>
          </p:cNvPr>
          <p:cNvSpPr/>
          <p:nvPr/>
        </p:nvSpPr>
        <p:spPr>
          <a:xfrm>
            <a:off x="539553" y="2127838"/>
            <a:ext cx="7652725" cy="718178"/>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C.1.1 </a:t>
            </a:r>
            <a:r>
              <a:rPr lang="it-IT" sz="2000" b="1" dirty="0">
                <a:solidFill>
                  <a:schemeClr val="tx1">
                    <a:lumMod val="85000"/>
                    <a:lumOff val="15000"/>
                  </a:schemeClr>
                </a:solidFill>
              </a:rPr>
              <a:t>Total </a:t>
            </a:r>
            <a:r>
              <a:rPr lang="it-IT" sz="2000" b="1" dirty="0" err="1">
                <a:solidFill>
                  <a:schemeClr val="tx1">
                    <a:lumMod val="85000"/>
                    <a:lumOff val="15000"/>
                  </a:schemeClr>
                </a:solidFill>
              </a:rPr>
              <a:t>final</a:t>
            </a:r>
            <a:r>
              <a:rPr lang="it-IT" sz="2000" b="1" dirty="0">
                <a:solidFill>
                  <a:schemeClr val="tx1">
                    <a:lumMod val="85000"/>
                    <a:lumOff val="15000"/>
                  </a:schemeClr>
                </a:solidFill>
              </a:rPr>
              <a:t> thermal </a:t>
            </a:r>
            <a:r>
              <a:rPr lang="it-IT" sz="2000" b="1" dirty="0" err="1">
                <a:solidFill>
                  <a:schemeClr val="tx1">
                    <a:lumMod val="85000"/>
                    <a:lumOff val="15000"/>
                  </a:schemeClr>
                </a:solidFill>
              </a:rPr>
              <a:t>energy</a:t>
            </a:r>
            <a:r>
              <a:rPr lang="it-IT" sz="2000" b="1" dirty="0">
                <a:solidFill>
                  <a:schemeClr val="tx1">
                    <a:lumMod val="85000"/>
                    <a:lumOff val="15000"/>
                  </a:schemeClr>
                </a:solidFill>
              </a:rPr>
              <a:t> </a:t>
            </a:r>
            <a:r>
              <a:rPr lang="it-IT" sz="2000" b="1" dirty="0" err="1">
                <a:solidFill>
                  <a:schemeClr val="tx1">
                    <a:lumMod val="85000"/>
                    <a:lumOff val="15000"/>
                  </a:schemeClr>
                </a:solidFill>
              </a:rPr>
              <a:t>consumption</a:t>
            </a:r>
            <a:r>
              <a:rPr lang="it-IT" sz="2000" b="1" dirty="0">
                <a:solidFill>
                  <a:schemeClr val="tx1">
                    <a:lumMod val="85000"/>
                    <a:lumOff val="15000"/>
                  </a:schemeClr>
                </a:solidFill>
              </a:rPr>
              <a:t> for building operations</a:t>
            </a:r>
          </a:p>
        </p:txBody>
      </p:sp>
      <p:sp>
        <p:nvSpPr>
          <p:cNvPr id="13" name="Rettangolo con singolo angolo ritagliato 12">
            <a:extLst>
              <a:ext uri="{FF2B5EF4-FFF2-40B4-BE49-F238E27FC236}">
                <a16:creationId xmlns:a16="http://schemas.microsoft.com/office/drawing/2014/main" id="{122BAB86-E0DF-42C5-BD18-66BCB9BB55A1}"/>
              </a:ext>
            </a:extLst>
          </p:cNvPr>
          <p:cNvSpPr/>
          <p:nvPr/>
        </p:nvSpPr>
        <p:spPr>
          <a:xfrm>
            <a:off x="539554" y="2924944"/>
            <a:ext cx="7652723" cy="718178"/>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C.1.4 </a:t>
            </a:r>
            <a:r>
              <a:rPr lang="it-IT" sz="2000" b="1" dirty="0">
                <a:solidFill>
                  <a:schemeClr val="tx1">
                    <a:lumMod val="85000"/>
                    <a:lumOff val="15000"/>
                  </a:schemeClr>
                </a:solidFill>
              </a:rPr>
              <a:t>Total </a:t>
            </a:r>
            <a:r>
              <a:rPr lang="it-IT" sz="2000" b="1" dirty="0" err="1">
                <a:solidFill>
                  <a:schemeClr val="tx1">
                    <a:lumMod val="85000"/>
                    <a:lumOff val="15000"/>
                  </a:schemeClr>
                </a:solidFill>
              </a:rPr>
              <a:t>final</a:t>
            </a:r>
            <a:r>
              <a:rPr lang="it-IT" sz="2000" b="1" dirty="0">
                <a:solidFill>
                  <a:schemeClr val="tx1">
                    <a:lumMod val="85000"/>
                    <a:lumOff val="15000"/>
                  </a:schemeClr>
                </a:solidFill>
              </a:rPr>
              <a:t> </a:t>
            </a:r>
            <a:r>
              <a:rPr lang="it-IT" sz="2000" b="1" dirty="0" err="1">
                <a:solidFill>
                  <a:schemeClr val="tx1">
                    <a:lumMod val="85000"/>
                    <a:lumOff val="15000"/>
                  </a:schemeClr>
                </a:solidFill>
              </a:rPr>
              <a:t>electric</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a:t>
            </a:r>
            <a:r>
              <a:rPr lang="it-IT" sz="2000" b="1" dirty="0" err="1">
                <a:solidFill>
                  <a:schemeClr val="tx1">
                    <a:lumMod val="85000"/>
                    <a:lumOff val="15000"/>
                  </a:schemeClr>
                </a:solidFill>
              </a:rPr>
              <a:t>consumption</a:t>
            </a:r>
            <a:r>
              <a:rPr lang="it-IT" sz="2000" b="1" dirty="0">
                <a:solidFill>
                  <a:schemeClr val="tx1">
                    <a:lumMod val="85000"/>
                    <a:lumOff val="15000"/>
                  </a:schemeClr>
                </a:solidFill>
              </a:rPr>
              <a:t> for building operations</a:t>
            </a:r>
          </a:p>
        </p:txBody>
      </p:sp>
      <p:sp>
        <p:nvSpPr>
          <p:cNvPr id="14" name="Rettangolo con singolo angolo ritagliato 13">
            <a:extLst>
              <a:ext uri="{FF2B5EF4-FFF2-40B4-BE49-F238E27FC236}">
                <a16:creationId xmlns:a16="http://schemas.microsoft.com/office/drawing/2014/main" id="{71EC77DA-885C-4817-8DE3-8BD1476E5105}"/>
              </a:ext>
            </a:extLst>
          </p:cNvPr>
          <p:cNvSpPr/>
          <p:nvPr/>
        </p:nvSpPr>
        <p:spPr>
          <a:xfrm>
            <a:off x="539552" y="3747832"/>
            <a:ext cx="7652725" cy="303716"/>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C.1.7 </a:t>
            </a:r>
            <a:r>
              <a:rPr lang="it-IT" sz="2000" b="1" dirty="0">
                <a:solidFill>
                  <a:schemeClr val="tx1">
                    <a:lumMod val="85000"/>
                    <a:lumOff val="15000"/>
                  </a:schemeClr>
                </a:solidFill>
              </a:rPr>
              <a:t>Total </a:t>
            </a:r>
            <a:r>
              <a:rPr lang="it-IT" sz="2000" b="1" dirty="0" err="1">
                <a:solidFill>
                  <a:schemeClr val="tx1">
                    <a:lumMod val="85000"/>
                    <a:lumOff val="15000"/>
                  </a:schemeClr>
                </a:solidFill>
              </a:rPr>
              <a:t>primary</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demand for building operations</a:t>
            </a:r>
          </a:p>
        </p:txBody>
      </p:sp>
      <p:sp>
        <p:nvSpPr>
          <p:cNvPr id="15" name="Rettangolo con singolo angolo ritagliato 14">
            <a:extLst>
              <a:ext uri="{FF2B5EF4-FFF2-40B4-BE49-F238E27FC236}">
                <a16:creationId xmlns:a16="http://schemas.microsoft.com/office/drawing/2014/main" id="{3CFF94BD-1C40-453B-A93B-BB1CFDFD3C6D}"/>
              </a:ext>
            </a:extLst>
          </p:cNvPr>
          <p:cNvSpPr/>
          <p:nvPr/>
        </p:nvSpPr>
        <p:spPr>
          <a:xfrm>
            <a:off x="539554" y="4165200"/>
            <a:ext cx="7652723" cy="612068"/>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C.2.1 </a:t>
            </a:r>
            <a:r>
              <a:rPr lang="it-IT" sz="2000" b="1" dirty="0">
                <a:solidFill>
                  <a:schemeClr val="tx1">
                    <a:lumMod val="85000"/>
                    <a:lumOff val="15000"/>
                  </a:schemeClr>
                </a:solidFill>
              </a:rPr>
              <a:t>Share of </a:t>
            </a:r>
            <a:r>
              <a:rPr lang="it-IT" sz="2000" b="1" dirty="0" err="1">
                <a:solidFill>
                  <a:schemeClr val="tx1">
                    <a:lumMod val="85000"/>
                    <a:lumOff val="15000"/>
                  </a:schemeClr>
                </a:solidFill>
              </a:rPr>
              <a:t>renewable</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on-site, on </a:t>
            </a:r>
            <a:r>
              <a:rPr lang="it-IT" sz="2000" b="1" dirty="0" err="1">
                <a:solidFill>
                  <a:schemeClr val="tx1">
                    <a:lumMod val="85000"/>
                    <a:lumOff val="15000"/>
                  </a:schemeClr>
                </a:solidFill>
              </a:rPr>
              <a:t>total</a:t>
            </a:r>
            <a:r>
              <a:rPr lang="it-IT" sz="2000" b="1" dirty="0">
                <a:solidFill>
                  <a:schemeClr val="tx1">
                    <a:lumMod val="85000"/>
                    <a:lumOff val="15000"/>
                  </a:schemeClr>
                </a:solidFill>
              </a:rPr>
              <a:t> </a:t>
            </a:r>
            <a:r>
              <a:rPr lang="it-IT" sz="2000" b="1" dirty="0" err="1">
                <a:solidFill>
                  <a:schemeClr val="tx1">
                    <a:lumMod val="85000"/>
                    <a:lumOff val="15000"/>
                  </a:schemeClr>
                </a:solidFill>
              </a:rPr>
              <a:t>final</a:t>
            </a:r>
            <a:r>
              <a:rPr lang="it-IT" sz="2000" b="1" dirty="0">
                <a:solidFill>
                  <a:schemeClr val="tx1">
                    <a:lumMod val="85000"/>
                    <a:lumOff val="15000"/>
                  </a:schemeClr>
                </a:solidFill>
              </a:rPr>
              <a:t> thermal </a:t>
            </a:r>
            <a:r>
              <a:rPr lang="it-IT" sz="2000" b="1" dirty="0" err="1">
                <a:solidFill>
                  <a:schemeClr val="tx1">
                    <a:lumMod val="85000"/>
                    <a:lumOff val="15000"/>
                  </a:schemeClr>
                </a:solidFill>
              </a:rPr>
              <a:t>energy</a:t>
            </a:r>
            <a:r>
              <a:rPr lang="it-IT" sz="2000" b="1" dirty="0">
                <a:solidFill>
                  <a:schemeClr val="tx1">
                    <a:lumMod val="85000"/>
                    <a:lumOff val="15000"/>
                  </a:schemeClr>
                </a:solidFill>
              </a:rPr>
              <a:t> </a:t>
            </a:r>
            <a:r>
              <a:rPr lang="it-IT" sz="2000" b="1" dirty="0" err="1">
                <a:solidFill>
                  <a:schemeClr val="tx1">
                    <a:lumMod val="85000"/>
                    <a:lumOff val="15000"/>
                  </a:schemeClr>
                </a:solidFill>
              </a:rPr>
              <a:t>consumptions</a:t>
            </a:r>
            <a:r>
              <a:rPr lang="it-IT" sz="2000" b="1" dirty="0">
                <a:solidFill>
                  <a:schemeClr val="tx1">
                    <a:lumMod val="85000"/>
                    <a:lumOff val="15000"/>
                  </a:schemeClr>
                </a:solidFill>
              </a:rPr>
              <a:t> for </a:t>
            </a:r>
            <a:r>
              <a:rPr lang="it-IT" sz="2000" b="1" dirty="0" err="1">
                <a:solidFill>
                  <a:schemeClr val="tx1">
                    <a:lumMod val="85000"/>
                    <a:lumOff val="15000"/>
                  </a:schemeClr>
                </a:solidFill>
              </a:rPr>
              <a:t>buildings</a:t>
            </a:r>
            <a:r>
              <a:rPr lang="it-IT" sz="2000" b="1" dirty="0">
                <a:solidFill>
                  <a:schemeClr val="tx1">
                    <a:lumMod val="85000"/>
                    <a:lumOff val="15000"/>
                  </a:schemeClr>
                </a:solidFill>
              </a:rPr>
              <a:t> operation</a:t>
            </a:r>
          </a:p>
        </p:txBody>
      </p:sp>
      <p:sp>
        <p:nvSpPr>
          <p:cNvPr id="16" name="Rettangolo con singolo angolo ritagliato 15">
            <a:extLst>
              <a:ext uri="{FF2B5EF4-FFF2-40B4-BE49-F238E27FC236}">
                <a16:creationId xmlns:a16="http://schemas.microsoft.com/office/drawing/2014/main" id="{634DCA0E-6118-4E14-9A6D-EB3AAD0EB371}"/>
              </a:ext>
            </a:extLst>
          </p:cNvPr>
          <p:cNvSpPr/>
          <p:nvPr/>
        </p:nvSpPr>
        <p:spPr>
          <a:xfrm>
            <a:off x="539554" y="4916964"/>
            <a:ext cx="7652723" cy="648072"/>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C.2.7 </a:t>
            </a:r>
            <a:r>
              <a:rPr lang="it-IT" sz="2000" b="1" dirty="0">
                <a:solidFill>
                  <a:schemeClr val="tx1">
                    <a:lumMod val="85000"/>
                    <a:lumOff val="15000"/>
                  </a:schemeClr>
                </a:solidFill>
              </a:rPr>
              <a:t>Share of </a:t>
            </a:r>
            <a:r>
              <a:rPr lang="it-IT" sz="2000" b="1" dirty="0" err="1">
                <a:solidFill>
                  <a:schemeClr val="tx1">
                    <a:lumMod val="85000"/>
                    <a:lumOff val="15000"/>
                  </a:schemeClr>
                </a:solidFill>
              </a:rPr>
              <a:t>renewable</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on-site, on </a:t>
            </a:r>
            <a:r>
              <a:rPr lang="it-IT" sz="2000" b="1" dirty="0" err="1">
                <a:solidFill>
                  <a:schemeClr val="tx1">
                    <a:lumMod val="85000"/>
                    <a:lumOff val="15000"/>
                  </a:schemeClr>
                </a:solidFill>
              </a:rPr>
              <a:t>final</a:t>
            </a:r>
            <a:r>
              <a:rPr lang="it-IT" sz="2000" b="1" dirty="0">
                <a:solidFill>
                  <a:schemeClr val="tx1">
                    <a:lumMod val="85000"/>
                    <a:lumOff val="15000"/>
                  </a:schemeClr>
                </a:solidFill>
              </a:rPr>
              <a:t> </a:t>
            </a:r>
            <a:r>
              <a:rPr lang="it-IT" sz="2000" b="1" dirty="0" err="1">
                <a:solidFill>
                  <a:schemeClr val="tx1">
                    <a:lumMod val="85000"/>
                    <a:lumOff val="15000"/>
                  </a:schemeClr>
                </a:solidFill>
              </a:rPr>
              <a:t>electric</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a:t>
            </a:r>
            <a:r>
              <a:rPr lang="it-IT" sz="2000" b="1" dirty="0" err="1">
                <a:solidFill>
                  <a:schemeClr val="tx1">
                    <a:lumMod val="85000"/>
                    <a:lumOff val="15000"/>
                  </a:schemeClr>
                </a:solidFill>
              </a:rPr>
              <a:t>consumptions</a:t>
            </a:r>
            <a:endParaRPr lang="it-IT" sz="2000" b="1" dirty="0">
              <a:solidFill>
                <a:schemeClr val="tx1">
                  <a:lumMod val="85000"/>
                  <a:lumOff val="15000"/>
                </a:schemeClr>
              </a:solidFill>
            </a:endParaRPr>
          </a:p>
        </p:txBody>
      </p:sp>
      <p:sp>
        <p:nvSpPr>
          <p:cNvPr id="18" name="Rettangolo con singolo angolo ritagliato 17">
            <a:extLst>
              <a:ext uri="{FF2B5EF4-FFF2-40B4-BE49-F238E27FC236}">
                <a16:creationId xmlns:a16="http://schemas.microsoft.com/office/drawing/2014/main" id="{B891521B-7911-4BD6-A736-65B64B6D8CCE}"/>
              </a:ext>
            </a:extLst>
          </p:cNvPr>
          <p:cNvSpPr/>
          <p:nvPr/>
        </p:nvSpPr>
        <p:spPr>
          <a:xfrm>
            <a:off x="539554" y="1604732"/>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C - Energia</a:t>
            </a:r>
          </a:p>
        </p:txBody>
      </p:sp>
    </p:spTree>
    <p:extLst>
      <p:ext uri="{BB962C8B-B14F-4D97-AF65-F5344CB8AC3E}">
        <p14:creationId xmlns:p14="http://schemas.microsoft.com/office/powerpoint/2010/main" val="134810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179512" y="188640"/>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a:solidFill>
                  <a:schemeClr val="dk1"/>
                </a:solidFill>
                <a:latin typeface="Calibri"/>
                <a:ea typeface="Calibri"/>
                <a:cs typeface="Calibri"/>
                <a:sym typeface="Calibri"/>
              </a:rPr>
              <a:t>Who are interested in urban areas sustainability?</a:t>
            </a:r>
            <a:br>
              <a:rPr lang="it-IT" sz="3200" b="1" i="0" u="none" strike="noStrike" cap="none">
                <a:solidFill>
                  <a:schemeClr val="dk1"/>
                </a:solidFill>
                <a:latin typeface="Verdana"/>
                <a:ea typeface="Verdana"/>
                <a:cs typeface="Verdana"/>
                <a:sym typeface="Verdana"/>
              </a:rPr>
            </a:br>
            <a:endParaRPr sz="3200" b="1" i="0" u="none" strike="noStrike" cap="none">
              <a:solidFill>
                <a:schemeClr val="dk1"/>
              </a:solidFill>
              <a:latin typeface="Verdana"/>
              <a:ea typeface="Verdana"/>
              <a:cs typeface="Verdana"/>
              <a:sym typeface="Verdana"/>
            </a:endParaRPr>
          </a:p>
        </p:txBody>
      </p:sp>
      <p:sp>
        <p:nvSpPr>
          <p:cNvPr id="117" name="Google Shape;117;p23"/>
          <p:cNvSpPr txBox="1">
            <a:spLocks noGrp="1"/>
          </p:cNvSpPr>
          <p:nvPr>
            <p:ph type="body" idx="1"/>
          </p:nvPr>
        </p:nvSpPr>
        <p:spPr>
          <a:xfrm>
            <a:off x="179388" y="1133911"/>
            <a:ext cx="8785225" cy="547211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a:t>
            </a:r>
            <a:endParaRPr dirty="0"/>
          </a:p>
          <a:p>
            <a:pPr marL="0" marR="0" lvl="0" indent="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p:txBody>
      </p:sp>
      <p:sp>
        <p:nvSpPr>
          <p:cNvPr id="118" name="Google Shape;118;p23"/>
          <p:cNvSpPr/>
          <p:nvPr/>
        </p:nvSpPr>
        <p:spPr>
          <a:xfrm>
            <a:off x="3844890" y="1714211"/>
            <a:ext cx="1498293" cy="1388126"/>
          </a:xfrm>
          <a:prstGeom prst="ellipse">
            <a:avLst/>
          </a:prstGeom>
          <a:solidFill>
            <a:srgbClr val="75D194"/>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Public Istitutions</a:t>
            </a:r>
            <a:endParaRPr sz="1200">
              <a:solidFill>
                <a:schemeClr val="dk1"/>
              </a:solidFill>
              <a:latin typeface="Verdana"/>
              <a:ea typeface="Verdana"/>
              <a:cs typeface="Verdana"/>
              <a:sym typeface="Verdana"/>
            </a:endParaRPr>
          </a:p>
        </p:txBody>
      </p:sp>
      <p:sp>
        <p:nvSpPr>
          <p:cNvPr id="119" name="Google Shape;119;p23"/>
          <p:cNvSpPr/>
          <p:nvPr/>
        </p:nvSpPr>
        <p:spPr>
          <a:xfrm>
            <a:off x="4844641" y="2320139"/>
            <a:ext cx="1498293" cy="1388126"/>
          </a:xfrm>
          <a:prstGeom prst="ellipse">
            <a:avLst/>
          </a:prstGeom>
          <a:solidFill>
            <a:srgbClr val="BDF5B5"/>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Investors</a:t>
            </a:r>
            <a:endParaRPr sz="1200">
              <a:solidFill>
                <a:schemeClr val="dk1"/>
              </a:solidFill>
              <a:latin typeface="Verdana"/>
              <a:ea typeface="Verdana"/>
              <a:cs typeface="Verdana"/>
              <a:sym typeface="Verdana"/>
            </a:endParaRPr>
          </a:p>
        </p:txBody>
      </p:sp>
      <p:sp>
        <p:nvSpPr>
          <p:cNvPr id="120" name="Google Shape;120;p23"/>
          <p:cNvSpPr/>
          <p:nvPr/>
        </p:nvSpPr>
        <p:spPr>
          <a:xfrm>
            <a:off x="2698288" y="3362863"/>
            <a:ext cx="1498293" cy="1388126"/>
          </a:xfrm>
          <a:prstGeom prst="ellipse">
            <a:avLst/>
          </a:prstGeom>
          <a:solidFill>
            <a:srgbClr val="75D194"/>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Companies</a:t>
            </a:r>
            <a:endParaRPr/>
          </a:p>
        </p:txBody>
      </p:sp>
      <p:sp>
        <p:nvSpPr>
          <p:cNvPr id="121" name="Google Shape;121;p23"/>
          <p:cNvSpPr/>
          <p:nvPr/>
        </p:nvSpPr>
        <p:spPr>
          <a:xfrm>
            <a:off x="3789805" y="4071822"/>
            <a:ext cx="1498293" cy="1388126"/>
          </a:xfrm>
          <a:prstGeom prst="ellipse">
            <a:avLst/>
          </a:prstGeom>
          <a:solidFill>
            <a:srgbClr val="BDF5B5"/>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Owners</a:t>
            </a:r>
            <a:endParaRPr sz="1200">
              <a:solidFill>
                <a:schemeClr val="dk1"/>
              </a:solidFill>
              <a:latin typeface="Verdana"/>
              <a:ea typeface="Verdana"/>
              <a:cs typeface="Verdana"/>
              <a:sym typeface="Verdana"/>
            </a:endParaRPr>
          </a:p>
        </p:txBody>
      </p:sp>
      <p:sp>
        <p:nvSpPr>
          <p:cNvPr id="122" name="Google Shape;122;p23"/>
          <p:cNvSpPr/>
          <p:nvPr/>
        </p:nvSpPr>
        <p:spPr>
          <a:xfrm>
            <a:off x="2761178" y="2296713"/>
            <a:ext cx="1498293" cy="1388126"/>
          </a:xfrm>
          <a:prstGeom prst="ellipse">
            <a:avLst/>
          </a:prstGeom>
          <a:solidFill>
            <a:srgbClr val="BDF5B5"/>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Research Istitutions</a:t>
            </a:r>
            <a:endParaRPr sz="1200">
              <a:solidFill>
                <a:schemeClr val="dk1"/>
              </a:solidFill>
              <a:latin typeface="Verdana"/>
              <a:ea typeface="Verdana"/>
              <a:cs typeface="Verdana"/>
              <a:sym typeface="Verdana"/>
            </a:endParaRPr>
          </a:p>
        </p:txBody>
      </p:sp>
      <p:sp>
        <p:nvSpPr>
          <p:cNvPr id="123" name="Google Shape;123;p23"/>
          <p:cNvSpPr/>
          <p:nvPr/>
        </p:nvSpPr>
        <p:spPr>
          <a:xfrm>
            <a:off x="4858443" y="3454878"/>
            <a:ext cx="1498293" cy="1388126"/>
          </a:xfrm>
          <a:prstGeom prst="ellipse">
            <a:avLst/>
          </a:prstGeom>
          <a:solidFill>
            <a:srgbClr val="75D194"/>
          </a:solidFill>
          <a:ln w="9525" cap="flat" cmpd="sng">
            <a:solidFill>
              <a:srgbClr val="1A9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200">
                <a:solidFill>
                  <a:schemeClr val="dk1"/>
                </a:solidFill>
                <a:latin typeface="Verdana"/>
                <a:ea typeface="Verdana"/>
                <a:cs typeface="Verdana"/>
                <a:sym typeface="Verdana"/>
              </a:rPr>
              <a:t>Designers</a:t>
            </a:r>
            <a:endParaRPr/>
          </a:p>
        </p:txBody>
      </p:sp>
      <p:sp>
        <p:nvSpPr>
          <p:cNvPr id="124" name="Google Shape;124;p23"/>
          <p:cNvSpPr/>
          <p:nvPr/>
        </p:nvSpPr>
        <p:spPr>
          <a:xfrm>
            <a:off x="3923610" y="2981151"/>
            <a:ext cx="1296780" cy="118982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400" b="1" dirty="0">
                <a:solidFill>
                  <a:schemeClr val="dk1"/>
                </a:solidFill>
                <a:latin typeface="Verdana"/>
                <a:ea typeface="Verdana"/>
                <a:cs typeface="Verdana"/>
                <a:sym typeface="Verdana"/>
              </a:rPr>
              <a:t>Users</a:t>
            </a:r>
            <a:endParaRPr dirty="0"/>
          </a:p>
        </p:txBody>
      </p:sp>
      <p:sp>
        <p:nvSpPr>
          <p:cNvPr id="125" name="Google Shape;125;p23"/>
          <p:cNvSpPr/>
          <p:nvPr/>
        </p:nvSpPr>
        <p:spPr>
          <a:xfrm rot="10800000">
            <a:off x="4419371" y="3864607"/>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23"/>
          <p:cNvSpPr/>
          <p:nvPr/>
        </p:nvSpPr>
        <p:spPr>
          <a:xfrm rot="2648775">
            <a:off x="4899089" y="3039079"/>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23"/>
          <p:cNvSpPr/>
          <p:nvPr/>
        </p:nvSpPr>
        <p:spPr>
          <a:xfrm rot="7498123">
            <a:off x="4865246" y="3579407"/>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23"/>
          <p:cNvSpPr/>
          <p:nvPr/>
        </p:nvSpPr>
        <p:spPr>
          <a:xfrm rot="-7688042">
            <a:off x="3959871" y="3576806"/>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23"/>
          <p:cNvSpPr/>
          <p:nvPr/>
        </p:nvSpPr>
        <p:spPr>
          <a:xfrm rot="-3150615">
            <a:off x="3951509" y="3034426"/>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23"/>
          <p:cNvSpPr/>
          <p:nvPr/>
        </p:nvSpPr>
        <p:spPr>
          <a:xfrm>
            <a:off x="4409958" y="2820599"/>
            <a:ext cx="349330" cy="510987"/>
          </a:xfrm>
          <a:prstGeom prst="down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23"/>
          <p:cNvSpPr/>
          <p:nvPr/>
        </p:nvSpPr>
        <p:spPr>
          <a:xfrm>
            <a:off x="2550405" y="1670729"/>
            <a:ext cx="4004400" cy="3837992"/>
          </a:xfrm>
          <a:prstGeom prst="ellipse">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23"/>
          <p:cNvSpPr txBox="1"/>
          <p:nvPr/>
        </p:nvSpPr>
        <p:spPr>
          <a:xfrm>
            <a:off x="5585554" y="1684824"/>
            <a:ext cx="349453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800">
                <a:solidFill>
                  <a:schemeClr val="dk1"/>
                </a:solidFill>
                <a:latin typeface="Verdana"/>
                <a:ea typeface="Verdana"/>
                <a:cs typeface="Verdana"/>
                <a:sym typeface="Verdana"/>
              </a:rPr>
              <a:t>Public </a:t>
            </a:r>
            <a:endParaRPr/>
          </a:p>
          <a:p>
            <a:pPr marL="0" marR="0" lvl="0" indent="0" algn="ctr" rtl="0">
              <a:spcBef>
                <a:spcPts val="0"/>
              </a:spcBef>
              <a:spcAft>
                <a:spcPts val="0"/>
              </a:spcAft>
              <a:buNone/>
            </a:pPr>
            <a:r>
              <a:rPr lang="it-IT" sz="1800">
                <a:solidFill>
                  <a:schemeClr val="dk1"/>
                </a:solidFill>
                <a:latin typeface="Verdana"/>
                <a:ea typeface="Verdana"/>
                <a:cs typeface="Verdana"/>
                <a:sym typeface="Verdana"/>
              </a:rPr>
              <a:t>Administration</a:t>
            </a:r>
            <a:endParaRPr/>
          </a:p>
        </p:txBody>
      </p:sp>
      <p:sp>
        <p:nvSpPr>
          <p:cNvPr id="133" name="Google Shape;133;p23"/>
          <p:cNvSpPr txBox="1"/>
          <p:nvPr/>
        </p:nvSpPr>
        <p:spPr>
          <a:xfrm>
            <a:off x="5585553" y="4972015"/>
            <a:ext cx="349453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800">
                <a:solidFill>
                  <a:schemeClr val="dk1"/>
                </a:solidFill>
                <a:latin typeface="Verdana"/>
                <a:ea typeface="Verdana"/>
                <a:cs typeface="Verdana"/>
                <a:sym typeface="Verdana"/>
              </a:rPr>
              <a:t>Market</a:t>
            </a:r>
            <a:endParaRPr/>
          </a:p>
        </p:txBody>
      </p:sp>
      <p:sp>
        <p:nvSpPr>
          <p:cNvPr id="134" name="Google Shape;134;p23"/>
          <p:cNvSpPr txBox="1"/>
          <p:nvPr/>
        </p:nvSpPr>
        <p:spPr>
          <a:xfrm>
            <a:off x="76936" y="4920123"/>
            <a:ext cx="349453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800">
                <a:solidFill>
                  <a:schemeClr val="dk1"/>
                </a:solidFill>
                <a:latin typeface="Verdana"/>
                <a:ea typeface="Verdana"/>
                <a:cs typeface="Verdana"/>
                <a:sym typeface="Verdana"/>
              </a:rPr>
              <a:t>Industry</a:t>
            </a:r>
            <a:endParaRPr sz="1800">
              <a:solidFill>
                <a:schemeClr val="dk1"/>
              </a:solidFill>
              <a:latin typeface="Verdana"/>
              <a:ea typeface="Verdana"/>
              <a:cs typeface="Verdana"/>
              <a:sym typeface="Verdana"/>
            </a:endParaRPr>
          </a:p>
        </p:txBody>
      </p:sp>
      <p:sp>
        <p:nvSpPr>
          <p:cNvPr id="135" name="Google Shape;135;p23"/>
          <p:cNvSpPr txBox="1"/>
          <p:nvPr/>
        </p:nvSpPr>
        <p:spPr>
          <a:xfrm>
            <a:off x="11809" y="1665045"/>
            <a:ext cx="349453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800">
                <a:solidFill>
                  <a:schemeClr val="dk1"/>
                </a:solidFill>
                <a:latin typeface="Verdana"/>
                <a:ea typeface="Verdana"/>
                <a:cs typeface="Verdana"/>
                <a:sym typeface="Verdana"/>
              </a:rPr>
              <a:t>Research and </a:t>
            </a:r>
            <a:endParaRPr/>
          </a:p>
          <a:p>
            <a:pPr marL="0" marR="0" lvl="0" indent="0" algn="ctr" rtl="0">
              <a:spcBef>
                <a:spcPts val="0"/>
              </a:spcBef>
              <a:spcAft>
                <a:spcPts val="0"/>
              </a:spcAft>
              <a:buNone/>
            </a:pPr>
            <a:r>
              <a:rPr lang="it-IT" sz="1800">
                <a:solidFill>
                  <a:schemeClr val="dk1"/>
                </a:solidFill>
                <a:latin typeface="Verdana"/>
                <a:ea typeface="Verdana"/>
                <a:cs typeface="Verdana"/>
                <a:sym typeface="Verdana"/>
              </a:rPr>
              <a:t>Academy</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sp>
        <p:nvSpPr>
          <p:cNvPr id="9" name="Rettangolo con singolo angolo ritagliato 8">
            <a:extLst>
              <a:ext uri="{FF2B5EF4-FFF2-40B4-BE49-F238E27FC236}">
                <a16:creationId xmlns:a16="http://schemas.microsoft.com/office/drawing/2014/main" id="{2D8E018A-0587-4953-8505-14199F3DF1FB}"/>
              </a:ext>
            </a:extLst>
          </p:cNvPr>
          <p:cNvSpPr/>
          <p:nvPr/>
        </p:nvSpPr>
        <p:spPr>
          <a:xfrm>
            <a:off x="779454" y="1783110"/>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D – </a:t>
            </a:r>
            <a:r>
              <a:rPr lang="it-IT" sz="2400" b="1" dirty="0" err="1"/>
              <a:t>Atmospheric</a:t>
            </a:r>
            <a:r>
              <a:rPr lang="it-IT" sz="2400" b="1" dirty="0"/>
              <a:t> </a:t>
            </a:r>
            <a:r>
              <a:rPr lang="it-IT" sz="2400" b="1" dirty="0" err="1"/>
              <a:t>Emissions</a:t>
            </a:r>
            <a:endParaRPr lang="it-IT" sz="2400" b="1" dirty="0"/>
          </a:p>
        </p:txBody>
      </p:sp>
      <p:sp>
        <p:nvSpPr>
          <p:cNvPr id="10" name="Rettangolo con singolo angolo ritagliato 9">
            <a:extLst>
              <a:ext uri="{FF2B5EF4-FFF2-40B4-BE49-F238E27FC236}">
                <a16:creationId xmlns:a16="http://schemas.microsoft.com/office/drawing/2014/main" id="{541B20CE-BF1D-4C07-999C-11F18FA26D70}"/>
              </a:ext>
            </a:extLst>
          </p:cNvPr>
          <p:cNvSpPr/>
          <p:nvPr/>
        </p:nvSpPr>
        <p:spPr>
          <a:xfrm>
            <a:off x="779454" y="2359174"/>
            <a:ext cx="7585091" cy="792088"/>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D.1.2 Total </a:t>
            </a:r>
            <a:r>
              <a:rPr lang="it-IT" sz="2000" b="1" dirty="0">
                <a:solidFill>
                  <a:schemeClr val="tx1">
                    <a:lumMod val="85000"/>
                    <a:lumOff val="15000"/>
                  </a:schemeClr>
                </a:solidFill>
              </a:rPr>
              <a:t>GHG </a:t>
            </a:r>
            <a:r>
              <a:rPr lang="it-IT" sz="2000" b="1" dirty="0" err="1">
                <a:solidFill>
                  <a:schemeClr val="tx1">
                    <a:lumMod val="85000"/>
                    <a:lumOff val="15000"/>
                  </a:schemeClr>
                </a:solidFill>
              </a:rPr>
              <a:t>Emissions</a:t>
            </a:r>
            <a:r>
              <a:rPr lang="it-IT" sz="2000" b="1" dirty="0">
                <a:solidFill>
                  <a:schemeClr val="tx1">
                    <a:lumMod val="85000"/>
                    <a:lumOff val="15000"/>
                  </a:schemeClr>
                </a:solidFill>
              </a:rPr>
              <a:t> from </a:t>
            </a:r>
            <a:r>
              <a:rPr lang="it-IT" sz="2000" b="1" dirty="0" err="1">
                <a:solidFill>
                  <a:schemeClr val="tx1">
                    <a:lumMod val="85000"/>
                    <a:lumOff val="15000"/>
                  </a:schemeClr>
                </a:solidFill>
              </a:rPr>
              <a:t>primary</a:t>
            </a:r>
            <a:r>
              <a:rPr lang="it-IT" sz="2000" b="1" dirty="0">
                <a:solidFill>
                  <a:schemeClr val="tx1">
                    <a:lumMod val="85000"/>
                    <a:lumOff val="15000"/>
                  </a:schemeClr>
                </a:solidFill>
              </a:rPr>
              <a:t> </a:t>
            </a:r>
            <a:r>
              <a:rPr lang="it-IT" sz="2000" b="1" dirty="0" err="1">
                <a:solidFill>
                  <a:schemeClr val="tx1">
                    <a:lumMod val="85000"/>
                    <a:lumOff val="15000"/>
                  </a:schemeClr>
                </a:solidFill>
              </a:rPr>
              <a:t>energy</a:t>
            </a:r>
            <a:r>
              <a:rPr lang="it-IT" sz="2000" b="1" dirty="0">
                <a:solidFill>
                  <a:schemeClr val="tx1">
                    <a:lumMod val="85000"/>
                    <a:lumOff val="15000"/>
                  </a:schemeClr>
                </a:solidFill>
              </a:rPr>
              <a:t> </a:t>
            </a:r>
            <a:r>
              <a:rPr lang="it-IT" sz="2000" b="1" dirty="0" err="1">
                <a:solidFill>
                  <a:schemeClr val="tx1">
                    <a:lumMod val="85000"/>
                    <a:lumOff val="15000"/>
                  </a:schemeClr>
                </a:solidFill>
              </a:rPr>
              <a:t>used</a:t>
            </a:r>
            <a:r>
              <a:rPr lang="it-IT" sz="2000" b="1" dirty="0">
                <a:solidFill>
                  <a:schemeClr val="tx1">
                    <a:lumMod val="85000"/>
                    <a:lumOff val="15000"/>
                  </a:schemeClr>
                </a:solidFill>
              </a:rPr>
              <a:t> in building operations</a:t>
            </a:r>
          </a:p>
        </p:txBody>
      </p:sp>
      <p:sp>
        <p:nvSpPr>
          <p:cNvPr id="11" name="Rettangolo con singolo angolo ritagliato 10">
            <a:extLst>
              <a:ext uri="{FF2B5EF4-FFF2-40B4-BE49-F238E27FC236}">
                <a16:creationId xmlns:a16="http://schemas.microsoft.com/office/drawing/2014/main" id="{2506DA5D-1C4E-400F-9C5F-2CDB69D2326C}"/>
              </a:ext>
            </a:extLst>
          </p:cNvPr>
          <p:cNvSpPr/>
          <p:nvPr/>
        </p:nvSpPr>
        <p:spPr>
          <a:xfrm>
            <a:off x="779454" y="4231382"/>
            <a:ext cx="7704856"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E.1.6 </a:t>
            </a:r>
            <a:r>
              <a:rPr lang="it-IT" sz="2000" b="1" dirty="0" err="1">
                <a:solidFill>
                  <a:schemeClr val="tx1">
                    <a:lumMod val="85000"/>
                    <a:lumOff val="15000"/>
                  </a:schemeClr>
                </a:solidFill>
              </a:rPr>
              <a:t>Consumption</a:t>
            </a:r>
            <a:r>
              <a:rPr lang="it-IT" sz="2000" b="1" dirty="0">
                <a:solidFill>
                  <a:schemeClr val="tx1">
                    <a:lumMod val="85000"/>
                    <a:lumOff val="15000"/>
                  </a:schemeClr>
                </a:solidFill>
              </a:rPr>
              <a:t> of water for </a:t>
            </a:r>
            <a:r>
              <a:rPr lang="it-IT" sz="2000" b="1" dirty="0" err="1">
                <a:solidFill>
                  <a:schemeClr val="tx1">
                    <a:lumMod val="85000"/>
                    <a:lumOff val="15000"/>
                  </a:schemeClr>
                </a:solidFill>
              </a:rPr>
              <a:t>residential</a:t>
            </a:r>
            <a:r>
              <a:rPr lang="it-IT" sz="2000" b="1" dirty="0">
                <a:solidFill>
                  <a:schemeClr val="tx1">
                    <a:lumMod val="85000"/>
                    <a:lumOff val="15000"/>
                  </a:schemeClr>
                </a:solidFill>
              </a:rPr>
              <a:t> </a:t>
            </a:r>
            <a:r>
              <a:rPr lang="it-IT" sz="2000" b="1" dirty="0" err="1">
                <a:solidFill>
                  <a:schemeClr val="tx1">
                    <a:lumMod val="85000"/>
                    <a:lumOff val="15000"/>
                  </a:schemeClr>
                </a:solidFill>
              </a:rPr>
              <a:t>population</a:t>
            </a:r>
            <a:endParaRPr lang="it-IT" sz="2000" b="1" dirty="0">
              <a:solidFill>
                <a:schemeClr val="tx1">
                  <a:lumMod val="85000"/>
                  <a:lumOff val="15000"/>
                </a:schemeClr>
              </a:solidFill>
            </a:endParaRPr>
          </a:p>
        </p:txBody>
      </p:sp>
      <p:sp>
        <p:nvSpPr>
          <p:cNvPr id="17" name="Rettangolo con singolo angolo ritagliato 16">
            <a:extLst>
              <a:ext uri="{FF2B5EF4-FFF2-40B4-BE49-F238E27FC236}">
                <a16:creationId xmlns:a16="http://schemas.microsoft.com/office/drawing/2014/main" id="{19332FAA-C389-430A-88D0-EF9AAD26CA41}"/>
              </a:ext>
            </a:extLst>
          </p:cNvPr>
          <p:cNvSpPr/>
          <p:nvPr/>
        </p:nvSpPr>
        <p:spPr>
          <a:xfrm>
            <a:off x="779454" y="4735438"/>
            <a:ext cx="7704856" cy="693812"/>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E.1.7 Consumption of water for non-residential building systems</a:t>
            </a:r>
            <a:endParaRPr lang="it-IT" sz="2000" b="1" dirty="0">
              <a:solidFill>
                <a:schemeClr val="tx1">
                  <a:lumMod val="85000"/>
                  <a:lumOff val="15000"/>
                </a:schemeClr>
              </a:solidFill>
            </a:endParaRPr>
          </a:p>
        </p:txBody>
      </p:sp>
      <p:sp>
        <p:nvSpPr>
          <p:cNvPr id="19" name="Rettangolo con singolo angolo ritagliato 18">
            <a:extLst>
              <a:ext uri="{FF2B5EF4-FFF2-40B4-BE49-F238E27FC236}">
                <a16:creationId xmlns:a16="http://schemas.microsoft.com/office/drawing/2014/main" id="{A488AD05-9C07-4744-8897-462A4DB3C4DD}"/>
              </a:ext>
            </a:extLst>
          </p:cNvPr>
          <p:cNvSpPr/>
          <p:nvPr/>
        </p:nvSpPr>
        <p:spPr>
          <a:xfrm>
            <a:off x="779454" y="3655318"/>
            <a:ext cx="4916496"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E – Non-</a:t>
            </a:r>
            <a:r>
              <a:rPr lang="it-IT" sz="2400" b="1" dirty="0" err="1"/>
              <a:t>Renewable</a:t>
            </a:r>
            <a:r>
              <a:rPr lang="it-IT" sz="2400" b="1" dirty="0"/>
              <a:t> Resources </a:t>
            </a:r>
          </a:p>
        </p:txBody>
      </p:sp>
    </p:spTree>
    <p:extLst>
      <p:ext uri="{BB962C8B-B14F-4D97-AF65-F5344CB8AC3E}">
        <p14:creationId xmlns:p14="http://schemas.microsoft.com/office/powerpoint/2010/main" val="1811073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sp>
        <p:nvSpPr>
          <p:cNvPr id="8" name="Rettangolo con singolo angolo ritagliato 7">
            <a:extLst>
              <a:ext uri="{FF2B5EF4-FFF2-40B4-BE49-F238E27FC236}">
                <a16:creationId xmlns:a16="http://schemas.microsoft.com/office/drawing/2014/main" id="{4E864EDB-2DF0-49BD-9945-D034F309A0A8}"/>
              </a:ext>
            </a:extLst>
          </p:cNvPr>
          <p:cNvSpPr/>
          <p:nvPr/>
        </p:nvSpPr>
        <p:spPr>
          <a:xfrm>
            <a:off x="719572" y="1130846"/>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F - Environment</a:t>
            </a:r>
          </a:p>
        </p:txBody>
      </p:sp>
      <p:sp>
        <p:nvSpPr>
          <p:cNvPr id="12" name="Rettangolo con singolo angolo ritagliato 11">
            <a:extLst>
              <a:ext uri="{FF2B5EF4-FFF2-40B4-BE49-F238E27FC236}">
                <a16:creationId xmlns:a16="http://schemas.microsoft.com/office/drawing/2014/main" id="{C89CEB51-CD84-4040-A680-78A92329DB1B}"/>
              </a:ext>
            </a:extLst>
          </p:cNvPr>
          <p:cNvSpPr/>
          <p:nvPr/>
        </p:nvSpPr>
        <p:spPr>
          <a:xfrm>
            <a:off x="719572" y="3704084"/>
            <a:ext cx="7704856"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G.2.1 Performance of the public transport </a:t>
            </a:r>
            <a:endParaRPr lang="it-IT" sz="2000" b="1" dirty="0">
              <a:solidFill>
                <a:schemeClr val="tx1">
                  <a:lumMod val="85000"/>
                  <a:lumOff val="15000"/>
                </a:schemeClr>
              </a:solidFill>
            </a:endParaRPr>
          </a:p>
        </p:txBody>
      </p:sp>
      <p:sp>
        <p:nvSpPr>
          <p:cNvPr id="13" name="Rettangolo con singolo angolo ritagliato 12">
            <a:extLst>
              <a:ext uri="{FF2B5EF4-FFF2-40B4-BE49-F238E27FC236}">
                <a16:creationId xmlns:a16="http://schemas.microsoft.com/office/drawing/2014/main" id="{0D740512-8250-4690-AC17-EB82F5536E08}"/>
              </a:ext>
            </a:extLst>
          </p:cNvPr>
          <p:cNvSpPr/>
          <p:nvPr/>
        </p:nvSpPr>
        <p:spPr>
          <a:xfrm>
            <a:off x="719572" y="4150990"/>
            <a:ext cx="7704856"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G.2.4 </a:t>
            </a:r>
            <a:r>
              <a:rPr lang="it-IT" sz="2000" b="1" dirty="0" err="1">
                <a:solidFill>
                  <a:schemeClr val="tx1">
                    <a:lumMod val="85000"/>
                    <a:lumOff val="15000"/>
                  </a:schemeClr>
                </a:solidFill>
              </a:rPr>
              <a:t>Quality</a:t>
            </a:r>
            <a:r>
              <a:rPr lang="it-IT" sz="2000" b="1" dirty="0">
                <a:solidFill>
                  <a:schemeClr val="tx1">
                    <a:lumMod val="85000"/>
                    <a:lumOff val="15000"/>
                  </a:schemeClr>
                </a:solidFill>
              </a:rPr>
              <a:t> of </a:t>
            </a:r>
            <a:r>
              <a:rPr lang="it-IT" sz="2000" b="1" dirty="0" err="1">
                <a:solidFill>
                  <a:schemeClr val="tx1">
                    <a:lumMod val="85000"/>
                    <a:lumOff val="15000"/>
                  </a:schemeClr>
                </a:solidFill>
              </a:rPr>
              <a:t>pedestrian</a:t>
            </a:r>
            <a:r>
              <a:rPr lang="it-IT" sz="2000" b="1" dirty="0">
                <a:solidFill>
                  <a:schemeClr val="tx1">
                    <a:lumMod val="85000"/>
                    <a:lumOff val="15000"/>
                  </a:schemeClr>
                </a:solidFill>
              </a:rPr>
              <a:t> and </a:t>
            </a:r>
            <a:r>
              <a:rPr lang="it-IT" sz="2000" b="1" dirty="0" err="1">
                <a:solidFill>
                  <a:schemeClr val="tx1">
                    <a:lumMod val="85000"/>
                    <a:lumOff val="15000"/>
                  </a:schemeClr>
                </a:solidFill>
              </a:rPr>
              <a:t>bicycle</a:t>
            </a:r>
            <a:r>
              <a:rPr lang="it-IT" sz="2000" b="1" dirty="0">
                <a:solidFill>
                  <a:schemeClr val="tx1">
                    <a:lumMod val="85000"/>
                    <a:lumOff val="15000"/>
                  </a:schemeClr>
                </a:solidFill>
              </a:rPr>
              <a:t> network</a:t>
            </a:r>
          </a:p>
        </p:txBody>
      </p:sp>
      <p:sp>
        <p:nvSpPr>
          <p:cNvPr id="14" name="Rettangolo con singolo angolo ritagliato 13">
            <a:extLst>
              <a:ext uri="{FF2B5EF4-FFF2-40B4-BE49-F238E27FC236}">
                <a16:creationId xmlns:a16="http://schemas.microsoft.com/office/drawing/2014/main" id="{7B50066D-4D46-482E-942A-62242F23CA33}"/>
              </a:ext>
            </a:extLst>
          </p:cNvPr>
          <p:cNvSpPr/>
          <p:nvPr/>
        </p:nvSpPr>
        <p:spPr>
          <a:xfrm>
            <a:off x="719572" y="3166120"/>
            <a:ext cx="4680520" cy="432048"/>
          </a:xfrm>
          <a:prstGeom prst="snip1Rect">
            <a:avLst/>
          </a:prstGeom>
          <a:solidFill>
            <a:srgbClr val="0066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t>G – Social </a:t>
            </a:r>
            <a:r>
              <a:rPr lang="it-IT" sz="2400" b="1" dirty="0" err="1"/>
              <a:t>Aspects</a:t>
            </a:r>
            <a:endParaRPr lang="it-IT" sz="2400" b="1" dirty="0"/>
          </a:p>
        </p:txBody>
      </p:sp>
      <p:sp>
        <p:nvSpPr>
          <p:cNvPr id="15" name="Rettangolo con singolo angolo ritagliato 14">
            <a:extLst>
              <a:ext uri="{FF2B5EF4-FFF2-40B4-BE49-F238E27FC236}">
                <a16:creationId xmlns:a16="http://schemas.microsoft.com/office/drawing/2014/main" id="{B9A512C8-5CD4-44C5-9FD0-55308BCD626C}"/>
              </a:ext>
            </a:extLst>
          </p:cNvPr>
          <p:cNvSpPr/>
          <p:nvPr/>
        </p:nvSpPr>
        <p:spPr>
          <a:xfrm>
            <a:off x="719572" y="1649760"/>
            <a:ext cx="7704856" cy="648072"/>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F.1.3 Recharge of groundwater through permeable paving or landscaping </a:t>
            </a:r>
            <a:endParaRPr lang="it-IT" sz="2000" b="1" dirty="0">
              <a:solidFill>
                <a:schemeClr val="tx1">
                  <a:lumMod val="85000"/>
                  <a:lumOff val="15000"/>
                </a:schemeClr>
              </a:solidFill>
            </a:endParaRPr>
          </a:p>
        </p:txBody>
      </p:sp>
      <p:sp>
        <p:nvSpPr>
          <p:cNvPr id="16" name="Rettangolo con singolo angolo ritagliato 15">
            <a:extLst>
              <a:ext uri="{FF2B5EF4-FFF2-40B4-BE49-F238E27FC236}">
                <a16:creationId xmlns:a16="http://schemas.microsoft.com/office/drawing/2014/main" id="{A95FF841-6A23-4982-AA50-24AF71BCFE7B}"/>
              </a:ext>
            </a:extLst>
          </p:cNvPr>
          <p:cNvSpPr/>
          <p:nvPr/>
        </p:nvSpPr>
        <p:spPr>
          <a:xfrm>
            <a:off x="719572" y="2401466"/>
            <a:ext cx="7704856" cy="648072"/>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F.2.3 </a:t>
            </a:r>
            <a:r>
              <a:rPr lang="it-IT" sz="2000" b="1" dirty="0">
                <a:solidFill>
                  <a:schemeClr val="tx1">
                    <a:lumMod val="85000"/>
                    <a:lumOff val="15000"/>
                  </a:schemeClr>
                </a:solidFill>
              </a:rPr>
              <a:t>Ambient air </a:t>
            </a:r>
            <a:r>
              <a:rPr lang="it-IT" sz="2000" b="1" dirty="0" err="1">
                <a:solidFill>
                  <a:schemeClr val="tx1">
                    <a:lumMod val="85000"/>
                    <a:lumOff val="15000"/>
                  </a:schemeClr>
                </a:solidFill>
              </a:rPr>
              <a:t>quality</a:t>
            </a:r>
            <a:r>
              <a:rPr lang="it-IT" sz="2000" b="1" dirty="0">
                <a:solidFill>
                  <a:schemeClr val="tx1">
                    <a:lumMod val="85000"/>
                    <a:lumOff val="15000"/>
                  </a:schemeClr>
                </a:solidFill>
              </a:rPr>
              <a:t> with respect to </a:t>
            </a:r>
            <a:r>
              <a:rPr lang="it-IT" sz="2000" b="1" dirty="0" err="1">
                <a:solidFill>
                  <a:schemeClr val="tx1">
                    <a:lumMod val="85000"/>
                    <a:lumOff val="15000"/>
                  </a:schemeClr>
                </a:solidFill>
              </a:rPr>
              <a:t>particulates</a:t>
            </a:r>
            <a:r>
              <a:rPr lang="it-IT" sz="2000" b="1" dirty="0">
                <a:solidFill>
                  <a:schemeClr val="tx1">
                    <a:lumMod val="85000"/>
                    <a:lumOff val="15000"/>
                  </a:schemeClr>
                </a:solidFill>
              </a:rPr>
              <a:t> &lt;10 mu (PM10) over a one-</a:t>
            </a:r>
            <a:r>
              <a:rPr lang="it-IT" sz="2000" b="1" dirty="0" err="1">
                <a:solidFill>
                  <a:schemeClr val="tx1">
                    <a:lumMod val="85000"/>
                    <a:lumOff val="15000"/>
                  </a:schemeClr>
                </a:solidFill>
              </a:rPr>
              <a:t>year</a:t>
            </a:r>
            <a:r>
              <a:rPr lang="it-IT" sz="2000" b="1" dirty="0">
                <a:solidFill>
                  <a:schemeClr val="tx1">
                    <a:lumMod val="85000"/>
                    <a:lumOff val="15000"/>
                  </a:schemeClr>
                </a:solidFill>
              </a:rPr>
              <a:t> </a:t>
            </a:r>
            <a:r>
              <a:rPr lang="it-IT" sz="2000" b="1" dirty="0" err="1">
                <a:solidFill>
                  <a:schemeClr val="tx1">
                    <a:lumMod val="85000"/>
                    <a:lumOff val="15000"/>
                  </a:schemeClr>
                </a:solidFill>
              </a:rPr>
              <a:t>period</a:t>
            </a:r>
            <a:endParaRPr lang="it-IT" sz="2000" b="1" dirty="0">
              <a:solidFill>
                <a:schemeClr val="tx1">
                  <a:lumMod val="85000"/>
                  <a:lumOff val="15000"/>
                </a:schemeClr>
              </a:solidFill>
            </a:endParaRPr>
          </a:p>
        </p:txBody>
      </p:sp>
      <p:sp>
        <p:nvSpPr>
          <p:cNvPr id="18" name="Rettangolo con singolo angolo ritagliato 17">
            <a:extLst>
              <a:ext uri="{FF2B5EF4-FFF2-40B4-BE49-F238E27FC236}">
                <a16:creationId xmlns:a16="http://schemas.microsoft.com/office/drawing/2014/main" id="{7995ED66-1711-4F83-B5BE-5D57A31F4155}"/>
              </a:ext>
            </a:extLst>
          </p:cNvPr>
          <p:cNvSpPr/>
          <p:nvPr/>
        </p:nvSpPr>
        <p:spPr>
          <a:xfrm>
            <a:off x="719572" y="4635996"/>
            <a:ext cx="7704856"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G.4.2</a:t>
            </a:r>
            <a:r>
              <a:rPr lang="it-IT" sz="2000" b="1" dirty="0">
                <a:solidFill>
                  <a:schemeClr val="tx1">
                    <a:lumMod val="85000"/>
                    <a:lumOff val="15000"/>
                  </a:schemeClr>
                </a:solidFill>
              </a:rPr>
              <a:t> </a:t>
            </a:r>
            <a:r>
              <a:rPr lang="it-IT" sz="2000" b="1" dirty="0" err="1">
                <a:solidFill>
                  <a:schemeClr val="tx1">
                    <a:lumMod val="85000"/>
                    <a:lumOff val="15000"/>
                  </a:schemeClr>
                </a:solidFill>
              </a:rPr>
              <a:t>Availability</a:t>
            </a:r>
            <a:r>
              <a:rPr lang="it-IT" sz="2000" b="1" dirty="0">
                <a:solidFill>
                  <a:schemeClr val="tx1">
                    <a:lumMod val="85000"/>
                    <a:lumOff val="15000"/>
                  </a:schemeClr>
                </a:solidFill>
              </a:rPr>
              <a:t> and proximity of </a:t>
            </a:r>
            <a:r>
              <a:rPr lang="it-IT" sz="2000" b="1" dirty="0" err="1">
                <a:solidFill>
                  <a:schemeClr val="tx1">
                    <a:lumMod val="85000"/>
                    <a:lumOff val="15000"/>
                  </a:schemeClr>
                </a:solidFill>
              </a:rPr>
              <a:t>key</a:t>
            </a:r>
            <a:r>
              <a:rPr lang="it-IT" sz="2000" b="1" dirty="0">
                <a:solidFill>
                  <a:schemeClr val="tx1">
                    <a:lumMod val="85000"/>
                    <a:lumOff val="15000"/>
                  </a:schemeClr>
                </a:solidFill>
              </a:rPr>
              <a:t> </a:t>
            </a:r>
            <a:r>
              <a:rPr lang="it-IT" sz="2000" b="1" dirty="0" err="1">
                <a:solidFill>
                  <a:schemeClr val="tx1">
                    <a:lumMod val="85000"/>
                    <a:lumOff val="15000"/>
                  </a:schemeClr>
                </a:solidFill>
              </a:rPr>
              <a:t>services</a:t>
            </a:r>
            <a:endParaRPr lang="it-IT" sz="2000" b="1" dirty="0">
              <a:solidFill>
                <a:schemeClr val="tx1">
                  <a:lumMod val="85000"/>
                  <a:lumOff val="15000"/>
                </a:schemeClr>
              </a:solidFill>
            </a:endParaRPr>
          </a:p>
        </p:txBody>
      </p:sp>
      <p:sp>
        <p:nvSpPr>
          <p:cNvPr id="20" name="Rettangolo con singolo angolo ritagliato 19">
            <a:extLst>
              <a:ext uri="{FF2B5EF4-FFF2-40B4-BE49-F238E27FC236}">
                <a16:creationId xmlns:a16="http://schemas.microsoft.com/office/drawing/2014/main" id="{323F85A2-9FF5-4281-A54B-3DCAC93BF106}"/>
              </a:ext>
            </a:extLst>
          </p:cNvPr>
          <p:cNvSpPr/>
          <p:nvPr/>
        </p:nvSpPr>
        <p:spPr>
          <a:xfrm>
            <a:off x="719572" y="5101952"/>
            <a:ext cx="7704856" cy="360040"/>
          </a:xfrm>
          <a:prstGeom prst="snip1Rect">
            <a:avLst/>
          </a:prstGeom>
          <a:solidFill>
            <a:schemeClr val="accent2">
              <a:lumMod val="60000"/>
              <a:lumOff val="4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85000"/>
                    <a:lumOff val="15000"/>
                  </a:schemeClr>
                </a:solidFill>
              </a:rPr>
              <a:t>G.6.3 </a:t>
            </a:r>
            <a:r>
              <a:rPr lang="it-IT" sz="2000" b="1" dirty="0">
                <a:solidFill>
                  <a:schemeClr val="tx1">
                    <a:lumMod val="85000"/>
                    <a:lumOff val="15000"/>
                  </a:schemeClr>
                </a:solidFill>
              </a:rPr>
              <a:t>Community </a:t>
            </a:r>
            <a:r>
              <a:rPr lang="it-IT" sz="2000" b="1" dirty="0" err="1">
                <a:solidFill>
                  <a:schemeClr val="tx1">
                    <a:lumMod val="85000"/>
                    <a:lumOff val="15000"/>
                  </a:schemeClr>
                </a:solidFill>
              </a:rPr>
              <a:t>involvement</a:t>
            </a:r>
            <a:r>
              <a:rPr lang="it-IT" sz="2000" b="1" dirty="0">
                <a:solidFill>
                  <a:schemeClr val="tx1">
                    <a:lumMod val="85000"/>
                    <a:lumOff val="15000"/>
                  </a:schemeClr>
                </a:solidFill>
              </a:rPr>
              <a:t> in </a:t>
            </a:r>
            <a:r>
              <a:rPr lang="it-IT" sz="2000" b="1" dirty="0" err="1">
                <a:solidFill>
                  <a:schemeClr val="tx1">
                    <a:lumMod val="85000"/>
                    <a:lumOff val="15000"/>
                  </a:schemeClr>
                </a:solidFill>
              </a:rPr>
              <a:t>urban</a:t>
            </a:r>
            <a:r>
              <a:rPr lang="it-IT" sz="2000" b="1" dirty="0">
                <a:solidFill>
                  <a:schemeClr val="tx1">
                    <a:lumMod val="85000"/>
                    <a:lumOff val="15000"/>
                  </a:schemeClr>
                </a:solidFill>
              </a:rPr>
              <a:t> </a:t>
            </a:r>
            <a:r>
              <a:rPr lang="it-IT" sz="2000" b="1" dirty="0" err="1">
                <a:solidFill>
                  <a:schemeClr val="tx1">
                    <a:lumMod val="85000"/>
                    <a:lumOff val="15000"/>
                  </a:schemeClr>
                </a:solidFill>
              </a:rPr>
              <a:t>plannig</a:t>
            </a:r>
            <a:r>
              <a:rPr lang="it-IT" sz="2000" b="1" dirty="0">
                <a:solidFill>
                  <a:schemeClr val="tx1">
                    <a:lumMod val="85000"/>
                    <a:lumOff val="15000"/>
                  </a:schemeClr>
                </a:solidFill>
              </a:rPr>
              <a:t> </a:t>
            </a:r>
            <a:r>
              <a:rPr lang="it-IT" sz="2000" b="1" dirty="0" err="1">
                <a:solidFill>
                  <a:schemeClr val="tx1">
                    <a:lumMod val="85000"/>
                    <a:lumOff val="15000"/>
                  </a:schemeClr>
                </a:solidFill>
              </a:rPr>
              <a:t>activities</a:t>
            </a:r>
            <a:endParaRPr lang="it-IT" sz="2000" b="1" dirty="0">
              <a:solidFill>
                <a:schemeClr val="tx1">
                  <a:lumMod val="85000"/>
                  <a:lumOff val="15000"/>
                </a:schemeClr>
              </a:solidFill>
            </a:endParaRPr>
          </a:p>
        </p:txBody>
      </p:sp>
    </p:spTree>
    <p:extLst>
      <p:ext uri="{BB962C8B-B14F-4D97-AF65-F5344CB8AC3E}">
        <p14:creationId xmlns:p14="http://schemas.microsoft.com/office/powerpoint/2010/main" val="3097294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dirty="0" err="1"/>
              <a:t>KPIs</a:t>
            </a:r>
            <a:br>
              <a:rPr lang="it-IT" sz="3200" b="1" i="0" u="none" strike="noStrike" cap="none" dirty="0">
                <a:solidFill>
                  <a:schemeClr val="dk1"/>
                </a:solidFill>
                <a:latin typeface="Calibri"/>
                <a:ea typeface="Calibri"/>
                <a:cs typeface="Calibri"/>
                <a:sym typeface="Calibri"/>
              </a:rPr>
            </a:br>
            <a:endParaRPr dirty="0"/>
          </a:p>
        </p:txBody>
      </p:sp>
      <p:graphicFrame>
        <p:nvGraphicFramePr>
          <p:cNvPr id="26" name="Grafico 25">
            <a:extLst>
              <a:ext uri="{FF2B5EF4-FFF2-40B4-BE49-F238E27FC236}">
                <a16:creationId xmlns:a16="http://schemas.microsoft.com/office/drawing/2014/main" id="{5E0A874E-DF79-4FDA-8F69-6BD30A7301E3}"/>
              </a:ext>
            </a:extLst>
          </p:cNvPr>
          <p:cNvGraphicFramePr/>
          <p:nvPr>
            <p:extLst>
              <p:ext uri="{D42A27DB-BD31-4B8C-83A1-F6EECF244321}">
                <p14:modId xmlns:p14="http://schemas.microsoft.com/office/powerpoint/2010/main" val="132643127"/>
              </p:ext>
            </p:extLst>
          </p:nvPr>
        </p:nvGraphicFramePr>
        <p:xfrm>
          <a:off x="622593" y="1325439"/>
          <a:ext cx="8136904" cy="44960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181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175847" y="149470"/>
            <a:ext cx="9143999" cy="7181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it-IT" sz="3200" b="1" i="0" u="none" strike="noStrike" cap="none" dirty="0">
                <a:solidFill>
                  <a:schemeClr val="dk1"/>
                </a:solidFill>
                <a:latin typeface="Calibri"/>
                <a:ea typeface="Calibri"/>
                <a:cs typeface="Calibri"/>
                <a:sym typeface="Calibri"/>
              </a:rPr>
              <a:t>CESBA MED Passport</a:t>
            </a:r>
            <a:endParaRPr sz="3200" b="1" i="0" u="none" strike="noStrike" cap="none" dirty="0">
              <a:solidFill>
                <a:schemeClr val="dk1"/>
              </a:solidFill>
              <a:latin typeface="Calibri"/>
              <a:ea typeface="Calibri"/>
              <a:cs typeface="Calibri"/>
              <a:sym typeface="Calibri"/>
            </a:endParaRPr>
          </a:p>
        </p:txBody>
      </p:sp>
      <p:sp>
        <p:nvSpPr>
          <p:cNvPr id="225" name="Google Shape;225;p34"/>
          <p:cNvSpPr txBox="1">
            <a:spLocks noGrp="1"/>
          </p:cNvSpPr>
          <p:nvPr>
            <p:ph type="body" idx="1"/>
          </p:nvPr>
        </p:nvSpPr>
        <p:spPr>
          <a:xfrm>
            <a:off x="287338" y="696060"/>
            <a:ext cx="8399462" cy="493248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just" rtl="0">
              <a:spcBef>
                <a:spcPts val="36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A Passport for </a:t>
            </a:r>
            <a:r>
              <a:rPr lang="it-IT" sz="1800" b="0" i="0" u="none" strike="noStrike" cap="none" dirty="0" err="1">
                <a:solidFill>
                  <a:schemeClr val="dk1"/>
                </a:solidFill>
                <a:latin typeface="Verdana"/>
                <a:ea typeface="Verdana"/>
                <a:cs typeface="Verdana"/>
                <a:sym typeface="Verdana"/>
              </a:rPr>
              <a:t>Buildings</a:t>
            </a:r>
            <a:r>
              <a:rPr lang="it-IT" sz="1800" b="0" i="0" u="none" strike="noStrike" cap="none" dirty="0">
                <a:solidFill>
                  <a:schemeClr val="dk1"/>
                </a:solidFill>
                <a:latin typeface="Verdana"/>
                <a:ea typeface="Verdana"/>
                <a:cs typeface="Verdana"/>
                <a:sym typeface="Verdana"/>
              </a:rPr>
              <a:t> and </a:t>
            </a:r>
            <a:r>
              <a:rPr lang="it-IT" sz="1800" b="0" i="0" u="none" strike="noStrike" cap="none" dirty="0" err="1">
                <a:solidFill>
                  <a:schemeClr val="dk1"/>
                </a:solidFill>
                <a:latin typeface="Verdana"/>
                <a:ea typeface="Verdana"/>
                <a:cs typeface="Verdana"/>
                <a:sym typeface="Verdana"/>
              </a:rPr>
              <a:t>Neighbourhoods</a:t>
            </a:r>
            <a:r>
              <a:rPr lang="it-IT" sz="1800" b="0" i="0" u="none" strike="noStrike" cap="none" dirty="0">
                <a:solidFill>
                  <a:schemeClr val="dk1"/>
                </a:solidFill>
                <a:latin typeface="Verdana"/>
                <a:ea typeface="Verdana"/>
                <a:cs typeface="Verdana"/>
                <a:sym typeface="Verdana"/>
              </a:rPr>
              <a:t> to:</a:t>
            </a:r>
            <a:endParaRPr dirty="0"/>
          </a:p>
          <a:p>
            <a:pPr marL="0" marR="0" lvl="0" indent="0" algn="just"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457200" marR="0" lvl="0" indent="-457200" algn="just" rtl="0">
              <a:spcBef>
                <a:spcPts val="120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Transnationally</a:t>
            </a:r>
            <a:r>
              <a:rPr lang="it-IT" sz="1800" b="0" i="0" u="none" strike="noStrike" cap="none" dirty="0">
                <a:solidFill>
                  <a:schemeClr val="dk1"/>
                </a:solidFill>
                <a:latin typeface="Verdana"/>
                <a:ea typeface="Verdana"/>
                <a:cs typeface="Verdana"/>
                <a:sym typeface="Verdana"/>
              </a:rPr>
              <a:t> compare the </a:t>
            </a:r>
            <a:r>
              <a:rPr lang="it-IT" sz="1800" b="0" i="0" u="none" strike="noStrike" cap="none" dirty="0" err="1">
                <a:solidFill>
                  <a:schemeClr val="dk1"/>
                </a:solidFill>
                <a:latin typeface="Verdana"/>
                <a:ea typeface="Verdana"/>
                <a:cs typeface="Verdana"/>
                <a:sym typeface="Verdana"/>
              </a:rPr>
              <a:t>assessment</a:t>
            </a:r>
            <a:r>
              <a:rPr lang="it-IT" sz="1800" b="0" i="0" u="none" strike="noStrike" cap="none" dirty="0">
                <a:solidFill>
                  <a:schemeClr val="dk1"/>
                </a:solidFill>
                <a:latin typeface="Verdana"/>
                <a:ea typeface="Verdana"/>
                <a:cs typeface="Verdana"/>
                <a:sym typeface="Verdana"/>
              </a:rPr>
              <a:t> results</a:t>
            </a:r>
            <a:endParaRPr dirty="0"/>
          </a:p>
          <a:p>
            <a:pPr marL="457200" marR="0" lvl="0" indent="-457200" algn="just" rtl="0">
              <a:spcBef>
                <a:spcPts val="120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Make </a:t>
            </a:r>
            <a:r>
              <a:rPr lang="it-IT" sz="1800" b="0" i="0" u="none" strike="noStrike" cap="none" dirty="0" err="1">
                <a:solidFill>
                  <a:schemeClr val="dk1"/>
                </a:solidFill>
                <a:latin typeface="Verdana"/>
                <a:ea typeface="Verdana"/>
                <a:cs typeface="Verdana"/>
                <a:sym typeface="Verdana"/>
              </a:rPr>
              <a:t>easier</a:t>
            </a:r>
            <a:r>
              <a:rPr lang="it-IT" sz="1800" b="0" i="0" u="none" strike="noStrike" cap="none" dirty="0">
                <a:solidFill>
                  <a:schemeClr val="dk1"/>
                </a:solidFill>
                <a:latin typeface="Verdana"/>
                <a:ea typeface="Verdana"/>
                <a:cs typeface="Verdana"/>
                <a:sym typeface="Verdana"/>
              </a:rPr>
              <a:t> sharing best practices</a:t>
            </a:r>
            <a:endParaRPr dirty="0"/>
          </a:p>
          <a:p>
            <a:pPr marL="457200" marR="0" lvl="0" indent="-457200" algn="just" rtl="0">
              <a:spcBef>
                <a:spcPts val="120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Measure the </a:t>
            </a:r>
            <a:r>
              <a:rPr lang="it-IT" sz="1800" b="0" i="0" u="none" strike="noStrike" cap="none" dirty="0" err="1">
                <a:solidFill>
                  <a:schemeClr val="dk1"/>
                </a:solidFill>
                <a:latin typeface="Verdana"/>
                <a:ea typeface="Verdana"/>
                <a:cs typeface="Verdana"/>
                <a:sym typeface="Verdana"/>
              </a:rPr>
              <a:t>contribution</a:t>
            </a:r>
            <a:r>
              <a:rPr lang="it-IT" sz="1800" b="0" i="0" u="none" strike="noStrike" cap="none" dirty="0">
                <a:solidFill>
                  <a:schemeClr val="dk1"/>
                </a:solidFill>
                <a:latin typeface="Verdana"/>
                <a:ea typeface="Verdana"/>
                <a:cs typeface="Verdana"/>
                <a:sym typeface="Verdana"/>
              </a:rPr>
              <a:t> to common </a:t>
            </a:r>
            <a:r>
              <a:rPr lang="it-IT" sz="1800" b="0" i="0" u="none" strike="noStrike" cap="none" dirty="0" err="1">
                <a:solidFill>
                  <a:schemeClr val="dk1"/>
                </a:solidFill>
                <a:latin typeface="Verdana"/>
                <a:ea typeface="Verdana"/>
                <a:cs typeface="Verdana"/>
                <a:sym typeface="Verdana"/>
              </a:rPr>
              <a:t>objective</a:t>
            </a:r>
            <a:endParaRPr dirty="0"/>
          </a:p>
          <a:p>
            <a:pPr marL="457200" marR="0" lvl="0" indent="-342900" algn="just" rtl="0">
              <a:spcBef>
                <a:spcPts val="120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just" rtl="0">
              <a:spcBef>
                <a:spcPts val="120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 </a:t>
            </a:r>
            <a:r>
              <a:rPr lang="it-IT" sz="1800" b="1" i="0" u="none" strike="noStrike" cap="none" dirty="0">
                <a:solidFill>
                  <a:schemeClr val="dk1"/>
                </a:solidFill>
                <a:latin typeface="Verdana"/>
                <a:ea typeface="Verdana"/>
                <a:cs typeface="Verdana"/>
                <a:sym typeface="Verdana"/>
              </a:rPr>
              <a:t>HARMONIZATION</a:t>
            </a:r>
            <a:endParaRPr sz="1800" b="1" i="0" u="none" strike="noStrike" cap="none" dirty="0">
              <a:solidFill>
                <a:schemeClr val="dk1"/>
              </a:solidFill>
              <a:latin typeface="Verdana"/>
              <a:ea typeface="Verdana"/>
              <a:cs typeface="Verdana"/>
              <a:sym typeface="Verdana"/>
            </a:endParaRPr>
          </a:p>
          <a:p>
            <a:pPr marL="457200" marR="0" lvl="0" indent="-342900" algn="just" rtl="0">
              <a:spcBef>
                <a:spcPts val="120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just" rtl="0">
              <a:spcBef>
                <a:spcPts val="400"/>
              </a:spcBef>
              <a:spcAft>
                <a:spcPts val="0"/>
              </a:spcAft>
              <a:buClr>
                <a:schemeClr val="dk1"/>
              </a:buClr>
              <a:buSzPts val="2000"/>
              <a:buFont typeface="Arial"/>
              <a:buNone/>
            </a:pPr>
            <a:r>
              <a:rPr lang="it-IT" sz="2000" b="0" i="0" u="none" strike="noStrike" cap="none" dirty="0">
                <a:solidFill>
                  <a:schemeClr val="dk1"/>
                </a:solidFill>
                <a:latin typeface="Verdana"/>
                <a:ea typeface="Verdana"/>
                <a:cs typeface="Verdana"/>
                <a:sym typeface="Verdana"/>
              </a:rPr>
              <a:t>COMMON METRICS FOR KEY ISSUES !</a:t>
            </a:r>
          </a:p>
          <a:p>
            <a:pPr marL="0" marR="0" lvl="0" indent="0" algn="just" rtl="0">
              <a:spcBef>
                <a:spcPts val="400"/>
              </a:spcBef>
              <a:spcAft>
                <a:spcPts val="0"/>
              </a:spcAft>
              <a:buClr>
                <a:schemeClr val="dk1"/>
              </a:buClr>
              <a:buSzPts val="2000"/>
              <a:buFont typeface="Arial"/>
              <a:buNone/>
            </a:pPr>
            <a:endParaRPr lang="it-IT" sz="2000" dirty="0">
              <a:latin typeface="Verdana"/>
              <a:ea typeface="Verdana"/>
              <a:cs typeface="Verdana"/>
              <a:sym typeface="Verdana"/>
            </a:endParaRPr>
          </a:p>
          <a:p>
            <a:pPr marL="342900" marR="0" lvl="0" indent="-342900" algn="just" rtl="0">
              <a:spcBef>
                <a:spcPts val="400"/>
              </a:spcBef>
              <a:spcAft>
                <a:spcPts val="0"/>
              </a:spcAft>
              <a:buClr>
                <a:schemeClr val="dk1"/>
              </a:buClr>
              <a:buSzPts val="2000"/>
              <a:buFont typeface="Wingdings" panose="05000000000000000000" pitchFamily="2" charset="2"/>
              <a:buChar char="à"/>
            </a:pPr>
            <a:r>
              <a:rPr lang="it-IT" sz="2000" dirty="0">
                <a:solidFill>
                  <a:srgbClr val="FF0000"/>
                </a:solidFill>
                <a:latin typeface="Verdana"/>
                <a:ea typeface="Verdana"/>
                <a:cs typeface="Verdana"/>
                <a:sym typeface="Verdana"/>
              </a:rPr>
              <a:t> Generate </a:t>
            </a:r>
            <a:r>
              <a:rPr lang="it-IT" sz="2000" dirty="0" err="1">
                <a:solidFill>
                  <a:srgbClr val="FF0000"/>
                </a:solidFill>
                <a:latin typeface="Verdana"/>
                <a:ea typeface="Verdana"/>
                <a:cs typeface="Verdana"/>
                <a:sym typeface="Verdana"/>
              </a:rPr>
              <a:t>harmonized</a:t>
            </a:r>
            <a:r>
              <a:rPr lang="it-IT" sz="2000" dirty="0">
                <a:solidFill>
                  <a:srgbClr val="FF0000"/>
                </a:solidFill>
                <a:latin typeface="Verdana"/>
                <a:ea typeface="Verdana"/>
                <a:cs typeface="Verdana"/>
                <a:sym typeface="Verdana"/>
              </a:rPr>
              <a:t> </a:t>
            </a:r>
            <a:r>
              <a:rPr lang="it-IT" sz="2000" dirty="0" err="1">
                <a:solidFill>
                  <a:srgbClr val="FF0000"/>
                </a:solidFill>
                <a:latin typeface="Verdana"/>
                <a:ea typeface="Verdana"/>
                <a:cs typeface="Verdana"/>
                <a:sym typeface="Verdana"/>
              </a:rPr>
              <a:t>assessment</a:t>
            </a:r>
            <a:r>
              <a:rPr lang="it-IT" sz="2000" dirty="0">
                <a:solidFill>
                  <a:srgbClr val="FF0000"/>
                </a:solidFill>
                <a:latin typeface="Verdana"/>
                <a:ea typeface="Verdana"/>
                <a:cs typeface="Verdana"/>
                <a:sym typeface="Verdana"/>
              </a:rPr>
              <a:t> </a:t>
            </a:r>
            <a:r>
              <a:rPr lang="it-IT" sz="2000" dirty="0" err="1">
                <a:solidFill>
                  <a:srgbClr val="FF0000"/>
                </a:solidFill>
                <a:latin typeface="Verdana"/>
                <a:ea typeface="Verdana"/>
                <a:cs typeface="Verdana"/>
                <a:sym typeface="Verdana"/>
              </a:rPr>
              <a:t>tools</a:t>
            </a:r>
            <a:endParaRPr lang="it-IT" sz="2000" dirty="0">
              <a:solidFill>
                <a:srgbClr val="FF0000"/>
              </a:solidFill>
              <a:latin typeface="Verdana"/>
              <a:ea typeface="Verdana"/>
              <a:cs typeface="Verdana"/>
              <a:sym typeface="Verdana"/>
            </a:endParaRPr>
          </a:p>
          <a:p>
            <a:pPr marR="0" lvl="0" indent="-457200" algn="just" rtl="0">
              <a:spcBef>
                <a:spcPts val="400"/>
              </a:spcBef>
              <a:spcAft>
                <a:spcPts val="0"/>
              </a:spcAft>
              <a:buClr>
                <a:schemeClr val="dk1"/>
              </a:buClr>
              <a:buSzPts val="2000"/>
              <a:buFont typeface="Wingdings" panose="05000000000000000000" pitchFamily="2" charset="2"/>
              <a:buChar char="à"/>
            </a:pPr>
            <a:r>
              <a:rPr lang="it-IT" sz="2000" dirty="0">
                <a:solidFill>
                  <a:srgbClr val="FF0000"/>
                </a:solidFill>
                <a:latin typeface="Verdana"/>
                <a:ea typeface="Verdana"/>
                <a:cs typeface="Verdana"/>
                <a:sym typeface="Verdana"/>
              </a:rPr>
              <a:t>A common </a:t>
            </a:r>
            <a:r>
              <a:rPr lang="it-IT" sz="2000" dirty="0" err="1">
                <a:solidFill>
                  <a:srgbClr val="FF0000"/>
                </a:solidFill>
                <a:latin typeface="Verdana"/>
                <a:ea typeface="Verdana"/>
                <a:cs typeface="Verdana"/>
                <a:sym typeface="Verdana"/>
              </a:rPr>
              <a:t>indicators</a:t>
            </a:r>
            <a:r>
              <a:rPr lang="it-IT" sz="2000" dirty="0">
                <a:solidFill>
                  <a:srgbClr val="FF0000"/>
                </a:solidFill>
                <a:latin typeface="Verdana"/>
                <a:ea typeface="Verdana"/>
                <a:cs typeface="Verdana"/>
                <a:sym typeface="Verdana"/>
              </a:rPr>
              <a:t> set to facilitate </a:t>
            </a:r>
            <a:r>
              <a:rPr lang="it-IT" sz="2000" dirty="0" err="1">
                <a:solidFill>
                  <a:srgbClr val="FF0000"/>
                </a:solidFill>
                <a:latin typeface="Verdana"/>
                <a:ea typeface="Verdana"/>
                <a:cs typeface="Verdana"/>
                <a:sym typeface="Verdana"/>
              </a:rPr>
              <a:t>comparison</a:t>
            </a:r>
            <a:endParaRPr dirty="0">
              <a:solidFill>
                <a:srgbClr val="FF0000"/>
              </a:solidFill>
            </a:endParaRPr>
          </a:p>
          <a:p>
            <a:pPr marL="0" marR="0" lvl="0" indent="0" algn="just" rtl="0">
              <a:spcBef>
                <a:spcPts val="560"/>
              </a:spcBef>
              <a:spcAft>
                <a:spcPts val="0"/>
              </a:spcAft>
              <a:buClr>
                <a:schemeClr val="dk1"/>
              </a:buClr>
              <a:buSzPts val="2800"/>
              <a:buFont typeface="Arial"/>
              <a:buNone/>
            </a:pPr>
            <a:r>
              <a:rPr lang="it-IT" sz="2800" b="0" i="0" u="none" strike="noStrike" cap="none" dirty="0">
                <a:solidFill>
                  <a:srgbClr val="FF0000"/>
                </a:solidFill>
                <a:sym typeface="Calibri"/>
              </a:rPr>
              <a:t> </a:t>
            </a:r>
            <a:endParaRPr dirty="0">
              <a:solidFill>
                <a:srgbClr val="FF0000"/>
              </a:solidFill>
            </a:endParaRPr>
          </a:p>
          <a:p>
            <a:pPr marL="0" marR="0" lvl="0" indent="0" algn="just" rtl="0">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just" rtl="0">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0999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dirty="0"/>
              <a:t>CESBA MED Passport</a:t>
            </a:r>
            <a:br>
              <a:rPr lang="it-IT" sz="3200" b="1" i="0" u="none" strike="noStrike" cap="none" dirty="0">
                <a:solidFill>
                  <a:schemeClr val="dk1"/>
                </a:solidFill>
                <a:latin typeface="Calibri"/>
                <a:ea typeface="Calibri"/>
                <a:cs typeface="Calibri"/>
                <a:sym typeface="Calibri"/>
              </a:rPr>
            </a:br>
            <a:endParaRPr dirty="0"/>
          </a:p>
        </p:txBody>
      </p:sp>
      <p:sp>
        <p:nvSpPr>
          <p:cNvPr id="3" name="CasellaDiTesto 2">
            <a:extLst>
              <a:ext uri="{FF2B5EF4-FFF2-40B4-BE49-F238E27FC236}">
                <a16:creationId xmlns:a16="http://schemas.microsoft.com/office/drawing/2014/main" id="{35E7172B-96FD-4F81-9D3D-1AE8D3F1BF4F}"/>
              </a:ext>
            </a:extLst>
          </p:cNvPr>
          <p:cNvSpPr txBox="1"/>
          <p:nvPr/>
        </p:nvSpPr>
        <p:spPr>
          <a:xfrm>
            <a:off x="107742" y="3022006"/>
            <a:ext cx="3970564" cy="861774"/>
          </a:xfrm>
          <a:prstGeom prst="rect">
            <a:avLst/>
          </a:prstGeom>
          <a:noFill/>
        </p:spPr>
        <p:txBody>
          <a:bodyPr wrap="square" rtlCol="0">
            <a:spAutoFit/>
          </a:bodyPr>
          <a:lstStyle/>
          <a:p>
            <a:pPr algn="ctr"/>
            <a:r>
              <a:rPr lang="it-IT" sz="1800" dirty="0">
                <a:latin typeface="Verdana" panose="020B0604030504040204" pitchFamily="34" charset="0"/>
                <a:ea typeface="Verdana" panose="020B0604030504040204" pitchFamily="34" charset="0"/>
                <a:cs typeface="Verdana" panose="020B0604030504040204" pitchFamily="34" charset="0"/>
              </a:rPr>
              <a:t>TRANSNATIONAL </a:t>
            </a:r>
          </a:p>
          <a:p>
            <a:pPr algn="ctr"/>
            <a:r>
              <a:rPr lang="it-IT" sz="1800" dirty="0">
                <a:latin typeface="Verdana" panose="020B0604030504040204" pitchFamily="34" charset="0"/>
                <a:ea typeface="Verdana" panose="020B0604030504040204" pitchFamily="34" charset="0"/>
                <a:cs typeface="Verdana" panose="020B0604030504040204" pitchFamily="34" charset="0"/>
              </a:rPr>
              <a:t>DOCUMENT </a:t>
            </a:r>
          </a:p>
          <a:p>
            <a:endParaRPr lang="it-IT" dirty="0"/>
          </a:p>
        </p:txBody>
      </p:sp>
      <p:sp>
        <p:nvSpPr>
          <p:cNvPr id="10" name="CasellaDiTesto 9">
            <a:extLst>
              <a:ext uri="{FF2B5EF4-FFF2-40B4-BE49-F238E27FC236}">
                <a16:creationId xmlns:a16="http://schemas.microsoft.com/office/drawing/2014/main" id="{847ED30D-A7AD-431B-B337-16923F5E162E}"/>
              </a:ext>
            </a:extLst>
          </p:cNvPr>
          <p:cNvSpPr txBox="1"/>
          <p:nvPr/>
        </p:nvSpPr>
        <p:spPr>
          <a:xfrm>
            <a:off x="239486" y="3767138"/>
            <a:ext cx="3970564" cy="861774"/>
          </a:xfrm>
          <a:prstGeom prst="rect">
            <a:avLst/>
          </a:prstGeom>
          <a:noFill/>
        </p:spPr>
        <p:txBody>
          <a:bodyPr wrap="square" rtlCol="0">
            <a:spAutoFit/>
          </a:bodyPr>
          <a:lstStyle/>
          <a:p>
            <a:pPr algn="ctr"/>
            <a:r>
              <a:rPr lang="it-IT" sz="1800" dirty="0">
                <a:latin typeface="Verdana" panose="020B0604030504040204" pitchFamily="34" charset="0"/>
                <a:ea typeface="Verdana" panose="020B0604030504040204" pitchFamily="34" charset="0"/>
                <a:cs typeface="Verdana" panose="020B0604030504040204" pitchFamily="34" charset="0"/>
              </a:rPr>
              <a:t>ASSOCIATED WITH LOCAL </a:t>
            </a:r>
          </a:p>
          <a:p>
            <a:pPr algn="ctr"/>
            <a:r>
              <a:rPr lang="it-IT" sz="1800" dirty="0">
                <a:latin typeface="Verdana" panose="020B0604030504040204" pitchFamily="34" charset="0"/>
                <a:ea typeface="Verdana" panose="020B0604030504040204" pitchFamily="34" charset="0"/>
                <a:cs typeface="Verdana" panose="020B0604030504040204" pitchFamily="34" charset="0"/>
              </a:rPr>
              <a:t>TOOL ASSESSMENT </a:t>
            </a:r>
          </a:p>
          <a:p>
            <a:endParaRPr lang="it-IT" dirty="0"/>
          </a:p>
        </p:txBody>
      </p:sp>
      <p:sp>
        <p:nvSpPr>
          <p:cNvPr id="11" name="Rettangolo 10">
            <a:extLst>
              <a:ext uri="{FF2B5EF4-FFF2-40B4-BE49-F238E27FC236}">
                <a16:creationId xmlns:a16="http://schemas.microsoft.com/office/drawing/2014/main" id="{B109BE07-7D00-4260-A15C-BE8604EE7701}"/>
              </a:ext>
            </a:extLst>
          </p:cNvPr>
          <p:cNvSpPr/>
          <p:nvPr/>
        </p:nvSpPr>
        <p:spPr>
          <a:xfrm>
            <a:off x="4341795" y="3767138"/>
            <a:ext cx="1616075" cy="2270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a:extLst>
              <a:ext uri="{FF2B5EF4-FFF2-40B4-BE49-F238E27FC236}">
                <a16:creationId xmlns:a16="http://schemas.microsoft.com/office/drawing/2014/main" id="{17CF078A-04C4-4447-81FF-EC1ECEBFE65C}"/>
              </a:ext>
            </a:extLst>
          </p:cNvPr>
          <p:cNvSpPr/>
          <p:nvPr/>
        </p:nvSpPr>
        <p:spPr>
          <a:xfrm>
            <a:off x="4329095" y="1304926"/>
            <a:ext cx="1616075" cy="2268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CasellaDiTesto 16">
            <a:extLst>
              <a:ext uri="{FF2B5EF4-FFF2-40B4-BE49-F238E27FC236}">
                <a16:creationId xmlns:a16="http://schemas.microsoft.com/office/drawing/2014/main" id="{F4DCCAEE-349F-4359-BD09-3D6B347B5BE3}"/>
              </a:ext>
            </a:extLst>
          </p:cNvPr>
          <p:cNvSpPr txBox="1">
            <a:spLocks noChangeArrowheads="1"/>
          </p:cNvSpPr>
          <p:nvPr/>
        </p:nvSpPr>
        <p:spPr bwMode="auto">
          <a:xfrm>
            <a:off x="6000733" y="1884363"/>
            <a:ext cx="606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it-IT" altLang="it-IT" sz="6600">
                <a:latin typeface="Calibri" panose="020F0502020204030204" pitchFamily="34" charset="0"/>
              </a:rPr>
              <a:t>+</a:t>
            </a:r>
            <a:endParaRPr lang="it-IT" altLang="it-IT" sz="1800">
              <a:latin typeface="Calibri" panose="020F0502020204030204" pitchFamily="34" charset="0"/>
            </a:endParaRPr>
          </a:p>
        </p:txBody>
      </p:sp>
      <p:sp>
        <p:nvSpPr>
          <p:cNvPr id="14" name="CasellaDiTesto 25">
            <a:extLst>
              <a:ext uri="{FF2B5EF4-FFF2-40B4-BE49-F238E27FC236}">
                <a16:creationId xmlns:a16="http://schemas.microsoft.com/office/drawing/2014/main" id="{3BAC0D8F-8B29-4224-96A4-EBB486FC3BB0}"/>
              </a:ext>
            </a:extLst>
          </p:cNvPr>
          <p:cNvSpPr txBox="1">
            <a:spLocks noChangeArrowheads="1"/>
          </p:cNvSpPr>
          <p:nvPr/>
        </p:nvSpPr>
        <p:spPr bwMode="auto">
          <a:xfrm>
            <a:off x="6056295" y="4338638"/>
            <a:ext cx="606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it-IT" altLang="it-IT" sz="6600">
                <a:latin typeface="Calibri" panose="020F0502020204030204" pitchFamily="34" charset="0"/>
              </a:rPr>
              <a:t>+</a:t>
            </a:r>
            <a:endParaRPr lang="it-IT" altLang="it-IT" sz="1800">
              <a:latin typeface="Calibri" panose="020F0502020204030204" pitchFamily="34" charset="0"/>
            </a:endParaRPr>
          </a:p>
        </p:txBody>
      </p:sp>
      <p:sp>
        <p:nvSpPr>
          <p:cNvPr id="15" name="CasellaDiTesto 14">
            <a:extLst>
              <a:ext uri="{FF2B5EF4-FFF2-40B4-BE49-F238E27FC236}">
                <a16:creationId xmlns:a16="http://schemas.microsoft.com/office/drawing/2014/main" id="{F9A252AA-1607-450D-8EE0-E479607D52A8}"/>
              </a:ext>
            </a:extLst>
          </p:cNvPr>
          <p:cNvSpPr txBox="1"/>
          <p:nvPr/>
        </p:nvSpPr>
        <p:spPr>
          <a:xfrm>
            <a:off x="4417200" y="1398562"/>
            <a:ext cx="1465264" cy="523220"/>
          </a:xfrm>
          <a:prstGeom prst="rect">
            <a:avLst/>
          </a:prstGeom>
          <a:noFill/>
        </p:spPr>
        <p:txBody>
          <a:bodyPr wrap="square" rtlCol="0">
            <a:spAutoFit/>
          </a:bodyPr>
          <a:lstStyle/>
          <a:p>
            <a:pPr algn="ctr"/>
            <a:r>
              <a:rPr lang="it-IT" dirty="0"/>
              <a:t>TORINO TOOL SCORE</a:t>
            </a:r>
          </a:p>
        </p:txBody>
      </p:sp>
      <p:sp>
        <p:nvSpPr>
          <p:cNvPr id="16" name="CasellaDiTesto 15">
            <a:extLst>
              <a:ext uri="{FF2B5EF4-FFF2-40B4-BE49-F238E27FC236}">
                <a16:creationId xmlns:a16="http://schemas.microsoft.com/office/drawing/2014/main" id="{9E6FE364-B9F4-455F-AB26-5165688D8184}"/>
              </a:ext>
            </a:extLst>
          </p:cNvPr>
          <p:cNvSpPr txBox="1"/>
          <p:nvPr/>
        </p:nvSpPr>
        <p:spPr>
          <a:xfrm>
            <a:off x="4458970" y="3861218"/>
            <a:ext cx="1511651" cy="523220"/>
          </a:xfrm>
          <a:prstGeom prst="rect">
            <a:avLst/>
          </a:prstGeom>
          <a:noFill/>
        </p:spPr>
        <p:txBody>
          <a:bodyPr wrap="square" rtlCol="0">
            <a:spAutoFit/>
          </a:bodyPr>
          <a:lstStyle/>
          <a:p>
            <a:pPr algn="ctr"/>
            <a:r>
              <a:rPr lang="it-IT" dirty="0"/>
              <a:t>BARCELONA TOOL SCORE</a:t>
            </a:r>
          </a:p>
        </p:txBody>
      </p:sp>
      <p:pic>
        <p:nvPicPr>
          <p:cNvPr id="18" name="Immagine 17">
            <a:extLst>
              <a:ext uri="{FF2B5EF4-FFF2-40B4-BE49-F238E27FC236}">
                <a16:creationId xmlns:a16="http://schemas.microsoft.com/office/drawing/2014/main" id="{AEBEF8DD-B084-4B79-80B5-63A47DC11521}"/>
              </a:ext>
            </a:extLst>
          </p:cNvPr>
          <p:cNvPicPr>
            <a:picLocks noChangeAspect="1"/>
          </p:cNvPicPr>
          <p:nvPr/>
        </p:nvPicPr>
        <p:blipFill>
          <a:blip r:embed="rId3"/>
          <a:stretch>
            <a:fillRect/>
          </a:stretch>
        </p:blipFill>
        <p:spPr>
          <a:xfrm>
            <a:off x="4664599" y="4941162"/>
            <a:ext cx="1100392" cy="734674"/>
          </a:xfrm>
          <a:prstGeom prst="rect">
            <a:avLst/>
          </a:prstGeom>
        </p:spPr>
      </p:pic>
      <p:pic>
        <p:nvPicPr>
          <p:cNvPr id="19" name="Immagine 18">
            <a:extLst>
              <a:ext uri="{FF2B5EF4-FFF2-40B4-BE49-F238E27FC236}">
                <a16:creationId xmlns:a16="http://schemas.microsoft.com/office/drawing/2014/main" id="{27C365FF-76AA-43F4-91ED-F56EC0CC4E19}"/>
              </a:ext>
            </a:extLst>
          </p:cNvPr>
          <p:cNvPicPr>
            <a:picLocks noChangeAspect="1"/>
          </p:cNvPicPr>
          <p:nvPr/>
        </p:nvPicPr>
        <p:blipFill>
          <a:blip r:embed="rId4"/>
          <a:stretch>
            <a:fillRect/>
          </a:stretch>
        </p:blipFill>
        <p:spPr>
          <a:xfrm>
            <a:off x="6649604" y="1361658"/>
            <a:ext cx="1552992" cy="2153483"/>
          </a:xfrm>
          <a:prstGeom prst="rect">
            <a:avLst/>
          </a:prstGeom>
        </p:spPr>
      </p:pic>
      <p:pic>
        <p:nvPicPr>
          <p:cNvPr id="20" name="Immagine 19">
            <a:extLst>
              <a:ext uri="{FF2B5EF4-FFF2-40B4-BE49-F238E27FC236}">
                <a16:creationId xmlns:a16="http://schemas.microsoft.com/office/drawing/2014/main" id="{E5565C3D-61A9-42F7-BDD9-A167F5E4B935}"/>
              </a:ext>
            </a:extLst>
          </p:cNvPr>
          <p:cNvPicPr>
            <a:picLocks noChangeAspect="1"/>
          </p:cNvPicPr>
          <p:nvPr/>
        </p:nvPicPr>
        <p:blipFill>
          <a:blip r:embed="rId4"/>
          <a:stretch>
            <a:fillRect/>
          </a:stretch>
        </p:blipFill>
        <p:spPr>
          <a:xfrm>
            <a:off x="6696059" y="3883780"/>
            <a:ext cx="1552992" cy="2153483"/>
          </a:xfrm>
          <a:prstGeom prst="rect">
            <a:avLst/>
          </a:prstGeom>
        </p:spPr>
      </p:pic>
      <p:pic>
        <p:nvPicPr>
          <p:cNvPr id="22" name="Immagine 21">
            <a:extLst>
              <a:ext uri="{FF2B5EF4-FFF2-40B4-BE49-F238E27FC236}">
                <a16:creationId xmlns:a16="http://schemas.microsoft.com/office/drawing/2014/main" id="{E9257F52-ADAB-4318-8913-C831DD94194D}"/>
              </a:ext>
            </a:extLst>
          </p:cNvPr>
          <p:cNvPicPr>
            <a:picLocks noChangeAspect="1"/>
          </p:cNvPicPr>
          <p:nvPr/>
        </p:nvPicPr>
        <p:blipFill>
          <a:blip r:embed="rId3"/>
          <a:stretch>
            <a:fillRect/>
          </a:stretch>
        </p:blipFill>
        <p:spPr>
          <a:xfrm>
            <a:off x="7783569" y="5697513"/>
            <a:ext cx="468446" cy="312757"/>
          </a:xfrm>
          <a:prstGeom prst="rect">
            <a:avLst/>
          </a:prstGeom>
        </p:spPr>
      </p:pic>
      <p:sp>
        <p:nvSpPr>
          <p:cNvPr id="27" name="Ovale 26">
            <a:extLst>
              <a:ext uri="{FF2B5EF4-FFF2-40B4-BE49-F238E27FC236}">
                <a16:creationId xmlns:a16="http://schemas.microsoft.com/office/drawing/2014/main" id="{3CECE6AA-CEDB-47D1-AD12-5BA5632B8015}"/>
              </a:ext>
            </a:extLst>
          </p:cNvPr>
          <p:cNvSpPr/>
          <p:nvPr/>
        </p:nvSpPr>
        <p:spPr>
          <a:xfrm>
            <a:off x="7918117" y="3631485"/>
            <a:ext cx="969451" cy="9683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err="1"/>
              <a:t>KPIs</a:t>
            </a:r>
            <a:endParaRPr lang="it-IT" sz="1000" b="1" dirty="0"/>
          </a:p>
        </p:txBody>
      </p:sp>
      <p:sp>
        <p:nvSpPr>
          <p:cNvPr id="28" name="Ovale 27">
            <a:extLst>
              <a:ext uri="{FF2B5EF4-FFF2-40B4-BE49-F238E27FC236}">
                <a16:creationId xmlns:a16="http://schemas.microsoft.com/office/drawing/2014/main" id="{29FD5D9F-AD82-402D-A453-E208FB2E52B0}"/>
              </a:ext>
            </a:extLst>
          </p:cNvPr>
          <p:cNvSpPr/>
          <p:nvPr/>
        </p:nvSpPr>
        <p:spPr>
          <a:xfrm>
            <a:off x="7758460" y="1018913"/>
            <a:ext cx="969451" cy="9683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err="1"/>
              <a:t>KPIs</a:t>
            </a:r>
            <a:endParaRPr lang="it-IT" sz="1000" b="1" dirty="0"/>
          </a:p>
        </p:txBody>
      </p:sp>
      <p:pic>
        <p:nvPicPr>
          <p:cNvPr id="21" name="Immagine 20">
            <a:extLst>
              <a:ext uri="{FF2B5EF4-FFF2-40B4-BE49-F238E27FC236}">
                <a16:creationId xmlns:a16="http://schemas.microsoft.com/office/drawing/2014/main" id="{44E15B5D-C1B8-47EE-A0D4-FD3115472618}"/>
              </a:ext>
            </a:extLst>
          </p:cNvPr>
          <p:cNvPicPr>
            <a:picLocks noChangeAspect="1"/>
          </p:cNvPicPr>
          <p:nvPr/>
        </p:nvPicPr>
        <p:blipFill>
          <a:blip r:embed="rId5"/>
          <a:stretch>
            <a:fillRect/>
          </a:stretch>
        </p:blipFill>
        <p:spPr>
          <a:xfrm>
            <a:off x="4691045" y="2423837"/>
            <a:ext cx="941689" cy="941689"/>
          </a:xfrm>
          <a:prstGeom prst="rect">
            <a:avLst/>
          </a:prstGeom>
        </p:spPr>
      </p:pic>
      <p:pic>
        <p:nvPicPr>
          <p:cNvPr id="23" name="Immagine 22">
            <a:extLst>
              <a:ext uri="{FF2B5EF4-FFF2-40B4-BE49-F238E27FC236}">
                <a16:creationId xmlns:a16="http://schemas.microsoft.com/office/drawing/2014/main" id="{18CBBD23-F846-4455-806E-D6E33EBD1D55}"/>
              </a:ext>
            </a:extLst>
          </p:cNvPr>
          <p:cNvPicPr>
            <a:picLocks noChangeAspect="1"/>
          </p:cNvPicPr>
          <p:nvPr/>
        </p:nvPicPr>
        <p:blipFill>
          <a:blip r:embed="rId5"/>
          <a:stretch>
            <a:fillRect/>
          </a:stretch>
        </p:blipFill>
        <p:spPr>
          <a:xfrm>
            <a:off x="7783569" y="3090156"/>
            <a:ext cx="377977" cy="377977"/>
          </a:xfrm>
          <a:prstGeom prst="rect">
            <a:avLst/>
          </a:prstGeom>
        </p:spPr>
      </p:pic>
    </p:spTree>
    <p:extLst>
      <p:ext uri="{BB962C8B-B14F-4D97-AF65-F5344CB8AC3E}">
        <p14:creationId xmlns:p14="http://schemas.microsoft.com/office/powerpoint/2010/main" val="2220018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dirty="0"/>
              <a:t>CESBA MED Passport</a:t>
            </a:r>
            <a:br>
              <a:rPr lang="it-IT" sz="3200" b="1" i="0" u="none" strike="noStrike" cap="none" dirty="0">
                <a:solidFill>
                  <a:schemeClr val="dk1"/>
                </a:solidFill>
                <a:latin typeface="Calibri"/>
                <a:ea typeface="Calibri"/>
                <a:cs typeface="Calibri"/>
                <a:sym typeface="Calibri"/>
              </a:rPr>
            </a:br>
            <a:endParaRPr dirty="0"/>
          </a:p>
        </p:txBody>
      </p:sp>
      <p:sp>
        <p:nvSpPr>
          <p:cNvPr id="21" name="Rettangolo 20">
            <a:extLst>
              <a:ext uri="{FF2B5EF4-FFF2-40B4-BE49-F238E27FC236}">
                <a16:creationId xmlns:a16="http://schemas.microsoft.com/office/drawing/2014/main" id="{E2118E5C-6FC5-41DE-B147-3BD26639EC1F}"/>
              </a:ext>
            </a:extLst>
          </p:cNvPr>
          <p:cNvSpPr/>
          <p:nvPr/>
        </p:nvSpPr>
        <p:spPr>
          <a:xfrm>
            <a:off x="2760645" y="1514476"/>
            <a:ext cx="1616075" cy="2270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Rettangolo 22">
            <a:extLst>
              <a:ext uri="{FF2B5EF4-FFF2-40B4-BE49-F238E27FC236}">
                <a16:creationId xmlns:a16="http://schemas.microsoft.com/office/drawing/2014/main" id="{915F4C81-3354-46AD-9495-9AA2B59AF4FD}"/>
              </a:ext>
            </a:extLst>
          </p:cNvPr>
          <p:cNvSpPr/>
          <p:nvPr/>
        </p:nvSpPr>
        <p:spPr>
          <a:xfrm>
            <a:off x="747695" y="1514476"/>
            <a:ext cx="1616075" cy="2268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CasellaDiTesto 28">
            <a:extLst>
              <a:ext uri="{FF2B5EF4-FFF2-40B4-BE49-F238E27FC236}">
                <a16:creationId xmlns:a16="http://schemas.microsoft.com/office/drawing/2014/main" id="{927F7901-E45E-408F-A09D-350E3B664784}"/>
              </a:ext>
            </a:extLst>
          </p:cNvPr>
          <p:cNvSpPr txBox="1"/>
          <p:nvPr/>
        </p:nvSpPr>
        <p:spPr>
          <a:xfrm>
            <a:off x="2877820" y="1608556"/>
            <a:ext cx="1511651" cy="523220"/>
          </a:xfrm>
          <a:prstGeom prst="rect">
            <a:avLst/>
          </a:prstGeom>
          <a:noFill/>
        </p:spPr>
        <p:txBody>
          <a:bodyPr wrap="square" rtlCol="0">
            <a:spAutoFit/>
          </a:bodyPr>
          <a:lstStyle/>
          <a:p>
            <a:pPr algn="ctr"/>
            <a:r>
              <a:rPr lang="it-IT" dirty="0"/>
              <a:t>BARCELONA TOOL SCORE</a:t>
            </a:r>
          </a:p>
        </p:txBody>
      </p:sp>
      <p:pic>
        <p:nvPicPr>
          <p:cNvPr id="30" name="Immagine 29">
            <a:extLst>
              <a:ext uri="{FF2B5EF4-FFF2-40B4-BE49-F238E27FC236}">
                <a16:creationId xmlns:a16="http://schemas.microsoft.com/office/drawing/2014/main" id="{BD638BE3-6B37-4D67-AB26-4678D5182F2D}"/>
              </a:ext>
            </a:extLst>
          </p:cNvPr>
          <p:cNvPicPr>
            <a:picLocks noChangeAspect="1"/>
          </p:cNvPicPr>
          <p:nvPr/>
        </p:nvPicPr>
        <p:blipFill>
          <a:blip r:embed="rId3"/>
          <a:stretch>
            <a:fillRect/>
          </a:stretch>
        </p:blipFill>
        <p:spPr>
          <a:xfrm>
            <a:off x="3083449" y="2688500"/>
            <a:ext cx="1100392" cy="734674"/>
          </a:xfrm>
          <a:prstGeom prst="rect">
            <a:avLst/>
          </a:prstGeom>
        </p:spPr>
      </p:pic>
      <p:sp>
        <p:nvSpPr>
          <p:cNvPr id="32" name="Freccia a destra 31">
            <a:extLst>
              <a:ext uri="{FF2B5EF4-FFF2-40B4-BE49-F238E27FC236}">
                <a16:creationId xmlns:a16="http://schemas.microsoft.com/office/drawing/2014/main" id="{4B582977-7F28-43BF-AC04-69B58AE5823F}"/>
              </a:ext>
            </a:extLst>
          </p:cNvPr>
          <p:cNvSpPr/>
          <p:nvPr/>
        </p:nvSpPr>
        <p:spPr>
          <a:xfrm rot="5400000">
            <a:off x="2282482" y="4199249"/>
            <a:ext cx="576064" cy="61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a:extLst>
              <a:ext uri="{FF2B5EF4-FFF2-40B4-BE49-F238E27FC236}">
                <a16:creationId xmlns:a16="http://schemas.microsoft.com/office/drawing/2014/main" id="{12B96FDB-A1EC-4441-AA52-C3BCA359F31C}"/>
              </a:ext>
            </a:extLst>
          </p:cNvPr>
          <p:cNvSpPr txBox="1"/>
          <p:nvPr/>
        </p:nvSpPr>
        <p:spPr>
          <a:xfrm>
            <a:off x="675109" y="5114209"/>
            <a:ext cx="3790810" cy="646331"/>
          </a:xfrm>
          <a:prstGeom prst="rect">
            <a:avLst/>
          </a:prstGeom>
          <a:noFill/>
        </p:spPr>
        <p:txBody>
          <a:bodyPr wrap="square" rtlCol="0">
            <a:spAutoFit/>
          </a:bodyPr>
          <a:lstStyle/>
          <a:p>
            <a:pPr algn="ctr"/>
            <a:r>
              <a:rPr lang="it-IT" sz="1800" dirty="0">
                <a:latin typeface="Verdana" panose="020B0604030504040204" pitchFamily="34" charset="0"/>
                <a:ea typeface="Verdana" panose="020B0604030504040204" pitchFamily="34" charset="0"/>
                <a:cs typeface="Verdana" panose="020B0604030504040204" pitchFamily="34" charset="0"/>
              </a:rPr>
              <a:t>SAME COMPARABLE </a:t>
            </a:r>
          </a:p>
          <a:p>
            <a:pPr algn="ctr"/>
            <a:r>
              <a:rPr lang="it-IT" sz="1800" dirty="0">
                <a:latin typeface="Verdana" panose="020B0604030504040204" pitchFamily="34" charset="0"/>
                <a:ea typeface="Verdana" panose="020B0604030504040204" pitchFamily="34" charset="0"/>
                <a:cs typeface="Verdana" panose="020B0604030504040204" pitchFamily="34" charset="0"/>
              </a:rPr>
              <a:t>MEANING</a:t>
            </a:r>
          </a:p>
        </p:txBody>
      </p:sp>
      <p:cxnSp>
        <p:nvCxnSpPr>
          <p:cNvPr id="34" name="Connettore diritto 33">
            <a:extLst>
              <a:ext uri="{FF2B5EF4-FFF2-40B4-BE49-F238E27FC236}">
                <a16:creationId xmlns:a16="http://schemas.microsoft.com/office/drawing/2014/main" id="{AFEBC48C-3D67-4697-B17D-A4F4475070BE}"/>
              </a:ext>
            </a:extLst>
          </p:cNvPr>
          <p:cNvCxnSpPr>
            <a:cxnSpLocks/>
          </p:cNvCxnSpPr>
          <p:nvPr/>
        </p:nvCxnSpPr>
        <p:spPr>
          <a:xfrm>
            <a:off x="4942169" y="1133476"/>
            <a:ext cx="0" cy="4886324"/>
          </a:xfrm>
          <a:prstGeom prst="line">
            <a:avLst/>
          </a:prstGeom>
        </p:spPr>
        <p:style>
          <a:lnRef idx="1">
            <a:schemeClr val="accent1"/>
          </a:lnRef>
          <a:fillRef idx="0">
            <a:schemeClr val="accent1"/>
          </a:fillRef>
          <a:effectRef idx="0">
            <a:schemeClr val="accent1"/>
          </a:effectRef>
          <a:fontRef idx="minor">
            <a:schemeClr val="tx1"/>
          </a:fontRef>
        </p:style>
      </p:cxnSp>
      <p:sp>
        <p:nvSpPr>
          <p:cNvPr id="35" name="Freccia a destra 34">
            <a:extLst>
              <a:ext uri="{FF2B5EF4-FFF2-40B4-BE49-F238E27FC236}">
                <a16:creationId xmlns:a16="http://schemas.microsoft.com/office/drawing/2014/main" id="{78D0EB61-CB37-4A25-9916-A9A7FC7FA3EE}"/>
              </a:ext>
            </a:extLst>
          </p:cNvPr>
          <p:cNvSpPr/>
          <p:nvPr/>
        </p:nvSpPr>
        <p:spPr>
          <a:xfrm rot="5400000">
            <a:off x="6718487" y="4199249"/>
            <a:ext cx="576064" cy="61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7" name="Immagine 36">
            <a:extLst>
              <a:ext uri="{FF2B5EF4-FFF2-40B4-BE49-F238E27FC236}">
                <a16:creationId xmlns:a16="http://schemas.microsoft.com/office/drawing/2014/main" id="{BE701A97-4EE6-4F6E-BA35-54BA77DC8B62}"/>
              </a:ext>
            </a:extLst>
          </p:cNvPr>
          <p:cNvPicPr>
            <a:picLocks noChangeAspect="1"/>
          </p:cNvPicPr>
          <p:nvPr/>
        </p:nvPicPr>
        <p:blipFill>
          <a:blip r:embed="rId4"/>
          <a:stretch>
            <a:fillRect/>
          </a:stretch>
        </p:blipFill>
        <p:spPr>
          <a:xfrm>
            <a:off x="7158339" y="1514475"/>
            <a:ext cx="1552992" cy="2153483"/>
          </a:xfrm>
          <a:prstGeom prst="rect">
            <a:avLst/>
          </a:prstGeom>
        </p:spPr>
      </p:pic>
      <p:pic>
        <p:nvPicPr>
          <p:cNvPr id="38" name="Immagine 37">
            <a:extLst>
              <a:ext uri="{FF2B5EF4-FFF2-40B4-BE49-F238E27FC236}">
                <a16:creationId xmlns:a16="http://schemas.microsoft.com/office/drawing/2014/main" id="{11546F33-E092-4A7B-9E98-C89FEECAE5EB}"/>
              </a:ext>
            </a:extLst>
          </p:cNvPr>
          <p:cNvPicPr>
            <a:picLocks noChangeAspect="1"/>
          </p:cNvPicPr>
          <p:nvPr/>
        </p:nvPicPr>
        <p:blipFill>
          <a:blip r:embed="rId4"/>
          <a:stretch>
            <a:fillRect/>
          </a:stretch>
        </p:blipFill>
        <p:spPr>
          <a:xfrm>
            <a:off x="5209248" y="1514476"/>
            <a:ext cx="1552992" cy="2153483"/>
          </a:xfrm>
          <a:prstGeom prst="rect">
            <a:avLst/>
          </a:prstGeom>
        </p:spPr>
      </p:pic>
      <p:pic>
        <p:nvPicPr>
          <p:cNvPr id="40" name="Immagine 39">
            <a:extLst>
              <a:ext uri="{FF2B5EF4-FFF2-40B4-BE49-F238E27FC236}">
                <a16:creationId xmlns:a16="http://schemas.microsoft.com/office/drawing/2014/main" id="{6F40572E-864D-413A-99C3-075248B7104D}"/>
              </a:ext>
            </a:extLst>
          </p:cNvPr>
          <p:cNvPicPr>
            <a:picLocks noChangeAspect="1"/>
          </p:cNvPicPr>
          <p:nvPr/>
        </p:nvPicPr>
        <p:blipFill>
          <a:blip r:embed="rId3"/>
          <a:stretch>
            <a:fillRect/>
          </a:stretch>
        </p:blipFill>
        <p:spPr>
          <a:xfrm>
            <a:off x="8252025" y="3344038"/>
            <a:ext cx="468446" cy="312757"/>
          </a:xfrm>
          <a:prstGeom prst="rect">
            <a:avLst/>
          </a:prstGeom>
        </p:spPr>
      </p:pic>
      <p:sp>
        <p:nvSpPr>
          <p:cNvPr id="41" name="Ovale 40">
            <a:extLst>
              <a:ext uri="{FF2B5EF4-FFF2-40B4-BE49-F238E27FC236}">
                <a16:creationId xmlns:a16="http://schemas.microsoft.com/office/drawing/2014/main" id="{41BC26BC-E475-457A-9F1F-63541C3CF0BE}"/>
              </a:ext>
            </a:extLst>
          </p:cNvPr>
          <p:cNvSpPr/>
          <p:nvPr/>
        </p:nvSpPr>
        <p:spPr>
          <a:xfrm>
            <a:off x="6450505" y="4968354"/>
            <a:ext cx="1226327" cy="12249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err="1"/>
              <a:t>KPIs</a:t>
            </a:r>
            <a:endParaRPr lang="it-IT" sz="1200" b="1" dirty="0"/>
          </a:p>
        </p:txBody>
      </p:sp>
      <p:sp>
        <p:nvSpPr>
          <p:cNvPr id="18" name="CasellaDiTesto 17">
            <a:extLst>
              <a:ext uri="{FF2B5EF4-FFF2-40B4-BE49-F238E27FC236}">
                <a16:creationId xmlns:a16="http://schemas.microsoft.com/office/drawing/2014/main" id="{3C28B39A-C09D-4AFC-AC67-EDCF0F2F9BA8}"/>
              </a:ext>
            </a:extLst>
          </p:cNvPr>
          <p:cNvSpPr txBox="1"/>
          <p:nvPr/>
        </p:nvSpPr>
        <p:spPr>
          <a:xfrm>
            <a:off x="821776" y="1608556"/>
            <a:ext cx="1465264" cy="523220"/>
          </a:xfrm>
          <a:prstGeom prst="rect">
            <a:avLst/>
          </a:prstGeom>
          <a:noFill/>
        </p:spPr>
        <p:txBody>
          <a:bodyPr wrap="square" rtlCol="0">
            <a:spAutoFit/>
          </a:bodyPr>
          <a:lstStyle/>
          <a:p>
            <a:pPr algn="ctr"/>
            <a:r>
              <a:rPr lang="it-IT" dirty="0"/>
              <a:t>TORINO TOOL SCORE</a:t>
            </a:r>
          </a:p>
        </p:txBody>
      </p:sp>
      <p:pic>
        <p:nvPicPr>
          <p:cNvPr id="19" name="Immagine 18">
            <a:extLst>
              <a:ext uri="{FF2B5EF4-FFF2-40B4-BE49-F238E27FC236}">
                <a16:creationId xmlns:a16="http://schemas.microsoft.com/office/drawing/2014/main" id="{9C04EE20-89D8-4DAA-B33D-AC6F28241A59}"/>
              </a:ext>
            </a:extLst>
          </p:cNvPr>
          <p:cNvPicPr>
            <a:picLocks noChangeAspect="1"/>
          </p:cNvPicPr>
          <p:nvPr/>
        </p:nvPicPr>
        <p:blipFill>
          <a:blip r:embed="rId5"/>
          <a:stretch>
            <a:fillRect/>
          </a:stretch>
        </p:blipFill>
        <p:spPr>
          <a:xfrm>
            <a:off x="1095621" y="2633831"/>
            <a:ext cx="941689" cy="941689"/>
          </a:xfrm>
          <a:prstGeom prst="rect">
            <a:avLst/>
          </a:prstGeom>
        </p:spPr>
      </p:pic>
      <p:pic>
        <p:nvPicPr>
          <p:cNvPr id="20" name="Immagine 19">
            <a:extLst>
              <a:ext uri="{FF2B5EF4-FFF2-40B4-BE49-F238E27FC236}">
                <a16:creationId xmlns:a16="http://schemas.microsoft.com/office/drawing/2014/main" id="{071FFFA4-9F6B-4E4C-A11C-DE7E7001228B}"/>
              </a:ext>
            </a:extLst>
          </p:cNvPr>
          <p:cNvPicPr>
            <a:picLocks noChangeAspect="1"/>
          </p:cNvPicPr>
          <p:nvPr/>
        </p:nvPicPr>
        <p:blipFill>
          <a:blip r:embed="rId5"/>
          <a:stretch>
            <a:fillRect/>
          </a:stretch>
        </p:blipFill>
        <p:spPr>
          <a:xfrm>
            <a:off x="6458712" y="3356893"/>
            <a:ext cx="287046" cy="287046"/>
          </a:xfrm>
          <a:prstGeom prst="rect">
            <a:avLst/>
          </a:prstGeom>
        </p:spPr>
      </p:pic>
    </p:spTree>
    <p:extLst>
      <p:ext uri="{BB962C8B-B14F-4D97-AF65-F5344CB8AC3E}">
        <p14:creationId xmlns:p14="http://schemas.microsoft.com/office/powerpoint/2010/main" val="3321733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dirty="0"/>
              <a:t>CESBA MED Passport</a:t>
            </a:r>
            <a:br>
              <a:rPr lang="it-IT" sz="3200" b="1" i="0" u="none" strike="noStrike" cap="none" dirty="0">
                <a:solidFill>
                  <a:schemeClr val="dk1"/>
                </a:solidFill>
                <a:latin typeface="Calibri"/>
                <a:ea typeface="Calibri"/>
                <a:cs typeface="Calibri"/>
                <a:sym typeface="Calibri"/>
              </a:rPr>
            </a:br>
            <a:endParaRPr dirty="0"/>
          </a:p>
        </p:txBody>
      </p:sp>
      <p:sp>
        <p:nvSpPr>
          <p:cNvPr id="3" name="Rettangolo 2">
            <a:extLst>
              <a:ext uri="{FF2B5EF4-FFF2-40B4-BE49-F238E27FC236}">
                <a16:creationId xmlns:a16="http://schemas.microsoft.com/office/drawing/2014/main" id="{578F3DBB-8790-4A05-B8C7-DA20DE5E1226}"/>
              </a:ext>
            </a:extLst>
          </p:cNvPr>
          <p:cNvSpPr/>
          <p:nvPr/>
        </p:nvSpPr>
        <p:spPr>
          <a:xfrm>
            <a:off x="-162625" y="1067871"/>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W</a:t>
            </a:r>
          </a:p>
        </p:txBody>
      </p:sp>
      <p:sp>
        <p:nvSpPr>
          <p:cNvPr id="5" name="CasellaDiTesto 4">
            <a:extLst>
              <a:ext uri="{FF2B5EF4-FFF2-40B4-BE49-F238E27FC236}">
                <a16:creationId xmlns:a16="http://schemas.microsoft.com/office/drawing/2014/main" id="{E41733E3-02FE-4484-B1F2-64198DB999CC}"/>
              </a:ext>
            </a:extLst>
          </p:cNvPr>
          <p:cNvSpPr txBox="1"/>
          <p:nvPr/>
        </p:nvSpPr>
        <p:spPr>
          <a:xfrm>
            <a:off x="251349" y="1535843"/>
            <a:ext cx="1977849" cy="707886"/>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THINK GLOBAL</a:t>
            </a:r>
          </a:p>
        </p:txBody>
      </p:sp>
      <p:grpSp>
        <p:nvGrpSpPr>
          <p:cNvPr id="2" name="Gruppo 1">
            <a:extLst>
              <a:ext uri="{FF2B5EF4-FFF2-40B4-BE49-F238E27FC236}">
                <a16:creationId xmlns:a16="http://schemas.microsoft.com/office/drawing/2014/main" id="{D3FBF4A8-57FC-4064-96F3-A2FE437ADB1E}"/>
              </a:ext>
            </a:extLst>
          </p:cNvPr>
          <p:cNvGrpSpPr/>
          <p:nvPr/>
        </p:nvGrpSpPr>
        <p:grpSpPr>
          <a:xfrm>
            <a:off x="2229198" y="1250392"/>
            <a:ext cx="5799258" cy="5369394"/>
            <a:chOff x="2216484" y="1253386"/>
            <a:chExt cx="6676004" cy="6181152"/>
          </a:xfrm>
        </p:grpSpPr>
        <p:pic>
          <p:nvPicPr>
            <p:cNvPr id="4" name="Picture 2" descr="Risultati immagini per SUSTAINABLE DEVELOPMENT GOALS">
              <a:extLst>
                <a:ext uri="{FF2B5EF4-FFF2-40B4-BE49-F238E27FC236}">
                  <a16:creationId xmlns:a16="http://schemas.microsoft.com/office/drawing/2014/main" id="{6273C26D-BD78-4420-AB23-D72CA490A3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4616" y="1256741"/>
              <a:ext cx="1128849" cy="1086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e 5">
              <a:extLst>
                <a:ext uri="{FF2B5EF4-FFF2-40B4-BE49-F238E27FC236}">
                  <a16:creationId xmlns:a16="http://schemas.microsoft.com/office/drawing/2014/main" id="{68E6AF57-64A2-4FA6-8D76-CB581EE4A965}"/>
                </a:ext>
              </a:extLst>
            </p:cNvPr>
            <p:cNvSpPr/>
            <p:nvPr/>
          </p:nvSpPr>
          <p:spPr>
            <a:xfrm>
              <a:off x="4718429" y="1910486"/>
              <a:ext cx="403360" cy="403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6F41339-6417-4465-8634-6202D1F33B60}"/>
                </a:ext>
              </a:extLst>
            </p:cNvPr>
            <p:cNvSpPr txBox="1"/>
            <p:nvPr/>
          </p:nvSpPr>
          <p:spPr>
            <a:xfrm>
              <a:off x="4427862" y="1253386"/>
              <a:ext cx="1233927" cy="460600"/>
            </a:xfrm>
            <a:prstGeom prst="rect">
              <a:avLst/>
            </a:prstGeom>
            <a:noFill/>
          </p:spPr>
          <p:txBody>
            <a:bodyPr wrap="square" rtlCol="0">
              <a:spAutoFit/>
            </a:bodyPr>
            <a:lstStyle/>
            <a:p>
              <a:r>
                <a:rPr lang="it-IT" sz="2000" b="1" dirty="0" err="1">
                  <a:latin typeface="Verdana" panose="020B0604030504040204" pitchFamily="34" charset="0"/>
                  <a:ea typeface="Verdana" panose="020B0604030504040204" pitchFamily="34" charset="0"/>
                  <a:cs typeface="Verdana" panose="020B0604030504040204" pitchFamily="34" charset="0"/>
                </a:rPr>
                <a:t>KPIs</a:t>
              </a:r>
              <a:endParaRPr lang="it-IT" sz="20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Freccia in giù 7">
              <a:extLst>
                <a:ext uri="{FF2B5EF4-FFF2-40B4-BE49-F238E27FC236}">
                  <a16:creationId xmlns:a16="http://schemas.microsoft.com/office/drawing/2014/main" id="{4244E728-5E5B-4ED7-96B5-F76E06D03B54}"/>
                </a:ext>
              </a:extLst>
            </p:cNvPr>
            <p:cNvSpPr/>
            <p:nvPr/>
          </p:nvSpPr>
          <p:spPr>
            <a:xfrm>
              <a:off x="3013514" y="2481943"/>
              <a:ext cx="396044" cy="388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0E6DC67A-1E6B-4D43-86B9-0EA3FB2885F2}"/>
                </a:ext>
              </a:extLst>
            </p:cNvPr>
            <p:cNvPicPr>
              <a:picLocks noChangeAspect="1"/>
            </p:cNvPicPr>
            <p:nvPr/>
          </p:nvPicPr>
          <p:blipFill rotWithShape="1">
            <a:blip r:embed="rId4"/>
            <a:srcRect r="37202"/>
            <a:stretch/>
          </p:blipFill>
          <p:spPr>
            <a:xfrm>
              <a:off x="2216484" y="3048360"/>
              <a:ext cx="1958340" cy="1002640"/>
            </a:xfrm>
            <a:prstGeom prst="rect">
              <a:avLst/>
            </a:prstGeom>
          </p:spPr>
        </p:pic>
        <p:sp>
          <p:nvSpPr>
            <p:cNvPr id="10" name="Ovale 9">
              <a:extLst>
                <a:ext uri="{FF2B5EF4-FFF2-40B4-BE49-F238E27FC236}">
                  <a16:creationId xmlns:a16="http://schemas.microsoft.com/office/drawing/2014/main" id="{E35E01EF-980C-473E-B8FC-28E1760C86CA}"/>
                </a:ext>
              </a:extLst>
            </p:cNvPr>
            <p:cNvSpPr/>
            <p:nvPr/>
          </p:nvSpPr>
          <p:spPr>
            <a:xfrm>
              <a:off x="4716350" y="3696577"/>
              <a:ext cx="403360" cy="403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BCCE4240-0AAD-4C8F-8CC0-47E5E638DD6A}"/>
                </a:ext>
              </a:extLst>
            </p:cNvPr>
            <p:cNvPicPr>
              <a:picLocks noChangeAspect="1"/>
            </p:cNvPicPr>
            <p:nvPr/>
          </p:nvPicPr>
          <p:blipFill rotWithShape="1">
            <a:blip r:embed="rId5"/>
            <a:srcRect l="46456" t="39768" r="37400" b="31800"/>
            <a:stretch/>
          </p:blipFill>
          <p:spPr>
            <a:xfrm>
              <a:off x="2609952" y="4767011"/>
              <a:ext cx="1153513" cy="1142752"/>
            </a:xfrm>
            <a:prstGeom prst="rect">
              <a:avLst/>
            </a:prstGeom>
          </p:spPr>
        </p:pic>
        <p:sp>
          <p:nvSpPr>
            <p:cNvPr id="12" name="Freccia in giù 11">
              <a:extLst>
                <a:ext uri="{FF2B5EF4-FFF2-40B4-BE49-F238E27FC236}">
                  <a16:creationId xmlns:a16="http://schemas.microsoft.com/office/drawing/2014/main" id="{C91DBD1F-9E9C-45C1-AA1F-A39D007D9244}"/>
                </a:ext>
              </a:extLst>
            </p:cNvPr>
            <p:cNvSpPr/>
            <p:nvPr/>
          </p:nvSpPr>
          <p:spPr>
            <a:xfrm>
              <a:off x="3003682" y="4214957"/>
              <a:ext cx="396044" cy="388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B0BD6467-6049-4B32-A2CA-13FA2F2DDD63}"/>
                </a:ext>
              </a:extLst>
            </p:cNvPr>
            <p:cNvSpPr/>
            <p:nvPr/>
          </p:nvSpPr>
          <p:spPr>
            <a:xfrm>
              <a:off x="3013514" y="6214424"/>
              <a:ext cx="396044" cy="388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C60A13DD-4A74-41F2-A1E8-77B90A0C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776" y="6681759"/>
              <a:ext cx="1771521" cy="630216"/>
            </a:xfrm>
            <a:prstGeom prst="rect">
              <a:avLst/>
            </a:prstGeom>
          </p:spPr>
        </p:pic>
        <p:sp>
          <p:nvSpPr>
            <p:cNvPr id="15" name="Ovale 14">
              <a:extLst>
                <a:ext uri="{FF2B5EF4-FFF2-40B4-BE49-F238E27FC236}">
                  <a16:creationId xmlns:a16="http://schemas.microsoft.com/office/drawing/2014/main" id="{5F345086-90F1-41CA-BB0A-71EDDD8D0A0A}"/>
                </a:ext>
              </a:extLst>
            </p:cNvPr>
            <p:cNvSpPr/>
            <p:nvPr/>
          </p:nvSpPr>
          <p:spPr>
            <a:xfrm>
              <a:off x="5258428" y="3696577"/>
              <a:ext cx="403360" cy="40336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32925753-0B41-4057-B52D-E3FE06E3F73C}"/>
                </a:ext>
              </a:extLst>
            </p:cNvPr>
            <p:cNvSpPr/>
            <p:nvPr/>
          </p:nvSpPr>
          <p:spPr>
            <a:xfrm>
              <a:off x="4716350" y="5058274"/>
              <a:ext cx="403360" cy="403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4C6C868A-FED9-4362-B32E-EDBF56F2C1FE}"/>
                </a:ext>
              </a:extLst>
            </p:cNvPr>
            <p:cNvSpPr/>
            <p:nvPr/>
          </p:nvSpPr>
          <p:spPr>
            <a:xfrm>
              <a:off x="5258428" y="5058274"/>
              <a:ext cx="403360" cy="40336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0D24EB13-6408-4857-8F69-23089CF669FF}"/>
                </a:ext>
              </a:extLst>
            </p:cNvPr>
            <p:cNvSpPr/>
            <p:nvPr/>
          </p:nvSpPr>
          <p:spPr>
            <a:xfrm>
              <a:off x="5826010" y="5058274"/>
              <a:ext cx="403360" cy="4033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916F208B-CE1A-49E2-8491-73F4BA3A259D}"/>
                </a:ext>
              </a:extLst>
            </p:cNvPr>
            <p:cNvSpPr/>
            <p:nvPr/>
          </p:nvSpPr>
          <p:spPr>
            <a:xfrm>
              <a:off x="4716350" y="6786466"/>
              <a:ext cx="403360" cy="403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227A86A6-000B-4FB5-AAA2-9E9757AC4BE6}"/>
                </a:ext>
              </a:extLst>
            </p:cNvPr>
            <p:cNvSpPr/>
            <p:nvPr/>
          </p:nvSpPr>
          <p:spPr>
            <a:xfrm>
              <a:off x="5258428" y="6786466"/>
              <a:ext cx="403360" cy="40336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AB8153DF-512C-4784-8ECF-B2C8A703A2A7}"/>
                </a:ext>
              </a:extLst>
            </p:cNvPr>
            <p:cNvSpPr/>
            <p:nvPr/>
          </p:nvSpPr>
          <p:spPr>
            <a:xfrm>
              <a:off x="5826010" y="6786466"/>
              <a:ext cx="403360" cy="4033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B4704975-D775-438E-B3FA-780EEB8D23C0}"/>
                </a:ext>
              </a:extLst>
            </p:cNvPr>
            <p:cNvSpPr/>
            <p:nvPr/>
          </p:nvSpPr>
          <p:spPr>
            <a:xfrm>
              <a:off x="6393592" y="6786466"/>
              <a:ext cx="403360" cy="4033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FE6FAD5A-3FE6-409C-9CA2-13885DAD9AB2}"/>
                </a:ext>
              </a:extLst>
            </p:cNvPr>
            <p:cNvSpPr/>
            <p:nvPr/>
          </p:nvSpPr>
          <p:spPr>
            <a:xfrm>
              <a:off x="4592082" y="1713986"/>
              <a:ext cx="610600" cy="5720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destra 24">
              <a:extLst>
                <a:ext uri="{FF2B5EF4-FFF2-40B4-BE49-F238E27FC236}">
                  <a16:creationId xmlns:a16="http://schemas.microsoft.com/office/drawing/2014/main" id="{94B31C1A-CAC0-49E8-B32E-BF37BF2056BA}"/>
                </a:ext>
              </a:extLst>
            </p:cNvPr>
            <p:cNvSpPr/>
            <p:nvPr/>
          </p:nvSpPr>
          <p:spPr>
            <a:xfrm>
              <a:off x="5313754" y="2562469"/>
              <a:ext cx="1438568"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4F64B261-89C3-4EF9-A1EA-A7F9C002AD56}"/>
                </a:ext>
              </a:extLst>
            </p:cNvPr>
            <p:cNvSpPr txBox="1"/>
            <p:nvPr/>
          </p:nvSpPr>
          <p:spPr>
            <a:xfrm>
              <a:off x="6859123" y="2171197"/>
              <a:ext cx="2033365" cy="2834456"/>
            </a:xfrm>
            <a:prstGeom prst="rect">
              <a:avLst/>
            </a:prstGeom>
            <a:noFill/>
            <a:ln>
              <a:solidFill>
                <a:srgbClr val="FF0000"/>
              </a:solidFill>
            </a:ln>
          </p:spPr>
          <p:txBody>
            <a:bodyPr wrap="square" rtlCol="0">
              <a:spAutoFit/>
            </a:bodyPr>
            <a:lstStyle/>
            <a:p>
              <a:r>
                <a:rPr lang="it-IT" dirty="0"/>
                <a:t>ASSESSMENT OF LOCAL POLICIES REFERS TO GLOBAL TARGETS</a:t>
              </a:r>
            </a:p>
            <a:p>
              <a:endParaRPr lang="it-IT" dirty="0"/>
            </a:p>
            <a:p>
              <a:r>
                <a:rPr lang="it-IT" dirty="0"/>
                <a:t>CONNECTION BETWEEN GLOBAL AND LOCAL LEVEL</a:t>
              </a:r>
            </a:p>
            <a:p>
              <a:endParaRPr lang="it-IT" dirty="0"/>
            </a:p>
          </p:txBody>
        </p:sp>
        <p:sp>
          <p:nvSpPr>
            <p:cNvPr id="27" name="Ovale 26">
              <a:extLst>
                <a:ext uri="{FF2B5EF4-FFF2-40B4-BE49-F238E27FC236}">
                  <a16:creationId xmlns:a16="http://schemas.microsoft.com/office/drawing/2014/main" id="{DE1B94DF-09BD-4001-9EF3-ECA98C7D3865}"/>
                </a:ext>
              </a:extLst>
            </p:cNvPr>
            <p:cNvSpPr/>
            <p:nvPr/>
          </p:nvSpPr>
          <p:spPr>
            <a:xfrm>
              <a:off x="8414789" y="4565331"/>
              <a:ext cx="403361" cy="4033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a:extLst>
              <a:ext uri="{FF2B5EF4-FFF2-40B4-BE49-F238E27FC236}">
                <a16:creationId xmlns:a16="http://schemas.microsoft.com/office/drawing/2014/main" id="{7053920A-8AC4-451B-A444-3F3E6E3ADEBA}"/>
              </a:ext>
            </a:extLst>
          </p:cNvPr>
          <p:cNvSpPr txBox="1"/>
          <p:nvPr/>
        </p:nvSpPr>
        <p:spPr>
          <a:xfrm>
            <a:off x="7826635" y="6481286"/>
            <a:ext cx="1154740" cy="276999"/>
          </a:xfrm>
          <a:prstGeom prst="rect">
            <a:avLst/>
          </a:prstGeom>
          <a:noFill/>
        </p:spPr>
        <p:txBody>
          <a:bodyPr wrap="none" rtlCol="0">
            <a:spAutoFit/>
          </a:bodyPr>
          <a:lstStyle/>
          <a:p>
            <a:r>
              <a:rPr lang="it-IT" sz="1200" dirty="0"/>
              <a:t>@Andrea Moro</a:t>
            </a:r>
          </a:p>
        </p:txBody>
      </p:sp>
      <p:sp>
        <p:nvSpPr>
          <p:cNvPr id="29" name="CasellaDiTesto 28">
            <a:extLst>
              <a:ext uri="{FF2B5EF4-FFF2-40B4-BE49-F238E27FC236}">
                <a16:creationId xmlns:a16="http://schemas.microsoft.com/office/drawing/2014/main" id="{897001FB-25A0-4B36-90F2-094726C76F5F}"/>
              </a:ext>
            </a:extLst>
          </p:cNvPr>
          <p:cNvSpPr txBox="1"/>
          <p:nvPr/>
        </p:nvSpPr>
        <p:spPr>
          <a:xfrm>
            <a:off x="316663" y="5911900"/>
            <a:ext cx="1977849" cy="707886"/>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ACT </a:t>
            </a:r>
          </a:p>
          <a:p>
            <a:pPr algn="ctr"/>
            <a:r>
              <a:rPr lang="it-IT" sz="2000" b="1" dirty="0">
                <a:latin typeface="Verdana" panose="020B0604030504040204" pitchFamily="34" charset="0"/>
                <a:ea typeface="Verdana" panose="020B0604030504040204" pitchFamily="34" charset="0"/>
                <a:cs typeface="Verdana" panose="020B0604030504040204" pitchFamily="34" charset="0"/>
              </a:rPr>
              <a:t>LOCAL</a:t>
            </a:r>
          </a:p>
        </p:txBody>
      </p:sp>
    </p:spTree>
    <p:extLst>
      <p:ext uri="{BB962C8B-B14F-4D97-AF65-F5344CB8AC3E}">
        <p14:creationId xmlns:p14="http://schemas.microsoft.com/office/powerpoint/2010/main" val="1679199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a:solidFill>
                  <a:schemeClr val="dk1"/>
                </a:solidFill>
                <a:latin typeface="Calibri"/>
                <a:ea typeface="Calibri"/>
                <a:cs typeface="Calibri"/>
                <a:sym typeface="Calibri"/>
              </a:rPr>
              <a:t>DG Environment and CESBA MED</a:t>
            </a:r>
            <a:br>
              <a:rPr lang="it-IT" sz="3200" b="1" i="0" u="none" strike="noStrike" cap="none" dirty="0">
                <a:solidFill>
                  <a:schemeClr val="dk1"/>
                </a:solidFill>
                <a:latin typeface="Calibri"/>
                <a:ea typeface="Calibri"/>
                <a:cs typeface="Calibri"/>
                <a:sym typeface="Calibri"/>
              </a:rPr>
            </a:br>
            <a:endParaRPr dirty="0"/>
          </a:p>
        </p:txBody>
      </p:sp>
      <p:sp>
        <p:nvSpPr>
          <p:cNvPr id="23" name="Rettangolo 22">
            <a:extLst>
              <a:ext uri="{FF2B5EF4-FFF2-40B4-BE49-F238E27FC236}">
                <a16:creationId xmlns:a16="http://schemas.microsoft.com/office/drawing/2014/main" id="{BCD5719E-7F40-4C33-8A9C-41CAA8695409}"/>
              </a:ext>
            </a:extLst>
          </p:cNvPr>
          <p:cNvSpPr/>
          <p:nvPr/>
        </p:nvSpPr>
        <p:spPr>
          <a:xfrm>
            <a:off x="68570" y="894531"/>
            <a:ext cx="3599062" cy="953403"/>
          </a:xfrm>
          <a:prstGeom prst="rect">
            <a:avLst/>
          </a:prstGeom>
        </p:spPr>
        <p:txBody>
          <a:bodyPr wrap="none">
            <a:spAutoFit/>
          </a:bodyPr>
          <a:lstStyle/>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Testing new Level(s) </a:t>
            </a:r>
          </a:p>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system on public buildings</a:t>
            </a:r>
          </a:p>
        </p:txBody>
      </p:sp>
      <p:pic>
        <p:nvPicPr>
          <p:cNvPr id="31" name="Immagine 30">
            <a:extLst>
              <a:ext uri="{FF2B5EF4-FFF2-40B4-BE49-F238E27FC236}">
                <a16:creationId xmlns:a16="http://schemas.microsoft.com/office/drawing/2014/main" id="{01B6821E-D63A-46A1-94EB-DC1E026EBD87}"/>
              </a:ext>
            </a:extLst>
          </p:cNvPr>
          <p:cNvPicPr>
            <a:picLocks noChangeAspect="1"/>
          </p:cNvPicPr>
          <p:nvPr/>
        </p:nvPicPr>
        <p:blipFill>
          <a:blip r:embed="rId3"/>
          <a:stretch>
            <a:fillRect/>
          </a:stretch>
        </p:blipFill>
        <p:spPr>
          <a:xfrm>
            <a:off x="3787458" y="1008161"/>
            <a:ext cx="5130604" cy="2565302"/>
          </a:xfrm>
          <a:prstGeom prst="rect">
            <a:avLst/>
          </a:prstGeom>
        </p:spPr>
      </p:pic>
      <p:pic>
        <p:nvPicPr>
          <p:cNvPr id="32" name="Immagine 31">
            <a:extLst>
              <a:ext uri="{FF2B5EF4-FFF2-40B4-BE49-F238E27FC236}">
                <a16:creationId xmlns:a16="http://schemas.microsoft.com/office/drawing/2014/main" id="{B7570DA8-E979-42D4-BEEF-E432CAA0EA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92" y="1964255"/>
            <a:ext cx="2727958" cy="2045969"/>
          </a:xfrm>
          <a:prstGeom prst="rect">
            <a:avLst/>
          </a:prstGeom>
        </p:spPr>
      </p:pic>
      <p:pic>
        <p:nvPicPr>
          <p:cNvPr id="33" name="Immagine 32">
            <a:extLst>
              <a:ext uri="{FF2B5EF4-FFF2-40B4-BE49-F238E27FC236}">
                <a16:creationId xmlns:a16="http://schemas.microsoft.com/office/drawing/2014/main" id="{5B137670-FB21-4C1E-A44C-32B7426CFC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982" y="4010223"/>
            <a:ext cx="2703167" cy="2027375"/>
          </a:xfrm>
          <a:prstGeom prst="rect">
            <a:avLst/>
          </a:prstGeom>
        </p:spPr>
      </p:pic>
      <p:pic>
        <p:nvPicPr>
          <p:cNvPr id="34" name="Immagine 33">
            <a:extLst>
              <a:ext uri="{FF2B5EF4-FFF2-40B4-BE49-F238E27FC236}">
                <a16:creationId xmlns:a16="http://schemas.microsoft.com/office/drawing/2014/main" id="{3730E0B6-E813-4F50-B007-724338BD082C}"/>
              </a:ext>
            </a:extLst>
          </p:cNvPr>
          <p:cNvPicPr>
            <a:picLocks noChangeAspect="1"/>
          </p:cNvPicPr>
          <p:nvPr/>
        </p:nvPicPr>
        <p:blipFill rotWithShape="1">
          <a:blip r:embed="rId6"/>
          <a:srcRect l="1" t="1001" r="41736" b="22870"/>
          <a:stretch/>
        </p:blipFill>
        <p:spPr>
          <a:xfrm>
            <a:off x="4205223" y="3932882"/>
            <a:ext cx="4904675" cy="2111675"/>
          </a:xfrm>
          <a:prstGeom prst="rect">
            <a:avLst/>
          </a:prstGeom>
        </p:spPr>
      </p:pic>
      <p:sp>
        <p:nvSpPr>
          <p:cNvPr id="35" name="CasellaDiTesto 34">
            <a:extLst>
              <a:ext uri="{FF2B5EF4-FFF2-40B4-BE49-F238E27FC236}">
                <a16:creationId xmlns:a16="http://schemas.microsoft.com/office/drawing/2014/main" id="{06F416A0-53AF-426B-907B-BFA290C99A8F}"/>
              </a:ext>
            </a:extLst>
          </p:cNvPr>
          <p:cNvSpPr txBox="1"/>
          <p:nvPr/>
        </p:nvSpPr>
        <p:spPr>
          <a:xfrm>
            <a:off x="4205223" y="3518602"/>
            <a:ext cx="4349268" cy="338554"/>
          </a:xfrm>
          <a:prstGeom prst="rect">
            <a:avLst/>
          </a:prstGeom>
          <a:noFill/>
        </p:spPr>
        <p:txBody>
          <a:bodyPr wrap="none" rtlCol="0">
            <a:spAutoFit/>
          </a:bodyPr>
          <a:lstStyle/>
          <a:p>
            <a:r>
              <a:rPr lang="it-IT" sz="1600" dirty="0" err="1">
                <a:latin typeface="Verdana" panose="020B0604030504040204" pitchFamily="34" charset="0"/>
                <a:ea typeface="Verdana" panose="020B0604030504040204" pitchFamily="34" charset="0"/>
                <a:cs typeface="Verdana" panose="020B0604030504040204" pitchFamily="34" charset="0"/>
              </a:rPr>
              <a:t>Interview</a:t>
            </a:r>
            <a:r>
              <a:rPr lang="it-IT" sz="1600" dirty="0">
                <a:latin typeface="Verdana" panose="020B0604030504040204" pitchFamily="34" charset="0"/>
                <a:ea typeface="Verdana" panose="020B0604030504040204" pitchFamily="34" charset="0"/>
                <a:cs typeface="Verdana" panose="020B0604030504040204" pitchFamily="34" charset="0"/>
              </a:rPr>
              <a:t> on YouTube - EU Environment</a:t>
            </a:r>
          </a:p>
        </p:txBody>
      </p:sp>
    </p:spTree>
    <p:extLst>
      <p:ext uri="{BB962C8B-B14F-4D97-AF65-F5344CB8AC3E}">
        <p14:creationId xmlns:p14="http://schemas.microsoft.com/office/powerpoint/2010/main" val="25720945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195245" y="149470"/>
            <a:ext cx="8991600" cy="718178"/>
          </a:xfrm>
          <a:prstGeom prst="rect">
            <a:avLst/>
          </a:prstGeom>
          <a:noFill/>
          <a:ln>
            <a:noFill/>
          </a:ln>
        </p:spPr>
        <p:txBody>
          <a:bodyPr spcFirstLastPara="1" wrap="square" lIns="91425" tIns="45700" rIns="91425" bIns="45700" anchor="t" anchorCtr="0">
            <a:noAutofit/>
          </a:bodyPr>
          <a:lstStyle/>
          <a:p>
            <a:pPr lvl="0" algn="l">
              <a:buSzPts val="3200"/>
            </a:pPr>
            <a:r>
              <a:rPr lang="it-IT" sz="3200" b="1" i="0" u="none" strike="noStrike" cap="none" dirty="0">
                <a:solidFill>
                  <a:schemeClr val="dk1"/>
                </a:solidFill>
                <a:latin typeface="Calibri"/>
                <a:ea typeface="Calibri"/>
                <a:cs typeface="Calibri"/>
                <a:sym typeface="Calibri"/>
              </a:rPr>
              <a:t>WSBE Hong Kong 2017</a:t>
            </a:r>
            <a:br>
              <a:rPr lang="it-IT" sz="3200" b="1" i="0" u="none" strike="noStrike" cap="none" dirty="0">
                <a:solidFill>
                  <a:schemeClr val="dk1"/>
                </a:solidFill>
                <a:latin typeface="Calibri"/>
                <a:ea typeface="Calibri"/>
                <a:cs typeface="Calibri"/>
                <a:sym typeface="Calibri"/>
              </a:rPr>
            </a:br>
            <a:endParaRPr dirty="0"/>
          </a:p>
        </p:txBody>
      </p:sp>
      <p:sp>
        <p:nvSpPr>
          <p:cNvPr id="23" name="Rettangolo 22">
            <a:extLst>
              <a:ext uri="{FF2B5EF4-FFF2-40B4-BE49-F238E27FC236}">
                <a16:creationId xmlns:a16="http://schemas.microsoft.com/office/drawing/2014/main" id="{BCD5719E-7F40-4C33-8A9C-41CAA8695409}"/>
              </a:ext>
            </a:extLst>
          </p:cNvPr>
          <p:cNvSpPr/>
          <p:nvPr/>
        </p:nvSpPr>
        <p:spPr>
          <a:xfrm>
            <a:off x="-26318" y="1652385"/>
            <a:ext cx="4229100" cy="4185056"/>
          </a:xfrm>
          <a:prstGeom prst="rect">
            <a:avLst/>
          </a:prstGeom>
        </p:spPr>
        <p:txBody>
          <a:bodyPr wrap="square">
            <a:spAutoFit/>
          </a:bodyPr>
          <a:lstStyle/>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Presentation of results at the WSBE 2017 World Conference in Hong Kong</a:t>
            </a:r>
          </a:p>
          <a:p>
            <a:pPr marL="0" indent="0" algn="ctr">
              <a:lnSpc>
                <a:spcPct val="150000"/>
              </a:lnSpc>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Synergy with non-European </a:t>
            </a:r>
            <a:r>
              <a:rPr lang="en-GB" sz="2000" dirty="0" err="1">
                <a:latin typeface="Verdana" panose="020B0604030504040204" pitchFamily="34" charset="0"/>
                <a:ea typeface="Verdana" panose="020B0604030504040204" pitchFamily="34" charset="0"/>
                <a:cs typeface="Verdana" panose="020B0604030504040204" pitchFamily="34" charset="0"/>
              </a:rPr>
              <a:t>iniziatives</a:t>
            </a:r>
            <a:r>
              <a:rPr lang="en-GB" sz="2000" dirty="0">
                <a:latin typeface="Verdana" panose="020B0604030504040204" pitchFamily="34" charset="0"/>
                <a:ea typeface="Verdana" panose="020B0604030504040204" pitchFamily="34" charset="0"/>
                <a:cs typeface="Verdana" panose="020B0604030504040204" pitchFamily="34" charset="0"/>
              </a:rPr>
              <a:t>: URBENERE (South America), Districts 2030 (North America)</a:t>
            </a:r>
          </a:p>
          <a:p>
            <a:pPr marL="0" indent="0" algn="ctr">
              <a:lnSpc>
                <a:spcPct val="150000"/>
              </a:lnSpc>
              <a:buNone/>
            </a:pPr>
            <a:endParaRPr lang="en-GB" sz="2000" dirty="0">
              <a:latin typeface="Verdana" panose="020B0604030504040204" pitchFamily="34" charset="0"/>
              <a:ea typeface="Verdana" panose="020B0604030504040204" pitchFamily="34" charset="0"/>
              <a:cs typeface="Verdana" panose="020B0604030504040204" pitchFamily="34" charset="0"/>
            </a:endParaRPr>
          </a:p>
        </p:txBody>
      </p:sp>
      <p:pic>
        <p:nvPicPr>
          <p:cNvPr id="9" name="Immagine 8">
            <a:extLst>
              <a:ext uri="{FF2B5EF4-FFF2-40B4-BE49-F238E27FC236}">
                <a16:creationId xmlns:a16="http://schemas.microsoft.com/office/drawing/2014/main" id="{0D838EA1-0DA1-480C-BF60-8F90B722B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022" y="1221768"/>
            <a:ext cx="4608977" cy="3066876"/>
          </a:xfrm>
          <a:prstGeom prst="rect">
            <a:avLst/>
          </a:prstGeom>
        </p:spPr>
      </p:pic>
      <p:pic>
        <p:nvPicPr>
          <p:cNvPr id="10" name="Immagine 9">
            <a:extLst>
              <a:ext uri="{FF2B5EF4-FFF2-40B4-BE49-F238E27FC236}">
                <a16:creationId xmlns:a16="http://schemas.microsoft.com/office/drawing/2014/main" id="{7F0173F5-265E-4D47-BE61-1930541E4902}"/>
              </a:ext>
            </a:extLst>
          </p:cNvPr>
          <p:cNvPicPr>
            <a:picLocks noChangeAspect="1"/>
          </p:cNvPicPr>
          <p:nvPr/>
        </p:nvPicPr>
        <p:blipFill>
          <a:blip r:embed="rId4"/>
          <a:stretch>
            <a:fillRect/>
          </a:stretch>
        </p:blipFill>
        <p:spPr>
          <a:xfrm>
            <a:off x="7055767" y="4441044"/>
            <a:ext cx="2088232" cy="956058"/>
          </a:xfrm>
          <a:prstGeom prst="rect">
            <a:avLst/>
          </a:prstGeom>
        </p:spPr>
      </p:pic>
    </p:spTree>
    <p:extLst>
      <p:ext uri="{BB962C8B-B14F-4D97-AF65-F5344CB8AC3E}">
        <p14:creationId xmlns:p14="http://schemas.microsoft.com/office/powerpoint/2010/main" val="2262450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23" name="Rettangolo 22">
            <a:extLst>
              <a:ext uri="{FF2B5EF4-FFF2-40B4-BE49-F238E27FC236}">
                <a16:creationId xmlns:a16="http://schemas.microsoft.com/office/drawing/2014/main" id="{BCD5719E-7F40-4C33-8A9C-41CAA8695409}"/>
              </a:ext>
            </a:extLst>
          </p:cNvPr>
          <p:cNvSpPr/>
          <p:nvPr/>
        </p:nvSpPr>
        <p:spPr>
          <a:xfrm>
            <a:off x="190500" y="1446981"/>
            <a:ext cx="3572048" cy="1415067"/>
          </a:xfrm>
          <a:prstGeom prst="rect">
            <a:avLst/>
          </a:prstGeom>
        </p:spPr>
        <p:txBody>
          <a:bodyPr wrap="square">
            <a:spAutoFit/>
          </a:bodyPr>
          <a:lstStyle/>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Introduction of CESBA Passport to Unity “Cities” of UN Environment</a:t>
            </a:r>
          </a:p>
        </p:txBody>
      </p:sp>
      <p:pic>
        <p:nvPicPr>
          <p:cNvPr id="11" name="Picture 2" descr="Risultati immagini per Un environment">
            <a:extLst>
              <a:ext uri="{FF2B5EF4-FFF2-40B4-BE49-F238E27FC236}">
                <a16:creationId xmlns:a16="http://schemas.microsoft.com/office/drawing/2014/main" id="{336FE176-5A49-472A-BEC8-4706B7D83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898" y="76269"/>
            <a:ext cx="1361902" cy="774816"/>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AD246140-2370-4D58-8485-DD126708E556}"/>
              </a:ext>
            </a:extLst>
          </p:cNvPr>
          <p:cNvSpPr/>
          <p:nvPr/>
        </p:nvSpPr>
        <p:spPr>
          <a:xfrm>
            <a:off x="252190" y="3245256"/>
            <a:ext cx="3572048" cy="491738"/>
          </a:xfrm>
          <a:prstGeom prst="rect">
            <a:avLst/>
          </a:prstGeom>
        </p:spPr>
        <p:txBody>
          <a:bodyPr wrap="square">
            <a:spAutoFit/>
          </a:bodyPr>
          <a:lstStyle/>
          <a:p>
            <a:pPr marL="0" indent="0" algn="ctr">
              <a:lnSpc>
                <a:spcPct val="150000"/>
              </a:lnSpc>
              <a:buNone/>
            </a:pPr>
            <a:r>
              <a:rPr lang="en-GB" sz="2000" dirty="0">
                <a:latin typeface="Verdana" panose="020B0604030504040204" pitchFamily="34" charset="0"/>
                <a:ea typeface="Verdana" panose="020B0604030504040204" pitchFamily="34" charset="0"/>
                <a:cs typeface="Verdana" panose="020B0604030504040204" pitchFamily="34" charset="0"/>
              </a:rPr>
              <a:t>Link to Passport SDGs</a:t>
            </a:r>
          </a:p>
        </p:txBody>
      </p:sp>
      <p:pic>
        <p:nvPicPr>
          <p:cNvPr id="13" name="Immagine 12">
            <a:extLst>
              <a:ext uri="{FF2B5EF4-FFF2-40B4-BE49-F238E27FC236}">
                <a16:creationId xmlns:a16="http://schemas.microsoft.com/office/drawing/2014/main" id="{0D906ED8-CAA5-486B-A543-B86891D59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269" y="1065981"/>
            <a:ext cx="4700091" cy="3525069"/>
          </a:xfrm>
          <a:prstGeom prst="rect">
            <a:avLst/>
          </a:prstGeom>
        </p:spPr>
      </p:pic>
      <p:sp>
        <p:nvSpPr>
          <p:cNvPr id="14" name="CasellaDiTesto 13">
            <a:extLst>
              <a:ext uri="{FF2B5EF4-FFF2-40B4-BE49-F238E27FC236}">
                <a16:creationId xmlns:a16="http://schemas.microsoft.com/office/drawing/2014/main" id="{646276D5-E38F-48FE-BEFD-3B3AC2E8B64C}"/>
              </a:ext>
            </a:extLst>
          </p:cNvPr>
          <p:cNvSpPr txBox="1"/>
          <p:nvPr/>
        </p:nvSpPr>
        <p:spPr>
          <a:xfrm>
            <a:off x="3895898" y="4624596"/>
            <a:ext cx="4990381" cy="338554"/>
          </a:xfrm>
          <a:prstGeom prst="rect">
            <a:avLst/>
          </a:prstGeom>
          <a:noFill/>
        </p:spPr>
        <p:txBody>
          <a:bodyPr wrap="square" rtlCol="0">
            <a:spAutoFit/>
          </a:bodyPr>
          <a:lstStyle/>
          <a:p>
            <a:pPr algn="ctr"/>
            <a:r>
              <a:rPr lang="it-IT" sz="1600" dirty="0"/>
              <a:t>Meeting </a:t>
            </a:r>
            <a:r>
              <a:rPr lang="it-IT" sz="1600" dirty="0" err="1"/>
              <a:t>at</a:t>
            </a:r>
            <a:r>
              <a:rPr lang="it-IT" sz="1600" dirty="0"/>
              <a:t> UN Environment – Paris – </a:t>
            </a:r>
            <a:r>
              <a:rPr lang="it-IT" sz="1600" dirty="0" err="1"/>
              <a:t>January</a:t>
            </a:r>
            <a:r>
              <a:rPr lang="it-IT" sz="1600" dirty="0"/>
              <a:t> 2018</a:t>
            </a:r>
          </a:p>
        </p:txBody>
      </p:sp>
      <p:pic>
        <p:nvPicPr>
          <p:cNvPr id="15" name="Immagine 14">
            <a:extLst>
              <a:ext uri="{FF2B5EF4-FFF2-40B4-BE49-F238E27FC236}">
                <a16:creationId xmlns:a16="http://schemas.microsoft.com/office/drawing/2014/main" id="{28B790BE-96E1-4B19-BC41-E5CB07986618}"/>
              </a:ext>
            </a:extLst>
          </p:cNvPr>
          <p:cNvPicPr>
            <a:picLocks noChangeAspect="1"/>
          </p:cNvPicPr>
          <p:nvPr/>
        </p:nvPicPr>
        <p:blipFill>
          <a:blip r:embed="rId5"/>
          <a:stretch>
            <a:fillRect/>
          </a:stretch>
        </p:blipFill>
        <p:spPr>
          <a:xfrm>
            <a:off x="4572000" y="5057872"/>
            <a:ext cx="1125911" cy="1205015"/>
          </a:xfrm>
          <a:prstGeom prst="rect">
            <a:avLst/>
          </a:prstGeom>
        </p:spPr>
      </p:pic>
      <p:pic>
        <p:nvPicPr>
          <p:cNvPr id="16" name="Immagine 15">
            <a:extLst>
              <a:ext uri="{FF2B5EF4-FFF2-40B4-BE49-F238E27FC236}">
                <a16:creationId xmlns:a16="http://schemas.microsoft.com/office/drawing/2014/main" id="{2AA72769-91EF-44F2-ACAC-DA68E4DAB3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837"/>
          <a:stretch/>
        </p:blipFill>
        <p:spPr>
          <a:xfrm>
            <a:off x="6164584" y="4997515"/>
            <a:ext cx="2555776" cy="1325731"/>
          </a:xfrm>
          <a:prstGeom prst="rect">
            <a:avLst/>
          </a:prstGeom>
        </p:spPr>
      </p:pic>
    </p:spTree>
    <p:extLst>
      <p:ext uri="{BB962C8B-B14F-4D97-AF65-F5344CB8AC3E}">
        <p14:creationId xmlns:p14="http://schemas.microsoft.com/office/powerpoint/2010/main" val="205436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179512" y="188640"/>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Calibri"/>
              <a:buNone/>
            </a:pPr>
            <a:r>
              <a:rPr lang="it-IT" sz="2800" b="1" i="0" u="none" strike="noStrike" cap="none">
                <a:solidFill>
                  <a:schemeClr val="dk1"/>
                </a:solidFill>
                <a:latin typeface="Calibri"/>
                <a:ea typeface="Calibri"/>
                <a:cs typeface="Calibri"/>
                <a:sym typeface="Calibri"/>
              </a:rPr>
              <a:t>Urban vs building scale</a:t>
            </a:r>
            <a:endParaRPr/>
          </a:p>
        </p:txBody>
      </p:sp>
      <p:sp>
        <p:nvSpPr>
          <p:cNvPr id="142" name="Google Shape;142;p24"/>
          <p:cNvSpPr txBox="1">
            <a:spLocks noGrp="1"/>
          </p:cNvSpPr>
          <p:nvPr>
            <p:ph type="body" idx="1"/>
          </p:nvPr>
        </p:nvSpPr>
        <p:spPr>
          <a:xfrm>
            <a:off x="225910" y="1297733"/>
            <a:ext cx="8918090" cy="3531008"/>
          </a:xfrm>
          <a:prstGeom prst="rect">
            <a:avLst/>
          </a:prstGeom>
          <a:solidFill>
            <a:schemeClr val="lt1"/>
          </a:solid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Energy </a:t>
            </a:r>
            <a:r>
              <a:rPr lang="it-IT" sz="1800" b="0" i="0" u="none" strike="noStrike" cap="none" dirty="0" err="1">
                <a:solidFill>
                  <a:schemeClr val="dk1"/>
                </a:solidFill>
                <a:latin typeface="Verdana"/>
                <a:ea typeface="Verdana"/>
                <a:cs typeface="Verdana"/>
                <a:sym typeface="Verdana"/>
              </a:rPr>
              <a:t>efficient</a:t>
            </a:r>
            <a:r>
              <a:rPr lang="it-IT" sz="1800" b="0" i="0" u="none" strike="noStrike" cap="none" dirty="0">
                <a:solidFill>
                  <a:schemeClr val="dk1"/>
                </a:solidFill>
                <a:latin typeface="Verdana"/>
                <a:ea typeface="Verdana"/>
                <a:cs typeface="Verdana"/>
                <a:sym typeface="Verdana"/>
              </a:rPr>
              <a:t> measures and </a:t>
            </a:r>
            <a:r>
              <a:rPr lang="it-IT" sz="1800" b="0" i="0" u="none" strike="noStrike" cap="none" dirty="0" err="1">
                <a:solidFill>
                  <a:schemeClr val="dk1"/>
                </a:solidFill>
                <a:latin typeface="Verdana"/>
                <a:ea typeface="Verdana"/>
                <a:cs typeface="Verdana"/>
                <a:sym typeface="Verdana"/>
              </a:rPr>
              <a:t>their</a:t>
            </a:r>
            <a:r>
              <a:rPr lang="it-IT" sz="1800" b="0" i="0" u="none" strike="noStrike" cap="none" dirty="0">
                <a:solidFill>
                  <a:schemeClr val="dk1"/>
                </a:solidFill>
                <a:latin typeface="Verdana"/>
                <a:ea typeface="Verdana"/>
                <a:cs typeface="Verdana"/>
                <a:sym typeface="Verdana"/>
              </a:rPr>
              <a:t> implementation </a:t>
            </a:r>
            <a:r>
              <a:rPr lang="it-IT" sz="1800" b="0" i="0" u="none" strike="noStrike" cap="none" dirty="0" err="1">
                <a:solidFill>
                  <a:schemeClr val="dk1"/>
                </a:solidFill>
                <a:latin typeface="Verdana"/>
                <a:ea typeface="Verdana"/>
                <a:cs typeface="Verdana"/>
                <a:sym typeface="Verdana"/>
              </a:rPr>
              <a:t>at</a:t>
            </a:r>
            <a:r>
              <a:rPr lang="it-IT" sz="1800" b="0" i="0" u="none" strike="noStrike" cap="none" dirty="0">
                <a:solidFill>
                  <a:schemeClr val="dk1"/>
                </a:solidFill>
                <a:latin typeface="Verdana"/>
                <a:ea typeface="Verdana"/>
                <a:cs typeface="Verdana"/>
                <a:sym typeface="Verdana"/>
              </a:rPr>
              <a:t> district level </a:t>
            </a:r>
            <a:r>
              <a:rPr lang="it-IT" sz="1800" b="0" i="0" u="none" strike="noStrike" cap="none" dirty="0" err="1">
                <a:solidFill>
                  <a:schemeClr val="dk1"/>
                </a:solidFill>
                <a:latin typeface="Verdana"/>
                <a:ea typeface="Verdana"/>
                <a:cs typeface="Verdana"/>
                <a:sym typeface="Verdana"/>
              </a:rPr>
              <a:t>allow</a:t>
            </a:r>
            <a:r>
              <a:rPr lang="it-IT" sz="1800" b="0" i="0" u="none" strike="noStrike" cap="none" dirty="0">
                <a:solidFill>
                  <a:schemeClr val="dk1"/>
                </a:solidFill>
                <a:latin typeface="Verdana"/>
                <a:ea typeface="Verdana"/>
                <a:cs typeface="Verdana"/>
                <a:sym typeface="Verdana"/>
              </a:rPr>
              <a:t> to </a:t>
            </a:r>
            <a:r>
              <a:rPr lang="it-IT" sz="1800" b="0" i="0" u="none" strike="noStrike" cap="none" dirty="0" err="1">
                <a:solidFill>
                  <a:schemeClr val="dk1"/>
                </a:solidFill>
                <a:latin typeface="Verdana"/>
                <a:ea typeface="Verdana"/>
                <a:cs typeface="Verdana"/>
                <a:sym typeface="Verdana"/>
              </a:rPr>
              <a:t>reach</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significant</a:t>
            </a:r>
            <a:r>
              <a:rPr lang="it-IT" sz="1800" b="0" i="0" u="none" strike="noStrike" cap="none" dirty="0">
                <a:solidFill>
                  <a:schemeClr val="dk1"/>
                </a:solidFill>
                <a:latin typeface="Verdana"/>
                <a:ea typeface="Verdana"/>
                <a:cs typeface="Verdana"/>
                <a:sym typeface="Verdana"/>
              </a:rPr>
              <a:t> and cost-</a:t>
            </a:r>
            <a:r>
              <a:rPr lang="it-IT" sz="1800" b="0" i="0" u="none" strike="noStrike" cap="none" dirty="0" err="1">
                <a:solidFill>
                  <a:schemeClr val="dk1"/>
                </a:solidFill>
                <a:latin typeface="Verdana"/>
                <a:ea typeface="Verdana"/>
                <a:cs typeface="Verdana"/>
                <a:sym typeface="Verdana"/>
              </a:rPr>
              <a:t>effective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improvements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compared</a:t>
            </a:r>
            <a:r>
              <a:rPr lang="it-IT" sz="1800" b="0" i="0" u="none" strike="noStrike" cap="none" dirty="0">
                <a:solidFill>
                  <a:schemeClr val="dk1"/>
                </a:solidFill>
                <a:latin typeface="Verdana"/>
                <a:ea typeface="Verdana"/>
                <a:cs typeface="Verdana"/>
                <a:sym typeface="Verdana"/>
              </a:rPr>
              <a:t> to a building scale approach.</a:t>
            </a:r>
            <a:endParaRPr dirty="0"/>
          </a:p>
          <a:p>
            <a:pPr marL="0" marR="0" lvl="0" indent="0" algn="l" rtl="0">
              <a:spcBef>
                <a:spcPts val="120"/>
              </a:spcBef>
              <a:spcAft>
                <a:spcPts val="0"/>
              </a:spcAft>
              <a:buClr>
                <a:schemeClr val="dk1"/>
              </a:buClr>
              <a:buSzPts val="600"/>
              <a:buFont typeface="Arial"/>
              <a:buNone/>
            </a:pPr>
            <a:endParaRPr sz="600" b="0" i="0" u="none" strike="noStrike" cap="none" dirty="0">
              <a:solidFill>
                <a:schemeClr val="dk1"/>
              </a:solidFill>
              <a:latin typeface="Verdana"/>
              <a:ea typeface="Verdana"/>
              <a:cs typeface="Verdana"/>
              <a:sym typeface="Verdana"/>
            </a:endParaRPr>
          </a:p>
          <a:p>
            <a:pPr marL="0" marR="0" lvl="0" indent="0" algn="l" rtl="0">
              <a:spcBef>
                <a:spcPts val="180"/>
              </a:spcBef>
              <a:spcAft>
                <a:spcPts val="0"/>
              </a:spcAft>
              <a:buClr>
                <a:schemeClr val="dk1"/>
              </a:buClr>
              <a:buSzPts val="900"/>
              <a:buFont typeface="Arial"/>
              <a:buNone/>
            </a:pPr>
            <a:endParaRPr sz="900" b="0" i="0" u="none" strike="noStrike" cap="none" dirty="0">
              <a:solidFill>
                <a:schemeClr val="dk1"/>
              </a:solidFill>
              <a:latin typeface="Verdana"/>
              <a:ea typeface="Verdana"/>
              <a:cs typeface="Verdana"/>
              <a:sym typeface="Verdana"/>
            </a:endParaRPr>
          </a:p>
          <a:p>
            <a:pPr marL="0" marR="0" lvl="0" indent="0" algn="l" rtl="0">
              <a:spcBef>
                <a:spcPts val="360"/>
              </a:spcBef>
              <a:spcAft>
                <a:spcPts val="0"/>
              </a:spcAft>
              <a:buClr>
                <a:schemeClr val="dk1"/>
              </a:buClr>
              <a:buSzPts val="1800"/>
              <a:buFont typeface="Arial"/>
              <a:buNone/>
            </a:pPr>
            <a:r>
              <a:rPr lang="it-IT" sz="1800" b="0" i="0" u="none" strike="noStrike" cap="none" dirty="0">
                <a:solidFill>
                  <a:schemeClr val="dk1"/>
                </a:solidFill>
                <a:latin typeface="Verdana"/>
                <a:ea typeface="Verdana"/>
                <a:cs typeface="Verdana"/>
                <a:sym typeface="Verdana"/>
              </a:rPr>
              <a:t>Urban scale approach </a:t>
            </a:r>
            <a:r>
              <a:rPr lang="it-IT" sz="1800" b="0" i="0" u="none" strike="noStrike" cap="none" dirty="0" err="1">
                <a:solidFill>
                  <a:schemeClr val="dk1"/>
                </a:solidFill>
                <a:latin typeface="Verdana"/>
                <a:ea typeface="Verdana"/>
                <a:cs typeface="Verdana"/>
                <a:sym typeface="Verdana"/>
              </a:rPr>
              <a:t>is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frequently</a:t>
            </a:r>
            <a:r>
              <a:rPr lang="it-IT" sz="1800" b="0" i="0" u="none" strike="noStrike" cap="none" dirty="0">
                <a:solidFill>
                  <a:schemeClr val="dk1"/>
                </a:solidFill>
                <a:latin typeface="Verdana"/>
                <a:ea typeface="Verdana"/>
                <a:cs typeface="Verdana"/>
                <a:sym typeface="Verdana"/>
              </a:rPr>
              <a:t> the </a:t>
            </a:r>
            <a:r>
              <a:rPr lang="it-IT" sz="1800" b="0" i="0" u="none" strike="noStrike" cap="none" dirty="0" err="1">
                <a:solidFill>
                  <a:schemeClr val="dk1"/>
                </a:solidFill>
                <a:latin typeface="Verdana"/>
                <a:ea typeface="Verdana"/>
                <a:cs typeface="Verdana"/>
                <a:sym typeface="Verdana"/>
              </a:rPr>
              <a:t>most</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efficient</a:t>
            </a:r>
            <a:r>
              <a:rPr lang="it-IT" sz="1800" b="0" i="0" u="none" strike="noStrike" cap="none" dirty="0">
                <a:solidFill>
                  <a:schemeClr val="dk1"/>
                </a:solidFill>
                <a:latin typeface="Verdana"/>
                <a:ea typeface="Verdana"/>
                <a:cs typeface="Verdana"/>
                <a:sym typeface="Verdana"/>
              </a:rPr>
              <a:t> one:</a:t>
            </a:r>
            <a:endParaRPr dirty="0"/>
          </a:p>
          <a:p>
            <a:pPr marL="0" marR="0" lvl="0" indent="0" algn="l"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285750" marR="0" lvl="0" indent="-285750" algn="l"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synergies</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among</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buildings</a:t>
            </a:r>
            <a:endParaRPr dirty="0"/>
          </a:p>
          <a:p>
            <a:pPr marL="285750" marR="0" lvl="0" indent="-285750" algn="l"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wasted</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energy</a:t>
            </a:r>
            <a:r>
              <a:rPr lang="it-IT" sz="1800" b="0" i="0" u="none" strike="noStrike" cap="none" dirty="0">
                <a:solidFill>
                  <a:schemeClr val="dk1"/>
                </a:solidFill>
                <a:latin typeface="Verdana"/>
                <a:ea typeface="Verdana"/>
                <a:cs typeface="Verdana"/>
                <a:sym typeface="Verdana"/>
              </a:rPr>
              <a:t> exploitation</a:t>
            </a:r>
            <a:endParaRPr dirty="0"/>
          </a:p>
          <a:p>
            <a:pPr marL="285750" marR="0" lvl="0" indent="-285750" algn="l"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efficient</a:t>
            </a:r>
            <a:r>
              <a:rPr lang="it-IT" sz="1800" b="0" i="0" u="none" strike="noStrike" cap="none" dirty="0">
                <a:solidFill>
                  <a:schemeClr val="dk1"/>
                </a:solidFill>
                <a:latin typeface="Verdana"/>
                <a:ea typeface="Verdana"/>
                <a:cs typeface="Verdana"/>
                <a:sym typeface="Verdana"/>
              </a:rPr>
              <a:t> use of </a:t>
            </a:r>
            <a:r>
              <a:rPr lang="it-IT" sz="1800" b="0" i="0" u="none" strike="noStrike" cap="none" dirty="0" err="1">
                <a:solidFill>
                  <a:schemeClr val="dk1"/>
                </a:solidFill>
                <a:latin typeface="Verdana"/>
                <a:ea typeface="Verdana"/>
                <a:cs typeface="Verdana"/>
                <a:sym typeface="Verdana"/>
              </a:rPr>
              <a:t>renewable</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energy</a:t>
            </a:r>
            <a:r>
              <a:rPr lang="it-IT" sz="1800" b="0" i="0" u="none" strike="noStrike" cap="none" dirty="0">
                <a:solidFill>
                  <a:schemeClr val="dk1"/>
                </a:solidFill>
                <a:latin typeface="Verdana"/>
                <a:ea typeface="Verdana"/>
                <a:cs typeface="Verdana"/>
                <a:sym typeface="Verdana"/>
              </a:rPr>
              <a:t> </a:t>
            </a:r>
            <a:r>
              <a:rPr lang="it-IT" sz="1800" b="0" i="0" u="none" strike="noStrike" cap="none" dirty="0" err="1">
                <a:solidFill>
                  <a:schemeClr val="dk1"/>
                </a:solidFill>
                <a:latin typeface="Verdana"/>
                <a:ea typeface="Verdana"/>
                <a:cs typeface="Verdana"/>
                <a:sym typeface="Verdana"/>
              </a:rPr>
              <a:t>sources</a:t>
            </a:r>
            <a:endParaRPr dirty="0"/>
          </a:p>
          <a:p>
            <a:pPr marL="285750" marR="0" lvl="0" indent="-285750" algn="l" rtl="0">
              <a:spcBef>
                <a:spcPts val="360"/>
              </a:spcBef>
              <a:spcAft>
                <a:spcPts val="0"/>
              </a:spcAft>
              <a:buClr>
                <a:schemeClr val="dk1"/>
              </a:buClr>
              <a:buSzPts val="1800"/>
              <a:buFont typeface="Arial"/>
              <a:buChar char="•"/>
            </a:pPr>
            <a:r>
              <a:rPr lang="it-IT" sz="1800" b="0" i="0" u="none" strike="noStrike" cap="none" dirty="0" err="1">
                <a:solidFill>
                  <a:schemeClr val="dk1"/>
                </a:solidFill>
                <a:latin typeface="Verdana"/>
                <a:ea typeface="Verdana"/>
                <a:cs typeface="Verdana"/>
                <a:sym typeface="Verdana"/>
              </a:rPr>
              <a:t>cogeneration</a:t>
            </a:r>
            <a:r>
              <a:rPr lang="it-IT" sz="1800" b="0" i="0" u="none" strike="noStrike" cap="none" dirty="0">
                <a:solidFill>
                  <a:schemeClr val="dk1"/>
                </a:solidFill>
                <a:latin typeface="Verdana"/>
                <a:ea typeface="Verdana"/>
                <a:cs typeface="Verdana"/>
                <a:sym typeface="Verdana"/>
              </a:rPr>
              <a:t> systems</a:t>
            </a:r>
            <a:endParaRPr dirty="0"/>
          </a:p>
          <a:p>
            <a:pPr marL="285750" marR="0" lvl="0" indent="-285750" algn="l" rtl="0">
              <a:spcBef>
                <a:spcPts val="360"/>
              </a:spcBef>
              <a:spcAft>
                <a:spcPts val="0"/>
              </a:spcAft>
              <a:buClr>
                <a:schemeClr val="dk1"/>
              </a:buClr>
              <a:buSzPts val="1800"/>
              <a:buFont typeface="Arial"/>
              <a:buChar char="•"/>
            </a:pPr>
            <a:r>
              <a:rPr lang="it-IT" sz="1800" b="0" i="0" u="none" strike="noStrike" cap="none" dirty="0">
                <a:solidFill>
                  <a:schemeClr val="dk1"/>
                </a:solidFill>
                <a:latin typeface="Verdana"/>
                <a:ea typeface="Verdana"/>
                <a:cs typeface="Verdana"/>
                <a:sym typeface="Verdana"/>
              </a:rPr>
              <a:t>economy scale factor.</a:t>
            </a:r>
            <a:endParaRPr dirty="0"/>
          </a:p>
          <a:p>
            <a:pPr marL="0" marR="0" lvl="0" indent="0" algn="l"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a:p>
            <a:pPr marL="0" marR="0" lvl="0" indent="0" algn="l" rtl="0">
              <a:spcBef>
                <a:spcPts val="360"/>
              </a:spcBef>
              <a:spcAft>
                <a:spcPts val="0"/>
              </a:spcAft>
              <a:buClr>
                <a:srgbClr val="FF0000"/>
              </a:buClr>
              <a:buSzPts val="1800"/>
              <a:buFont typeface="Arial"/>
              <a:buNone/>
            </a:pPr>
            <a:r>
              <a:rPr lang="it-IT" sz="1800" b="0" i="0" u="none" strike="noStrike" cap="none" dirty="0">
                <a:solidFill>
                  <a:srgbClr val="FF0000"/>
                </a:solidFill>
                <a:latin typeface="Verdana"/>
                <a:ea typeface="Verdana"/>
                <a:cs typeface="Verdana"/>
                <a:sym typeface="Verdana"/>
              </a:rPr>
              <a:t>Thinking building by building </a:t>
            </a:r>
            <a:r>
              <a:rPr lang="it-IT" sz="1800" b="0" i="0" u="none" strike="noStrike" cap="none" dirty="0" err="1">
                <a:solidFill>
                  <a:srgbClr val="FF0000"/>
                </a:solidFill>
                <a:latin typeface="Verdana"/>
                <a:ea typeface="Verdana"/>
                <a:cs typeface="Verdana"/>
                <a:sym typeface="Verdana"/>
              </a:rPr>
              <a:t>is</a:t>
            </a:r>
            <a:r>
              <a:rPr lang="it-IT" sz="1800" b="0" i="0" u="none" strike="noStrike" cap="none" dirty="0">
                <a:solidFill>
                  <a:srgbClr val="FF0000"/>
                </a:solidFill>
                <a:latin typeface="Verdana"/>
                <a:ea typeface="Verdana"/>
                <a:cs typeface="Verdana"/>
                <a:sym typeface="Verdana"/>
              </a:rPr>
              <a:t> </a:t>
            </a:r>
            <a:r>
              <a:rPr lang="it-IT" sz="1800" b="0" i="0" u="none" strike="noStrike" cap="none" dirty="0" err="1">
                <a:solidFill>
                  <a:srgbClr val="FF0000"/>
                </a:solidFill>
                <a:latin typeface="Verdana"/>
                <a:ea typeface="Verdana"/>
                <a:cs typeface="Verdana"/>
                <a:sym typeface="Verdana"/>
              </a:rPr>
              <a:t>not</a:t>
            </a:r>
            <a:r>
              <a:rPr lang="it-IT" sz="1800" b="0" i="0" u="none" strike="noStrike" cap="none" dirty="0">
                <a:solidFill>
                  <a:srgbClr val="FF0000"/>
                </a:solidFill>
                <a:latin typeface="Verdana"/>
                <a:ea typeface="Verdana"/>
                <a:cs typeface="Verdana"/>
                <a:sym typeface="Verdana"/>
              </a:rPr>
              <a:t> </a:t>
            </a:r>
            <a:r>
              <a:rPr lang="it-IT" sz="1800" b="0" i="0" u="none" strike="noStrike" cap="none" dirty="0" err="1">
                <a:solidFill>
                  <a:srgbClr val="FF0000"/>
                </a:solidFill>
                <a:latin typeface="Verdana"/>
                <a:ea typeface="Verdana"/>
                <a:cs typeface="Verdana"/>
                <a:sym typeface="Verdana"/>
              </a:rPr>
              <a:t>efficient</a:t>
            </a:r>
            <a:r>
              <a:rPr lang="it-IT" sz="1800" b="0" i="0" u="none" strike="noStrike" cap="none" dirty="0">
                <a:solidFill>
                  <a:srgbClr val="FF0000"/>
                </a:solidFill>
                <a:latin typeface="Verdana"/>
                <a:ea typeface="Verdana"/>
                <a:cs typeface="Verdana"/>
                <a:sym typeface="Verdana"/>
              </a:rPr>
              <a:t> !</a:t>
            </a:r>
            <a:endParaRPr dirty="0"/>
          </a:p>
          <a:p>
            <a:pPr marL="0" marR="0" lvl="0" indent="0" algn="l" rtl="0">
              <a:spcBef>
                <a:spcPts val="360"/>
              </a:spcBef>
              <a:spcAft>
                <a:spcPts val="0"/>
              </a:spcAft>
              <a:buClr>
                <a:schemeClr val="dk1"/>
              </a:buClr>
              <a:buSzPts val="1800"/>
              <a:buFont typeface="Arial"/>
              <a:buNone/>
            </a:pPr>
            <a:endParaRPr sz="1800" b="0" i="0" u="none" strike="noStrike" cap="none" dirty="0">
              <a:solidFill>
                <a:schemeClr val="dk1"/>
              </a:solidFill>
              <a:latin typeface="Verdana"/>
              <a:ea typeface="Verdana"/>
              <a:cs typeface="Verdana"/>
              <a:sym typeface="Verdana"/>
            </a:endParaRPr>
          </a:p>
        </p:txBody>
      </p:sp>
      <p:pic>
        <p:nvPicPr>
          <p:cNvPr id="143" name="Google Shape;143;p24"/>
          <p:cNvPicPr preferRelativeResize="0"/>
          <p:nvPr/>
        </p:nvPicPr>
        <p:blipFill rotWithShape="1">
          <a:blip r:embed="rId3">
            <a:alphaModFix/>
          </a:blip>
          <a:srcRect/>
          <a:stretch/>
        </p:blipFill>
        <p:spPr>
          <a:xfrm>
            <a:off x="5701613" y="3007354"/>
            <a:ext cx="3059832" cy="231187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3501008"/>
            <a:ext cx="6400800" cy="2520280"/>
          </a:xfrm>
        </p:spPr>
        <p:txBody>
          <a:bodyPr/>
          <a:lstStyle/>
          <a:p>
            <a:r>
              <a:rPr lang="en-US" dirty="0">
                <a:solidFill>
                  <a:schemeClr val="accent6">
                    <a:lumMod val="75000"/>
                  </a:schemeClr>
                </a:solidFill>
              </a:rPr>
              <a:t>THANKS !</a:t>
            </a:r>
          </a:p>
          <a:p>
            <a:endParaRPr lang="en-US" sz="2400" dirty="0"/>
          </a:p>
          <a:p>
            <a:endParaRPr lang="en-US" sz="6000" dirty="0"/>
          </a:p>
        </p:txBody>
      </p:sp>
    </p:spTree>
    <p:extLst>
      <p:ext uri="{BB962C8B-B14F-4D97-AF65-F5344CB8AC3E}">
        <p14:creationId xmlns:p14="http://schemas.microsoft.com/office/powerpoint/2010/main" val="206349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179512" y="188640"/>
            <a:ext cx="8784976" cy="864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Calibri"/>
              <a:buNone/>
            </a:pPr>
            <a:r>
              <a:rPr lang="it-IT" sz="2800" b="1" i="0" u="none" strike="noStrike" cap="none" dirty="0" err="1">
                <a:solidFill>
                  <a:schemeClr val="dk1"/>
                </a:solidFill>
                <a:latin typeface="Calibri"/>
                <a:ea typeface="Calibri"/>
                <a:cs typeface="Calibri"/>
                <a:sym typeface="Calibri"/>
              </a:rPr>
              <a:t>Decision</a:t>
            </a:r>
            <a:r>
              <a:rPr lang="it-IT" sz="2800" b="1" i="0" u="none" strike="noStrike" cap="none" dirty="0">
                <a:solidFill>
                  <a:schemeClr val="dk1"/>
                </a:solidFill>
                <a:latin typeface="Calibri"/>
                <a:ea typeface="Calibri"/>
                <a:cs typeface="Calibri"/>
                <a:sym typeface="Calibri"/>
              </a:rPr>
              <a:t> making </a:t>
            </a:r>
            <a:r>
              <a:rPr lang="it-IT" sz="2800" b="1" i="0" u="none" strike="noStrike" cap="none" dirty="0" err="1">
                <a:solidFill>
                  <a:schemeClr val="dk1"/>
                </a:solidFill>
                <a:latin typeface="Calibri"/>
                <a:ea typeface="Calibri"/>
                <a:cs typeface="Calibri"/>
                <a:sym typeface="Calibri"/>
              </a:rPr>
              <a:t>at</a:t>
            </a:r>
            <a:r>
              <a:rPr lang="it-IT" sz="2800" b="1" i="0" u="none" strike="noStrike" cap="none" dirty="0">
                <a:solidFill>
                  <a:schemeClr val="dk1"/>
                </a:solidFill>
                <a:latin typeface="Calibri"/>
                <a:ea typeface="Calibri"/>
                <a:cs typeface="Calibri"/>
                <a:sym typeface="Calibri"/>
              </a:rPr>
              <a:t> </a:t>
            </a:r>
            <a:r>
              <a:rPr lang="it-IT" sz="2800" b="1" i="0" u="none" strike="noStrike" cap="none" dirty="0" err="1">
                <a:solidFill>
                  <a:schemeClr val="dk1"/>
                </a:solidFill>
                <a:latin typeface="Calibri"/>
                <a:ea typeface="Calibri"/>
                <a:cs typeface="Calibri"/>
                <a:sym typeface="Calibri"/>
              </a:rPr>
              <a:t>urban</a:t>
            </a:r>
            <a:r>
              <a:rPr lang="it-IT" sz="2800" b="1" i="0" u="none" strike="noStrike" cap="none" dirty="0">
                <a:solidFill>
                  <a:schemeClr val="dk1"/>
                </a:solidFill>
                <a:latin typeface="Calibri"/>
                <a:ea typeface="Calibri"/>
                <a:cs typeface="Calibri"/>
                <a:sym typeface="Calibri"/>
              </a:rPr>
              <a:t> scale</a:t>
            </a:r>
            <a:endParaRPr dirty="0"/>
          </a:p>
        </p:txBody>
      </p:sp>
      <p:sp>
        <p:nvSpPr>
          <p:cNvPr id="150" name="Google Shape;150;p25"/>
          <p:cNvSpPr txBox="1">
            <a:spLocks noGrp="1"/>
          </p:cNvSpPr>
          <p:nvPr>
            <p:ph type="body" idx="1"/>
          </p:nvPr>
        </p:nvSpPr>
        <p:spPr>
          <a:xfrm>
            <a:off x="179512" y="1484784"/>
            <a:ext cx="5760640" cy="420201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r>
              <a:rPr lang="it-IT" sz="1800" b="1" i="0" u="none" strike="noStrike" cap="none">
                <a:solidFill>
                  <a:schemeClr val="dk1"/>
                </a:solidFill>
                <a:latin typeface="Verdana"/>
                <a:ea typeface="Verdana"/>
                <a:cs typeface="Verdana"/>
                <a:sym typeface="Verdana"/>
              </a:rPr>
              <a:t>Main features: </a:t>
            </a:r>
            <a:endParaRPr/>
          </a:p>
          <a:p>
            <a:pPr marL="0" marR="0" lvl="0" indent="0" algn="l"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High complexity</a:t>
            </a:r>
            <a:endParaRPr/>
          </a:p>
          <a:p>
            <a:pPr marL="285750" marR="0" lvl="0" indent="-171450" algn="l"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Large number of stakeholders involved</a:t>
            </a:r>
            <a:endParaRPr/>
          </a:p>
          <a:p>
            <a:pPr marL="285750" marR="0" lvl="0" indent="-171450" algn="l"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Complex value chain</a:t>
            </a:r>
            <a:endParaRPr/>
          </a:p>
          <a:p>
            <a:pPr marL="285750" marR="0" lvl="0" indent="-171450" algn="l" rtl="0">
              <a:spcBef>
                <a:spcPts val="36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a:p>
            <a:pPr marL="285750" marR="0" lvl="0" indent="-285750" algn="l" rtl="0">
              <a:spcBef>
                <a:spcPts val="360"/>
              </a:spcBef>
              <a:spcAft>
                <a:spcPts val="0"/>
              </a:spcAft>
              <a:buClr>
                <a:schemeClr val="dk1"/>
              </a:buClr>
              <a:buSzPts val="1800"/>
              <a:buFont typeface="Arial"/>
              <a:buChar char="•"/>
            </a:pPr>
            <a:r>
              <a:rPr lang="it-IT" sz="1800" b="0" i="0" u="none" strike="noStrike" cap="none">
                <a:solidFill>
                  <a:schemeClr val="dk1"/>
                </a:solidFill>
                <a:latin typeface="Verdana"/>
                <a:ea typeface="Verdana"/>
                <a:cs typeface="Verdana"/>
                <a:sym typeface="Verdana"/>
              </a:rPr>
              <a:t>Many variables to take in account</a:t>
            </a:r>
            <a:endParaRPr/>
          </a:p>
          <a:p>
            <a:pPr marL="0" marR="0" lvl="0" indent="0" algn="l" rtl="0">
              <a:spcBef>
                <a:spcPts val="400"/>
              </a:spcBef>
              <a:spcAft>
                <a:spcPts val="0"/>
              </a:spcAft>
              <a:buClr>
                <a:schemeClr val="dk1"/>
              </a:buClr>
              <a:buSzPts val="2000"/>
              <a:buFont typeface="Arial"/>
              <a:buNone/>
            </a:pPr>
            <a:endParaRPr sz="2000" b="0" i="0" u="none" strike="noStrike" cap="none">
              <a:solidFill>
                <a:schemeClr val="dk1"/>
              </a:solidFill>
              <a:latin typeface="Verdana"/>
              <a:ea typeface="Verdana"/>
              <a:cs typeface="Verdana"/>
              <a:sym typeface="Verdana"/>
            </a:endParaRPr>
          </a:p>
        </p:txBody>
      </p:sp>
      <p:pic>
        <p:nvPicPr>
          <p:cNvPr id="151" name="Google Shape;151;p25"/>
          <p:cNvPicPr preferRelativeResize="0"/>
          <p:nvPr/>
        </p:nvPicPr>
        <p:blipFill rotWithShape="1">
          <a:blip r:embed="rId3">
            <a:alphaModFix/>
          </a:blip>
          <a:srcRect/>
          <a:stretch/>
        </p:blipFill>
        <p:spPr>
          <a:xfrm>
            <a:off x="5970017" y="1468159"/>
            <a:ext cx="2894721" cy="4202015"/>
          </a:xfrm>
          <a:prstGeom prst="rect">
            <a:avLst/>
          </a:prstGeom>
          <a:noFill/>
          <a:ln>
            <a:noFill/>
          </a:ln>
        </p:spPr>
      </p:pic>
    </p:spTree>
  </p:cSld>
  <p:clrMapOvr>
    <a:masterClrMapping/>
  </p:clrMapOvr>
</p:sld>
</file>

<file path=ppt/theme/theme1.xml><?xml version="1.0" encoding="utf-8"?>
<a:theme xmlns:a="http://schemas.openxmlformats.org/drawingml/2006/main"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1508</TotalTime>
  <Words>2839</Words>
  <Application>Microsoft Office PowerPoint</Application>
  <PresentationFormat>Presentazione su schermo (4:3)</PresentationFormat>
  <Paragraphs>792</Paragraphs>
  <Slides>80</Slides>
  <Notes>78</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80</vt:i4>
      </vt:variant>
    </vt:vector>
  </HeadingPairs>
  <TitlesOfParts>
    <vt:vector size="89" baseType="lpstr">
      <vt:lpstr>Arial</vt:lpstr>
      <vt:lpstr>Times</vt:lpstr>
      <vt:lpstr>Helvetica Neue</vt:lpstr>
      <vt:lpstr>Calibri</vt:lpstr>
      <vt:lpstr>ＭＳ Ｐゴシック</vt:lpstr>
      <vt:lpstr>Verdana</vt:lpstr>
      <vt:lpstr>Wingdings</vt:lpstr>
      <vt:lpstr>Larissa</vt:lpstr>
      <vt:lpstr>1_Larissa</vt:lpstr>
      <vt:lpstr>Presentazione standard di PowerPoint</vt:lpstr>
      <vt:lpstr>Why we talk about sustainability? </vt:lpstr>
      <vt:lpstr>Why we talk about sustainability? </vt:lpstr>
      <vt:lpstr>Sustainable Development </vt:lpstr>
      <vt:lpstr>Sustainable Development </vt:lpstr>
      <vt:lpstr>Sustainability of urban areas </vt:lpstr>
      <vt:lpstr>Who are interested in urban areas sustainability? </vt:lpstr>
      <vt:lpstr>Urban vs building scale</vt:lpstr>
      <vt:lpstr>Decision making at urban scale</vt:lpstr>
      <vt:lpstr>The CESBA MED – Sustainable cities project</vt:lpstr>
      <vt:lpstr>The CESBA MED – Sustainable cities project</vt:lpstr>
      <vt:lpstr>The CESBA MED principles</vt:lpstr>
      <vt:lpstr>The CESBA MED Generic Framework</vt:lpstr>
      <vt:lpstr>Performance Assessment</vt:lpstr>
      <vt:lpstr>The CESBA MED – Assessment tool</vt:lpstr>
      <vt:lpstr>What is innovative in CESBA MED?</vt:lpstr>
      <vt:lpstr>Why assessment tools?</vt:lpstr>
      <vt:lpstr>Presentazione standard di PowerPoint</vt:lpstr>
      <vt:lpstr>Presentazione standard di PowerPoint</vt:lpstr>
      <vt:lpstr>Presentazione standard di PowerPoint</vt:lpstr>
      <vt:lpstr>Based on existing knowledge</vt:lpstr>
      <vt:lpstr>12 Partners – 7 Countries</vt:lpstr>
      <vt:lpstr>7 EU Projects - Building scale</vt:lpstr>
      <vt:lpstr>Assessment tools – Building scale</vt:lpstr>
      <vt:lpstr>EU COMMON FRAMEWORK</vt:lpstr>
      <vt:lpstr>4 EU Projects – Urban scale</vt:lpstr>
      <vt:lpstr>2 Assessment tools – Urban scale</vt:lpstr>
      <vt:lpstr>Presentazione standard di PowerPoint</vt:lpstr>
      <vt:lpstr>Presentazione standard di PowerPoint</vt:lpstr>
      <vt:lpstr>The CESBA MED Generic Framework: SBEMethod</vt:lpstr>
      <vt:lpstr>Assessment method</vt:lpstr>
      <vt:lpstr>Characterization step</vt:lpstr>
      <vt:lpstr>Normalization step</vt:lpstr>
      <vt:lpstr>Normalization step</vt:lpstr>
      <vt:lpstr>Aggregation step</vt:lpstr>
      <vt:lpstr>Structure of the framework</vt:lpstr>
      <vt:lpstr> </vt:lpstr>
      <vt:lpstr> </vt:lpstr>
      <vt:lpstr> </vt:lpstr>
      <vt:lpstr> </vt:lpstr>
      <vt:lpstr> </vt:lpstr>
      <vt:lpstr> </vt:lpstr>
      <vt:lpstr> </vt:lpstr>
      <vt:lpstr>Presentazione standard di PowerPoint</vt:lpstr>
      <vt:lpstr>Definitions</vt:lpstr>
      <vt:lpstr>Examples of criteria</vt:lpstr>
      <vt:lpstr>Criteria distribution </vt:lpstr>
      <vt:lpstr>Presentazione standard di PowerPoint</vt:lpstr>
      <vt:lpstr>Presentazione standard di PowerPoint</vt:lpstr>
      <vt:lpstr>Presentazione standard di PowerPoint</vt:lpstr>
      <vt:lpstr>Presentazione standard di PowerPoint</vt:lpstr>
      <vt:lpstr>9 Assessment Tool Test</vt:lpstr>
      <vt:lpstr>City morphology</vt:lpstr>
      <vt:lpstr>Presentazione standard di PowerPoint</vt:lpstr>
      <vt:lpstr>Presentazione standard di PowerPoint</vt:lpstr>
      <vt:lpstr>Contextualization: 1- criteria selection</vt:lpstr>
      <vt:lpstr>Contextualization: 2- performance scale definition</vt:lpstr>
      <vt:lpstr>Contextualization: 2- performance scale score</vt:lpstr>
      <vt:lpstr>Contextualization: 3- weight assignment to criteria</vt:lpstr>
      <vt:lpstr>Contextualization: 3- weight assignment to criteria</vt:lpstr>
      <vt:lpstr>Contextualization: 3- weight assignment to criteria</vt:lpstr>
      <vt:lpstr>Contextualization: 3- weight assignment to criteria</vt:lpstr>
      <vt:lpstr>Contextualization: CESBA MED Software</vt:lpstr>
      <vt:lpstr>CESBA SN Tools</vt:lpstr>
      <vt:lpstr>CESBA SN Tools – KPI </vt:lpstr>
      <vt:lpstr>CESBA SN Tools – KPI </vt:lpstr>
      <vt:lpstr>KPIs </vt:lpstr>
      <vt:lpstr>KPIs </vt:lpstr>
      <vt:lpstr>KPIs </vt:lpstr>
      <vt:lpstr>KPIs </vt:lpstr>
      <vt:lpstr>KPIs </vt:lpstr>
      <vt:lpstr>KPIs </vt:lpstr>
      <vt:lpstr>CESBA MED Passport</vt:lpstr>
      <vt:lpstr>CESBA MED Passport </vt:lpstr>
      <vt:lpstr>CESBA MED Passport </vt:lpstr>
      <vt:lpstr>CESBA MED Passport </vt:lpstr>
      <vt:lpstr>DG Environment and CESBA MED </vt:lpstr>
      <vt:lpstr>WSBE Hong Kong 2017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 Borgaro</dc:creator>
  <cp:lastModifiedBy>Mara Viassone</cp:lastModifiedBy>
  <cp:revision>272</cp:revision>
  <dcterms:modified xsi:type="dcterms:W3CDTF">2018-10-25T14:37:37Z</dcterms:modified>
</cp:coreProperties>
</file>