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256" r:id="rId2"/>
    <p:sldId id="259" r:id="rId3"/>
    <p:sldId id="385" r:id="rId4"/>
    <p:sldId id="260" r:id="rId5"/>
    <p:sldId id="297" r:id="rId6"/>
    <p:sldId id="333" r:id="rId7"/>
    <p:sldId id="334" r:id="rId8"/>
    <p:sldId id="335" r:id="rId9"/>
    <p:sldId id="336" r:id="rId10"/>
    <p:sldId id="272" r:id="rId11"/>
    <p:sldId id="337" r:id="rId12"/>
    <p:sldId id="261" r:id="rId13"/>
    <p:sldId id="273" r:id="rId14"/>
    <p:sldId id="264" r:id="rId15"/>
    <p:sldId id="274" r:id="rId16"/>
    <p:sldId id="275" r:id="rId17"/>
    <p:sldId id="276" r:id="rId18"/>
    <p:sldId id="263" r:id="rId19"/>
    <p:sldId id="277" r:id="rId20"/>
    <p:sldId id="278" r:id="rId21"/>
    <p:sldId id="314" r:id="rId22"/>
    <p:sldId id="315" r:id="rId23"/>
    <p:sldId id="317" r:id="rId24"/>
    <p:sldId id="279" r:id="rId25"/>
    <p:sldId id="258" r:id="rId26"/>
    <p:sldId id="280" r:id="rId27"/>
    <p:sldId id="281" r:id="rId28"/>
    <p:sldId id="282" r:id="rId29"/>
    <p:sldId id="380" r:id="rId30"/>
    <p:sldId id="318" r:id="rId31"/>
    <p:sldId id="381" r:id="rId32"/>
    <p:sldId id="399" r:id="rId33"/>
    <p:sldId id="320" r:id="rId34"/>
    <p:sldId id="352" r:id="rId35"/>
    <p:sldId id="353" r:id="rId36"/>
    <p:sldId id="354" r:id="rId37"/>
    <p:sldId id="355" r:id="rId38"/>
    <p:sldId id="319" r:id="rId39"/>
    <p:sldId id="323" r:id="rId40"/>
    <p:sldId id="324" r:id="rId41"/>
    <p:sldId id="382" r:id="rId42"/>
    <p:sldId id="360" r:id="rId43"/>
    <p:sldId id="372" r:id="rId44"/>
    <p:sldId id="361" r:id="rId45"/>
    <p:sldId id="362" r:id="rId46"/>
    <p:sldId id="363" r:id="rId47"/>
    <p:sldId id="364" r:id="rId48"/>
    <p:sldId id="365" r:id="rId49"/>
    <p:sldId id="366" r:id="rId50"/>
    <p:sldId id="367" r:id="rId51"/>
    <p:sldId id="368" r:id="rId52"/>
    <p:sldId id="369" r:id="rId53"/>
    <p:sldId id="370" r:id="rId54"/>
    <p:sldId id="371" r:id="rId55"/>
    <p:sldId id="373" r:id="rId56"/>
    <p:sldId id="374" r:id="rId57"/>
    <p:sldId id="375" r:id="rId58"/>
    <p:sldId id="376" r:id="rId59"/>
    <p:sldId id="377" r:id="rId60"/>
    <p:sldId id="378" r:id="rId61"/>
    <p:sldId id="379" r:id="rId62"/>
    <p:sldId id="383" r:id="rId63"/>
    <p:sldId id="400" r:id="rId64"/>
    <p:sldId id="401" r:id="rId65"/>
    <p:sldId id="402" r:id="rId66"/>
    <p:sldId id="403" r:id="rId67"/>
    <p:sldId id="31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sia Debono" initials="AD" lastIdx="1" clrIdx="0">
    <p:extLst>
      <p:ext uri="{19B8F6BF-5375-455C-9EA6-DF929625EA0E}">
        <p15:presenceInfo xmlns:p15="http://schemas.microsoft.com/office/powerpoint/2012/main" userId="44162ceb7498be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75510" autoAdjust="0"/>
  </p:normalViewPr>
  <p:slideViewPr>
    <p:cSldViewPr snapToGrid="0">
      <p:cViewPr varScale="1">
        <p:scale>
          <a:sx n="95" d="100"/>
          <a:sy n="95" d="100"/>
        </p:scale>
        <p:origin x="1456"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2730F-C025-44F5-ADE2-F81FDBB1449F}"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n-GB"/>
        </a:p>
      </dgm:t>
    </dgm:pt>
    <dgm:pt modelId="{495927E8-F47F-4A14-929A-F389542E1C47}">
      <dgm:prSet phldrT="[Text]"/>
      <dgm:spPr/>
      <dgm:t>
        <a:bodyPr/>
        <a:lstStyle/>
        <a:p>
          <a:r>
            <a:rPr lang="en-GB" dirty="0"/>
            <a:t>Re-use of greywater</a:t>
          </a:r>
        </a:p>
      </dgm:t>
    </dgm:pt>
    <dgm:pt modelId="{1EB1BAAF-8509-4EAD-A8BA-C4ABD7DA8B3B}" type="parTrans" cxnId="{7D4AC7FA-D1CA-4403-8807-E134DF21D5D5}">
      <dgm:prSet/>
      <dgm:spPr/>
      <dgm:t>
        <a:bodyPr/>
        <a:lstStyle/>
        <a:p>
          <a:endParaRPr lang="en-GB"/>
        </a:p>
      </dgm:t>
    </dgm:pt>
    <dgm:pt modelId="{9A54C53D-99AE-49B0-B10E-79FF28B1FFB4}" type="sibTrans" cxnId="{7D4AC7FA-D1CA-4403-8807-E134DF21D5D5}">
      <dgm:prSet/>
      <dgm:spPr/>
      <dgm:t>
        <a:bodyPr/>
        <a:lstStyle/>
        <a:p>
          <a:r>
            <a:rPr lang="en-GB" dirty="0"/>
            <a:t>Existing water network	</a:t>
          </a:r>
        </a:p>
      </dgm:t>
    </dgm:pt>
    <dgm:pt modelId="{31B4C266-E148-4091-A271-E47BE28A6C59}">
      <dgm:prSet phldrT="[Text]"/>
      <dgm:spPr/>
      <dgm:t>
        <a:bodyPr/>
        <a:lstStyle/>
        <a:p>
          <a:r>
            <a:rPr lang="en-GB" dirty="0"/>
            <a:t>Re-use of rainwater</a:t>
          </a:r>
        </a:p>
      </dgm:t>
    </dgm:pt>
    <dgm:pt modelId="{73B5D324-6DDD-477E-A4EE-689D629C6353}" type="parTrans" cxnId="{61541377-1D29-40EA-AF0E-2BEA92E88D39}">
      <dgm:prSet/>
      <dgm:spPr/>
      <dgm:t>
        <a:bodyPr/>
        <a:lstStyle/>
        <a:p>
          <a:endParaRPr lang="en-GB"/>
        </a:p>
      </dgm:t>
    </dgm:pt>
    <dgm:pt modelId="{BACE527A-7DC2-40B0-9E4A-9804F6C8A1A6}" type="sibTrans" cxnId="{61541377-1D29-40EA-AF0E-2BEA92E88D39}">
      <dgm:prSet/>
      <dgm:spPr/>
      <dgm:t>
        <a:bodyPr/>
        <a:lstStyle/>
        <a:p>
          <a:r>
            <a:rPr lang="en-GB" dirty="0"/>
            <a:t>Re-use of stormwater</a:t>
          </a:r>
        </a:p>
      </dgm:t>
    </dgm:pt>
    <dgm:pt modelId="{C54FD41B-AEA6-4BEA-AAE9-B7158C7A88BF}" type="pres">
      <dgm:prSet presAssocID="{D952730F-C025-44F5-ADE2-F81FDBB1449F}" presName="Name0" presStyleCnt="0">
        <dgm:presLayoutVars>
          <dgm:chMax/>
          <dgm:chPref/>
          <dgm:dir/>
          <dgm:animLvl val="lvl"/>
        </dgm:presLayoutVars>
      </dgm:prSet>
      <dgm:spPr/>
    </dgm:pt>
    <dgm:pt modelId="{9FF49FAB-8FD0-467E-A9E5-3B008DEDD131}" type="pres">
      <dgm:prSet presAssocID="{495927E8-F47F-4A14-929A-F389542E1C47}" presName="composite" presStyleCnt="0"/>
      <dgm:spPr/>
    </dgm:pt>
    <dgm:pt modelId="{8C77AFC7-6BFE-4E0C-8D91-34CA98A630EC}" type="pres">
      <dgm:prSet presAssocID="{495927E8-F47F-4A14-929A-F389542E1C47}" presName="Parent1" presStyleLbl="node1" presStyleIdx="0" presStyleCnt="4">
        <dgm:presLayoutVars>
          <dgm:chMax val="1"/>
          <dgm:chPref val="1"/>
          <dgm:bulletEnabled val="1"/>
        </dgm:presLayoutVars>
      </dgm:prSet>
      <dgm:spPr/>
    </dgm:pt>
    <dgm:pt modelId="{8829AD68-D733-458E-A681-B6FC84932C22}" type="pres">
      <dgm:prSet presAssocID="{495927E8-F47F-4A14-929A-F389542E1C47}" presName="Childtext1" presStyleLbl="revTx" presStyleIdx="0" presStyleCnt="2">
        <dgm:presLayoutVars>
          <dgm:chMax val="0"/>
          <dgm:chPref val="0"/>
          <dgm:bulletEnabled val="1"/>
        </dgm:presLayoutVars>
      </dgm:prSet>
      <dgm:spPr/>
    </dgm:pt>
    <dgm:pt modelId="{F9AED5B0-C4D2-4B3A-9596-DB8972ABD848}" type="pres">
      <dgm:prSet presAssocID="{495927E8-F47F-4A14-929A-F389542E1C47}" presName="BalanceSpacing" presStyleCnt="0"/>
      <dgm:spPr/>
    </dgm:pt>
    <dgm:pt modelId="{ED7D4FB5-58DC-4CA9-A347-A9F8E6E1572F}" type="pres">
      <dgm:prSet presAssocID="{495927E8-F47F-4A14-929A-F389542E1C47}" presName="BalanceSpacing1" presStyleCnt="0"/>
      <dgm:spPr/>
    </dgm:pt>
    <dgm:pt modelId="{30C82332-263A-464F-A525-B8FDC829C272}" type="pres">
      <dgm:prSet presAssocID="{9A54C53D-99AE-49B0-B10E-79FF28B1FFB4}" presName="Accent1Text" presStyleLbl="node1" presStyleIdx="1" presStyleCnt="4" custLinFactNeighborX="2594" custLinFactNeighborY="779"/>
      <dgm:spPr/>
    </dgm:pt>
    <dgm:pt modelId="{D559D2B6-F64B-4EF2-9DC2-D0AC6318F3E2}" type="pres">
      <dgm:prSet presAssocID="{9A54C53D-99AE-49B0-B10E-79FF28B1FFB4}" presName="spaceBetweenRectangles" presStyleCnt="0"/>
      <dgm:spPr/>
    </dgm:pt>
    <dgm:pt modelId="{49B608D8-B340-4860-B5F2-84CD7A945183}" type="pres">
      <dgm:prSet presAssocID="{31B4C266-E148-4091-A271-E47BE28A6C59}" presName="composite" presStyleCnt="0"/>
      <dgm:spPr/>
    </dgm:pt>
    <dgm:pt modelId="{F2F8C4B9-7490-43E0-B33C-726871C787E3}" type="pres">
      <dgm:prSet presAssocID="{31B4C266-E148-4091-A271-E47BE28A6C59}" presName="Parent1" presStyleLbl="node1" presStyleIdx="2" presStyleCnt="4">
        <dgm:presLayoutVars>
          <dgm:chMax val="1"/>
          <dgm:chPref val="1"/>
          <dgm:bulletEnabled val="1"/>
        </dgm:presLayoutVars>
      </dgm:prSet>
      <dgm:spPr/>
    </dgm:pt>
    <dgm:pt modelId="{9A676AFD-75F8-41BB-A0D7-2F1FCC4CC503}" type="pres">
      <dgm:prSet presAssocID="{31B4C266-E148-4091-A271-E47BE28A6C59}" presName="Childtext1" presStyleLbl="revTx" presStyleIdx="1" presStyleCnt="2">
        <dgm:presLayoutVars>
          <dgm:chMax val="0"/>
          <dgm:chPref val="0"/>
          <dgm:bulletEnabled val="1"/>
        </dgm:presLayoutVars>
      </dgm:prSet>
      <dgm:spPr/>
    </dgm:pt>
    <dgm:pt modelId="{A42D83C0-95CD-492D-9FE9-A9B328C17521}" type="pres">
      <dgm:prSet presAssocID="{31B4C266-E148-4091-A271-E47BE28A6C59}" presName="BalanceSpacing" presStyleCnt="0"/>
      <dgm:spPr/>
    </dgm:pt>
    <dgm:pt modelId="{3CC4E544-44DF-429B-BD1C-C57480FBC096}" type="pres">
      <dgm:prSet presAssocID="{31B4C266-E148-4091-A271-E47BE28A6C59}" presName="BalanceSpacing1" presStyleCnt="0"/>
      <dgm:spPr/>
    </dgm:pt>
    <dgm:pt modelId="{615CF258-8CF5-49DC-B678-D60BDD090D57}" type="pres">
      <dgm:prSet presAssocID="{BACE527A-7DC2-40B0-9E4A-9804F6C8A1A6}" presName="Accent1Text" presStyleLbl="node1" presStyleIdx="3" presStyleCnt="4" custLinFactNeighborY="0"/>
      <dgm:spPr/>
    </dgm:pt>
  </dgm:ptLst>
  <dgm:cxnLst>
    <dgm:cxn modelId="{75E1AD03-44C0-499C-AE9F-04902E67A647}" type="presOf" srcId="{9A54C53D-99AE-49B0-B10E-79FF28B1FFB4}" destId="{30C82332-263A-464F-A525-B8FDC829C272}" srcOrd="0" destOrd="0" presId="urn:microsoft.com/office/officeart/2008/layout/AlternatingHexagons"/>
    <dgm:cxn modelId="{62306A06-A745-4F14-8B0D-0E125E2CCCCA}" type="presOf" srcId="{D952730F-C025-44F5-ADE2-F81FDBB1449F}" destId="{C54FD41B-AEA6-4BEA-AAE9-B7158C7A88BF}" srcOrd="0" destOrd="0" presId="urn:microsoft.com/office/officeart/2008/layout/AlternatingHexagons"/>
    <dgm:cxn modelId="{97449C3B-540D-4D8D-98AE-3BF98068CEBF}" type="presOf" srcId="{31B4C266-E148-4091-A271-E47BE28A6C59}" destId="{F2F8C4B9-7490-43E0-B33C-726871C787E3}" srcOrd="0" destOrd="0" presId="urn:microsoft.com/office/officeart/2008/layout/AlternatingHexagons"/>
    <dgm:cxn modelId="{61541377-1D29-40EA-AF0E-2BEA92E88D39}" srcId="{D952730F-C025-44F5-ADE2-F81FDBB1449F}" destId="{31B4C266-E148-4091-A271-E47BE28A6C59}" srcOrd="1" destOrd="0" parTransId="{73B5D324-6DDD-477E-A4EE-689D629C6353}" sibTransId="{BACE527A-7DC2-40B0-9E4A-9804F6C8A1A6}"/>
    <dgm:cxn modelId="{D65FFE7C-DA68-4862-9576-4E1611D69296}" type="presOf" srcId="{BACE527A-7DC2-40B0-9E4A-9804F6C8A1A6}" destId="{615CF258-8CF5-49DC-B678-D60BDD090D57}" srcOrd="0" destOrd="0" presId="urn:microsoft.com/office/officeart/2008/layout/AlternatingHexagons"/>
    <dgm:cxn modelId="{E50C13E8-4E9B-432A-8A45-5C60FB38BD8A}" type="presOf" srcId="{495927E8-F47F-4A14-929A-F389542E1C47}" destId="{8C77AFC7-6BFE-4E0C-8D91-34CA98A630EC}" srcOrd="0" destOrd="0" presId="urn:microsoft.com/office/officeart/2008/layout/AlternatingHexagons"/>
    <dgm:cxn modelId="{7D4AC7FA-D1CA-4403-8807-E134DF21D5D5}" srcId="{D952730F-C025-44F5-ADE2-F81FDBB1449F}" destId="{495927E8-F47F-4A14-929A-F389542E1C47}" srcOrd="0" destOrd="0" parTransId="{1EB1BAAF-8509-4EAD-A8BA-C4ABD7DA8B3B}" sibTransId="{9A54C53D-99AE-49B0-B10E-79FF28B1FFB4}"/>
    <dgm:cxn modelId="{A2358462-64C0-4946-97B2-A354AA195C69}" type="presParOf" srcId="{C54FD41B-AEA6-4BEA-AAE9-B7158C7A88BF}" destId="{9FF49FAB-8FD0-467E-A9E5-3B008DEDD131}" srcOrd="0" destOrd="0" presId="urn:microsoft.com/office/officeart/2008/layout/AlternatingHexagons"/>
    <dgm:cxn modelId="{13AF900A-9272-4BED-A131-7CB39856874F}" type="presParOf" srcId="{9FF49FAB-8FD0-467E-A9E5-3B008DEDD131}" destId="{8C77AFC7-6BFE-4E0C-8D91-34CA98A630EC}" srcOrd="0" destOrd="0" presId="urn:microsoft.com/office/officeart/2008/layout/AlternatingHexagons"/>
    <dgm:cxn modelId="{1700B7FF-6910-44B5-BF21-C682B61D34A1}" type="presParOf" srcId="{9FF49FAB-8FD0-467E-A9E5-3B008DEDD131}" destId="{8829AD68-D733-458E-A681-B6FC84932C22}" srcOrd="1" destOrd="0" presId="urn:microsoft.com/office/officeart/2008/layout/AlternatingHexagons"/>
    <dgm:cxn modelId="{0DF2D7C6-9DD4-4B01-A2CE-437B68A8A131}" type="presParOf" srcId="{9FF49FAB-8FD0-467E-A9E5-3B008DEDD131}" destId="{F9AED5B0-C4D2-4B3A-9596-DB8972ABD848}" srcOrd="2" destOrd="0" presId="urn:microsoft.com/office/officeart/2008/layout/AlternatingHexagons"/>
    <dgm:cxn modelId="{CA970F49-83E4-4218-AAE0-1B00D56C8F96}" type="presParOf" srcId="{9FF49FAB-8FD0-467E-A9E5-3B008DEDD131}" destId="{ED7D4FB5-58DC-4CA9-A347-A9F8E6E1572F}" srcOrd="3" destOrd="0" presId="urn:microsoft.com/office/officeart/2008/layout/AlternatingHexagons"/>
    <dgm:cxn modelId="{B6A2EBCC-6C5A-4278-A948-9F8D68FA6E53}" type="presParOf" srcId="{9FF49FAB-8FD0-467E-A9E5-3B008DEDD131}" destId="{30C82332-263A-464F-A525-B8FDC829C272}" srcOrd="4" destOrd="0" presId="urn:microsoft.com/office/officeart/2008/layout/AlternatingHexagons"/>
    <dgm:cxn modelId="{34027035-95AB-4F68-AD08-1A992DDA7B5C}" type="presParOf" srcId="{C54FD41B-AEA6-4BEA-AAE9-B7158C7A88BF}" destId="{D559D2B6-F64B-4EF2-9DC2-D0AC6318F3E2}" srcOrd="1" destOrd="0" presId="urn:microsoft.com/office/officeart/2008/layout/AlternatingHexagons"/>
    <dgm:cxn modelId="{717E64CB-F9C1-4555-9118-9A7AC468412D}" type="presParOf" srcId="{C54FD41B-AEA6-4BEA-AAE9-B7158C7A88BF}" destId="{49B608D8-B340-4860-B5F2-84CD7A945183}" srcOrd="2" destOrd="0" presId="urn:microsoft.com/office/officeart/2008/layout/AlternatingHexagons"/>
    <dgm:cxn modelId="{2723EFC1-415D-4267-917F-DB85B208D920}" type="presParOf" srcId="{49B608D8-B340-4860-B5F2-84CD7A945183}" destId="{F2F8C4B9-7490-43E0-B33C-726871C787E3}" srcOrd="0" destOrd="0" presId="urn:microsoft.com/office/officeart/2008/layout/AlternatingHexagons"/>
    <dgm:cxn modelId="{B05D5944-E4BD-43E1-BA0D-BEF29497FCD5}" type="presParOf" srcId="{49B608D8-B340-4860-B5F2-84CD7A945183}" destId="{9A676AFD-75F8-41BB-A0D7-2F1FCC4CC503}" srcOrd="1" destOrd="0" presId="urn:microsoft.com/office/officeart/2008/layout/AlternatingHexagons"/>
    <dgm:cxn modelId="{813BA7A3-9BCB-40F7-A1EA-091EB7FBBC0B}" type="presParOf" srcId="{49B608D8-B340-4860-B5F2-84CD7A945183}" destId="{A42D83C0-95CD-492D-9FE9-A9B328C17521}" srcOrd="2" destOrd="0" presId="urn:microsoft.com/office/officeart/2008/layout/AlternatingHexagons"/>
    <dgm:cxn modelId="{8BFCFC51-84E6-4828-BD9A-F9EA04EA554E}" type="presParOf" srcId="{49B608D8-B340-4860-B5F2-84CD7A945183}" destId="{3CC4E544-44DF-429B-BD1C-C57480FBC096}" srcOrd="3" destOrd="0" presId="urn:microsoft.com/office/officeart/2008/layout/AlternatingHexagons"/>
    <dgm:cxn modelId="{9265D1A6-F923-4A04-8AD8-93E8A7537B19}" type="presParOf" srcId="{49B608D8-B340-4860-B5F2-84CD7A945183}" destId="{615CF258-8CF5-49DC-B678-D60BDD090D57}"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E190C2-CCC5-4430-AAF5-5B83051D7A18}"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GB"/>
        </a:p>
      </dgm:t>
    </dgm:pt>
    <dgm:pt modelId="{5A1590EE-5E09-4B11-BB2B-BD2C36ECFA1F}">
      <dgm:prSet phldrT="[Text]"/>
      <dgm:spPr/>
      <dgm:t>
        <a:bodyPr/>
        <a:lstStyle/>
        <a:p>
          <a:r>
            <a:rPr lang="en-GB" b="1" dirty="0"/>
            <a:t>Re-Charge of Groundwater &amp; Green Roofs</a:t>
          </a:r>
        </a:p>
      </dgm:t>
    </dgm:pt>
    <dgm:pt modelId="{5561A3C0-EEAD-4EB4-9A1F-21C5F6E85F24}" type="parTrans" cxnId="{242169C6-832B-4048-88C3-26CD58A2E6E0}">
      <dgm:prSet/>
      <dgm:spPr/>
      <dgm:t>
        <a:bodyPr/>
        <a:lstStyle/>
        <a:p>
          <a:endParaRPr lang="en-GB" b="1"/>
        </a:p>
      </dgm:t>
    </dgm:pt>
    <dgm:pt modelId="{DEB3BA3A-076C-4353-821D-C854B2D0DF40}" type="sibTrans" cxnId="{242169C6-832B-4048-88C3-26CD58A2E6E0}">
      <dgm:prSet/>
      <dgm:spPr/>
      <dgm:t>
        <a:bodyPr/>
        <a:lstStyle/>
        <a:p>
          <a:endParaRPr lang="en-GB" b="1"/>
        </a:p>
      </dgm:t>
    </dgm:pt>
    <dgm:pt modelId="{4F6C56C2-286E-4FB3-8132-E04AE4F755F7}">
      <dgm:prSet phldrT="[Text]"/>
      <dgm:spPr/>
      <dgm:t>
        <a:bodyPr/>
        <a:lstStyle/>
        <a:p>
          <a:r>
            <a:rPr lang="en-GB" b="1" dirty="0"/>
            <a:t>Construction Activities</a:t>
          </a:r>
        </a:p>
      </dgm:t>
    </dgm:pt>
    <dgm:pt modelId="{935C70F4-4D74-4578-AAEC-6D4108E45DB9}" type="parTrans" cxnId="{B351CA03-C0BC-418B-B607-3B77E46F69C7}">
      <dgm:prSet/>
      <dgm:spPr/>
      <dgm:t>
        <a:bodyPr/>
        <a:lstStyle/>
        <a:p>
          <a:endParaRPr lang="en-GB" b="1"/>
        </a:p>
      </dgm:t>
    </dgm:pt>
    <dgm:pt modelId="{5DF92BC8-8AE2-4696-9C3F-6BA247ADBAA0}" type="sibTrans" cxnId="{B351CA03-C0BC-418B-B607-3B77E46F69C7}">
      <dgm:prSet/>
      <dgm:spPr/>
      <dgm:t>
        <a:bodyPr/>
        <a:lstStyle/>
        <a:p>
          <a:endParaRPr lang="en-GB" b="1"/>
        </a:p>
      </dgm:t>
    </dgm:pt>
    <dgm:pt modelId="{4BB7285A-D025-4E30-B1B4-2130080A6D33}">
      <dgm:prSet phldrT="[Text]"/>
      <dgm:spPr/>
      <dgm:t>
        <a:bodyPr/>
        <a:lstStyle/>
        <a:p>
          <a:r>
            <a:rPr lang="en-GB" b="1" dirty="0"/>
            <a:t>Tree Coverage</a:t>
          </a:r>
        </a:p>
      </dgm:t>
    </dgm:pt>
    <dgm:pt modelId="{13A2238E-7D4F-45FA-BAC2-BB21A936B731}" type="parTrans" cxnId="{0D5015F5-3703-4168-81C6-321847A8527D}">
      <dgm:prSet/>
      <dgm:spPr/>
      <dgm:t>
        <a:bodyPr/>
        <a:lstStyle/>
        <a:p>
          <a:endParaRPr lang="en-GB" b="1"/>
        </a:p>
      </dgm:t>
    </dgm:pt>
    <dgm:pt modelId="{6677DA4D-D8D5-42E5-876B-A005968C1D54}" type="sibTrans" cxnId="{0D5015F5-3703-4168-81C6-321847A8527D}">
      <dgm:prSet/>
      <dgm:spPr/>
      <dgm:t>
        <a:bodyPr/>
        <a:lstStyle/>
        <a:p>
          <a:endParaRPr lang="en-GB" b="1"/>
        </a:p>
      </dgm:t>
    </dgm:pt>
    <dgm:pt modelId="{EC5B512E-949E-4597-AEE9-62495F5391C7}">
      <dgm:prSet phldrT="[Text]"/>
      <dgm:spPr/>
      <dgm:t>
        <a:bodyPr/>
        <a:lstStyle/>
        <a:p>
          <a:r>
            <a:rPr lang="en-GB" b="1" dirty="0"/>
            <a:t>Biodiversity</a:t>
          </a:r>
        </a:p>
      </dgm:t>
    </dgm:pt>
    <dgm:pt modelId="{1599098D-9818-4493-A077-1FEA25B2F887}" type="parTrans" cxnId="{75D26156-5AAC-495D-A7C6-91B0D9B61AE6}">
      <dgm:prSet/>
      <dgm:spPr/>
      <dgm:t>
        <a:bodyPr/>
        <a:lstStyle/>
        <a:p>
          <a:endParaRPr lang="en-GB" b="1"/>
        </a:p>
      </dgm:t>
    </dgm:pt>
    <dgm:pt modelId="{13CCBAD8-F579-4B6C-8CF6-AA20848CB018}" type="sibTrans" cxnId="{75D26156-5AAC-495D-A7C6-91B0D9B61AE6}">
      <dgm:prSet/>
      <dgm:spPr/>
      <dgm:t>
        <a:bodyPr/>
        <a:lstStyle/>
        <a:p>
          <a:endParaRPr lang="en-GB" b="1"/>
        </a:p>
      </dgm:t>
    </dgm:pt>
    <dgm:pt modelId="{31083933-8054-4832-B2B8-2553F39404A9}">
      <dgm:prSet phldrT="[Text]"/>
      <dgm:spPr/>
      <dgm:t>
        <a:bodyPr/>
        <a:lstStyle/>
        <a:p>
          <a:r>
            <a:rPr lang="en-GB" b="1" dirty="0"/>
            <a:t>Efficiency of Public Transport</a:t>
          </a:r>
        </a:p>
      </dgm:t>
    </dgm:pt>
    <dgm:pt modelId="{EDD1F941-505B-48F5-8073-9AB67C105387}" type="parTrans" cxnId="{F38B5987-2B32-45CD-93E6-73F299CF36D5}">
      <dgm:prSet/>
      <dgm:spPr/>
      <dgm:t>
        <a:bodyPr/>
        <a:lstStyle/>
        <a:p>
          <a:endParaRPr lang="en-GB" b="1"/>
        </a:p>
      </dgm:t>
    </dgm:pt>
    <dgm:pt modelId="{E16357D5-DBA0-4AF8-8B87-0204EBD2AC43}" type="sibTrans" cxnId="{F38B5987-2B32-45CD-93E6-73F299CF36D5}">
      <dgm:prSet/>
      <dgm:spPr/>
      <dgm:t>
        <a:bodyPr/>
        <a:lstStyle/>
        <a:p>
          <a:endParaRPr lang="en-GB" b="1"/>
        </a:p>
      </dgm:t>
    </dgm:pt>
    <dgm:pt modelId="{A10AD56D-8FB8-4744-BF93-AA7E3D2734B5}">
      <dgm:prSet phldrT="[Text]"/>
      <dgm:spPr/>
      <dgm:t>
        <a:bodyPr/>
        <a:lstStyle/>
        <a:p>
          <a:r>
            <a:rPr lang="en-GB" b="1" dirty="0"/>
            <a:t>Air Quality</a:t>
          </a:r>
        </a:p>
      </dgm:t>
    </dgm:pt>
    <dgm:pt modelId="{84C41E19-5075-4E5F-BE3C-606EC6560BDE}" type="parTrans" cxnId="{E7F6E2C9-A979-4432-B580-4D9796B5583F}">
      <dgm:prSet/>
      <dgm:spPr/>
      <dgm:t>
        <a:bodyPr/>
        <a:lstStyle/>
        <a:p>
          <a:endParaRPr lang="en-GB" b="1"/>
        </a:p>
      </dgm:t>
    </dgm:pt>
    <dgm:pt modelId="{81FBAB3F-D598-4D3F-8206-E00058CE0193}" type="sibTrans" cxnId="{E7F6E2C9-A979-4432-B580-4D9796B5583F}">
      <dgm:prSet/>
      <dgm:spPr/>
      <dgm:t>
        <a:bodyPr/>
        <a:lstStyle/>
        <a:p>
          <a:endParaRPr lang="en-GB" b="1"/>
        </a:p>
      </dgm:t>
    </dgm:pt>
    <dgm:pt modelId="{4FBB0A4E-B8C8-4EC8-8165-F61DA9F85931}">
      <dgm:prSet phldrT="[Text]"/>
      <dgm:spPr/>
      <dgm:t>
        <a:bodyPr/>
        <a:lstStyle/>
        <a:p>
          <a:r>
            <a:rPr lang="en-GB" b="1" dirty="0"/>
            <a:t>Day &amp; Night Noise</a:t>
          </a:r>
        </a:p>
      </dgm:t>
    </dgm:pt>
    <dgm:pt modelId="{F95D1A4B-FAEA-4F72-9C8E-58AEBA4AD6F4}" type="parTrans" cxnId="{6D5DED77-62E4-4801-A59E-02F472668BD5}">
      <dgm:prSet/>
      <dgm:spPr/>
      <dgm:t>
        <a:bodyPr/>
        <a:lstStyle/>
        <a:p>
          <a:endParaRPr lang="en-GB" b="1"/>
        </a:p>
      </dgm:t>
    </dgm:pt>
    <dgm:pt modelId="{C2DEE636-C74C-4906-8817-FA2669CB0BBC}" type="sibTrans" cxnId="{6D5DED77-62E4-4801-A59E-02F472668BD5}">
      <dgm:prSet/>
      <dgm:spPr/>
      <dgm:t>
        <a:bodyPr/>
        <a:lstStyle/>
        <a:p>
          <a:endParaRPr lang="en-GB" b="1"/>
        </a:p>
      </dgm:t>
    </dgm:pt>
    <dgm:pt modelId="{2C621A9F-8FF7-49AC-9944-9E37FAA926D4}">
      <dgm:prSet phldrT="[Text]"/>
      <dgm:spPr/>
      <dgm:t>
        <a:bodyPr/>
        <a:lstStyle/>
        <a:p>
          <a:endParaRPr lang="en-GB"/>
        </a:p>
      </dgm:t>
    </dgm:pt>
    <dgm:pt modelId="{7B37A588-9798-476C-8CBF-BB8C100EC859}" type="parTrans" cxnId="{87451EEB-2938-461F-8F64-DD66DD1325D7}">
      <dgm:prSet/>
      <dgm:spPr/>
      <dgm:t>
        <a:bodyPr/>
        <a:lstStyle/>
        <a:p>
          <a:endParaRPr lang="en-GB"/>
        </a:p>
      </dgm:t>
    </dgm:pt>
    <dgm:pt modelId="{A18AF1F2-0D91-4887-80A9-8CE1C8732958}" type="sibTrans" cxnId="{87451EEB-2938-461F-8F64-DD66DD1325D7}">
      <dgm:prSet/>
      <dgm:spPr/>
      <dgm:t>
        <a:bodyPr/>
        <a:lstStyle/>
        <a:p>
          <a:endParaRPr lang="en-GB"/>
        </a:p>
      </dgm:t>
    </dgm:pt>
    <dgm:pt modelId="{F83CB6B3-965A-4078-95FA-FCD9675DB3C8}" type="pres">
      <dgm:prSet presAssocID="{98E190C2-CCC5-4430-AAF5-5B83051D7A18}" presName="Name0" presStyleCnt="0">
        <dgm:presLayoutVars>
          <dgm:chMax val="1"/>
          <dgm:chPref val="1"/>
          <dgm:dir/>
          <dgm:animOne val="branch"/>
          <dgm:animLvl val="lvl"/>
        </dgm:presLayoutVars>
      </dgm:prSet>
      <dgm:spPr/>
    </dgm:pt>
    <dgm:pt modelId="{42AD50DC-F75C-4FDF-8173-BD168B10629A}" type="pres">
      <dgm:prSet presAssocID="{5A1590EE-5E09-4B11-BB2B-BD2C36ECFA1F}" presName="Parent" presStyleLbl="node0" presStyleIdx="0" presStyleCnt="1">
        <dgm:presLayoutVars>
          <dgm:chMax val="6"/>
          <dgm:chPref val="6"/>
        </dgm:presLayoutVars>
      </dgm:prSet>
      <dgm:spPr/>
    </dgm:pt>
    <dgm:pt modelId="{ABE9C521-E80E-450A-9B71-6392402EF3F4}" type="pres">
      <dgm:prSet presAssocID="{4F6C56C2-286E-4FB3-8132-E04AE4F755F7}" presName="Accent1" presStyleCnt="0"/>
      <dgm:spPr/>
    </dgm:pt>
    <dgm:pt modelId="{9863AFAB-F6A8-4DE7-809C-9EEC0FC89DAA}" type="pres">
      <dgm:prSet presAssocID="{4F6C56C2-286E-4FB3-8132-E04AE4F755F7}" presName="Accent" presStyleLbl="bgShp" presStyleIdx="0" presStyleCnt="6"/>
      <dgm:spPr/>
    </dgm:pt>
    <dgm:pt modelId="{63A97F7F-F4E3-4EE3-8D24-BEE74CEEF0F9}" type="pres">
      <dgm:prSet presAssocID="{4F6C56C2-286E-4FB3-8132-E04AE4F755F7}" presName="Child1" presStyleLbl="node1" presStyleIdx="0" presStyleCnt="6">
        <dgm:presLayoutVars>
          <dgm:chMax val="0"/>
          <dgm:chPref val="0"/>
          <dgm:bulletEnabled val="1"/>
        </dgm:presLayoutVars>
      </dgm:prSet>
      <dgm:spPr/>
    </dgm:pt>
    <dgm:pt modelId="{14361F1C-34AE-46D4-80D8-C5731E81D35A}" type="pres">
      <dgm:prSet presAssocID="{4BB7285A-D025-4E30-B1B4-2130080A6D33}" presName="Accent2" presStyleCnt="0"/>
      <dgm:spPr/>
    </dgm:pt>
    <dgm:pt modelId="{D351C06A-3DAA-4F64-978E-7ACA41349C5B}" type="pres">
      <dgm:prSet presAssocID="{4BB7285A-D025-4E30-B1B4-2130080A6D33}" presName="Accent" presStyleLbl="bgShp" presStyleIdx="1" presStyleCnt="6"/>
      <dgm:spPr/>
    </dgm:pt>
    <dgm:pt modelId="{915F0509-4AF8-4673-9358-EF9DA3A68CBB}" type="pres">
      <dgm:prSet presAssocID="{4BB7285A-D025-4E30-B1B4-2130080A6D33}" presName="Child2" presStyleLbl="node1" presStyleIdx="1" presStyleCnt="6">
        <dgm:presLayoutVars>
          <dgm:chMax val="0"/>
          <dgm:chPref val="0"/>
          <dgm:bulletEnabled val="1"/>
        </dgm:presLayoutVars>
      </dgm:prSet>
      <dgm:spPr/>
    </dgm:pt>
    <dgm:pt modelId="{043F5775-A764-49BA-B7CC-21ADBF5A58B6}" type="pres">
      <dgm:prSet presAssocID="{EC5B512E-949E-4597-AEE9-62495F5391C7}" presName="Accent3" presStyleCnt="0"/>
      <dgm:spPr/>
    </dgm:pt>
    <dgm:pt modelId="{294C6C9E-A10A-4566-9493-DB11E3EF6AD2}" type="pres">
      <dgm:prSet presAssocID="{EC5B512E-949E-4597-AEE9-62495F5391C7}" presName="Accent" presStyleLbl="bgShp" presStyleIdx="2" presStyleCnt="6"/>
      <dgm:spPr/>
    </dgm:pt>
    <dgm:pt modelId="{F89B87C8-78A2-46C3-A05B-C20DA5B7062C}" type="pres">
      <dgm:prSet presAssocID="{EC5B512E-949E-4597-AEE9-62495F5391C7}" presName="Child3" presStyleLbl="node1" presStyleIdx="2" presStyleCnt="6">
        <dgm:presLayoutVars>
          <dgm:chMax val="0"/>
          <dgm:chPref val="0"/>
          <dgm:bulletEnabled val="1"/>
        </dgm:presLayoutVars>
      </dgm:prSet>
      <dgm:spPr/>
    </dgm:pt>
    <dgm:pt modelId="{3C67C3AC-D388-4AF2-B816-C1E9CE9F2D38}" type="pres">
      <dgm:prSet presAssocID="{31083933-8054-4832-B2B8-2553F39404A9}" presName="Accent4" presStyleCnt="0"/>
      <dgm:spPr/>
    </dgm:pt>
    <dgm:pt modelId="{56FC94F3-2230-4AD2-B418-F22C55951AFE}" type="pres">
      <dgm:prSet presAssocID="{31083933-8054-4832-B2B8-2553F39404A9}" presName="Accent" presStyleLbl="bgShp" presStyleIdx="3" presStyleCnt="6"/>
      <dgm:spPr/>
    </dgm:pt>
    <dgm:pt modelId="{65977F1F-C4CD-4518-8EEA-60EB98652F4C}" type="pres">
      <dgm:prSet presAssocID="{31083933-8054-4832-B2B8-2553F39404A9}" presName="Child4" presStyleLbl="node1" presStyleIdx="3" presStyleCnt="6">
        <dgm:presLayoutVars>
          <dgm:chMax val="0"/>
          <dgm:chPref val="0"/>
          <dgm:bulletEnabled val="1"/>
        </dgm:presLayoutVars>
      </dgm:prSet>
      <dgm:spPr/>
    </dgm:pt>
    <dgm:pt modelId="{9362614A-9213-4266-9323-5276043912F0}" type="pres">
      <dgm:prSet presAssocID="{A10AD56D-8FB8-4744-BF93-AA7E3D2734B5}" presName="Accent5" presStyleCnt="0"/>
      <dgm:spPr/>
    </dgm:pt>
    <dgm:pt modelId="{5034FAFE-6208-4FFD-9CF4-957037E3934C}" type="pres">
      <dgm:prSet presAssocID="{A10AD56D-8FB8-4744-BF93-AA7E3D2734B5}" presName="Accent" presStyleLbl="bgShp" presStyleIdx="4" presStyleCnt="6"/>
      <dgm:spPr/>
    </dgm:pt>
    <dgm:pt modelId="{509A8D44-AF43-4C04-A0F9-DF521EF558D0}" type="pres">
      <dgm:prSet presAssocID="{A10AD56D-8FB8-4744-BF93-AA7E3D2734B5}" presName="Child5" presStyleLbl="node1" presStyleIdx="4" presStyleCnt="6">
        <dgm:presLayoutVars>
          <dgm:chMax val="0"/>
          <dgm:chPref val="0"/>
          <dgm:bulletEnabled val="1"/>
        </dgm:presLayoutVars>
      </dgm:prSet>
      <dgm:spPr/>
    </dgm:pt>
    <dgm:pt modelId="{DDE90183-9275-4F7E-8B8D-1A6680364FE9}" type="pres">
      <dgm:prSet presAssocID="{4FBB0A4E-B8C8-4EC8-8165-F61DA9F85931}" presName="Accent6" presStyleCnt="0"/>
      <dgm:spPr/>
    </dgm:pt>
    <dgm:pt modelId="{7F636F75-0240-4853-B2AC-F137FD1B0CDB}" type="pres">
      <dgm:prSet presAssocID="{4FBB0A4E-B8C8-4EC8-8165-F61DA9F85931}" presName="Accent" presStyleLbl="bgShp" presStyleIdx="5" presStyleCnt="6"/>
      <dgm:spPr/>
    </dgm:pt>
    <dgm:pt modelId="{115AFB5A-22DE-4FED-94FF-067724560C0C}" type="pres">
      <dgm:prSet presAssocID="{4FBB0A4E-B8C8-4EC8-8165-F61DA9F85931}" presName="Child6" presStyleLbl="node1" presStyleIdx="5" presStyleCnt="6">
        <dgm:presLayoutVars>
          <dgm:chMax val="0"/>
          <dgm:chPref val="0"/>
          <dgm:bulletEnabled val="1"/>
        </dgm:presLayoutVars>
      </dgm:prSet>
      <dgm:spPr/>
    </dgm:pt>
  </dgm:ptLst>
  <dgm:cxnLst>
    <dgm:cxn modelId="{B351CA03-C0BC-418B-B607-3B77E46F69C7}" srcId="{5A1590EE-5E09-4B11-BB2B-BD2C36ECFA1F}" destId="{4F6C56C2-286E-4FB3-8132-E04AE4F755F7}" srcOrd="0" destOrd="0" parTransId="{935C70F4-4D74-4578-AAEC-6D4108E45DB9}" sibTransId="{5DF92BC8-8AE2-4696-9C3F-6BA247ADBAA0}"/>
    <dgm:cxn modelId="{1199C809-616D-4989-BB7F-5965CC0DB38B}" type="presOf" srcId="{4BB7285A-D025-4E30-B1B4-2130080A6D33}" destId="{915F0509-4AF8-4673-9358-EF9DA3A68CBB}" srcOrd="0" destOrd="0" presId="urn:microsoft.com/office/officeart/2011/layout/HexagonRadial"/>
    <dgm:cxn modelId="{E10C9946-C507-4725-8E9D-4B4CB901BB04}" type="presOf" srcId="{98E190C2-CCC5-4430-AAF5-5B83051D7A18}" destId="{F83CB6B3-965A-4078-95FA-FCD9675DB3C8}" srcOrd="0" destOrd="0" presId="urn:microsoft.com/office/officeart/2011/layout/HexagonRadial"/>
    <dgm:cxn modelId="{75D26156-5AAC-495D-A7C6-91B0D9B61AE6}" srcId="{5A1590EE-5E09-4B11-BB2B-BD2C36ECFA1F}" destId="{EC5B512E-949E-4597-AEE9-62495F5391C7}" srcOrd="2" destOrd="0" parTransId="{1599098D-9818-4493-A077-1FEA25B2F887}" sibTransId="{13CCBAD8-F579-4B6C-8CF6-AA20848CB018}"/>
    <dgm:cxn modelId="{1CBBE474-1670-48DC-AF10-4A8EDEC1DB06}" type="presOf" srcId="{4FBB0A4E-B8C8-4EC8-8165-F61DA9F85931}" destId="{115AFB5A-22DE-4FED-94FF-067724560C0C}" srcOrd="0" destOrd="0" presId="urn:microsoft.com/office/officeart/2011/layout/HexagonRadial"/>
    <dgm:cxn modelId="{6D5DED77-62E4-4801-A59E-02F472668BD5}" srcId="{5A1590EE-5E09-4B11-BB2B-BD2C36ECFA1F}" destId="{4FBB0A4E-B8C8-4EC8-8165-F61DA9F85931}" srcOrd="5" destOrd="0" parTransId="{F95D1A4B-FAEA-4F72-9C8E-58AEBA4AD6F4}" sibTransId="{C2DEE636-C74C-4906-8817-FA2669CB0BBC}"/>
    <dgm:cxn modelId="{F38B5987-2B32-45CD-93E6-73F299CF36D5}" srcId="{5A1590EE-5E09-4B11-BB2B-BD2C36ECFA1F}" destId="{31083933-8054-4832-B2B8-2553F39404A9}" srcOrd="3" destOrd="0" parTransId="{EDD1F941-505B-48F5-8073-9AB67C105387}" sibTransId="{E16357D5-DBA0-4AF8-8B87-0204EBD2AC43}"/>
    <dgm:cxn modelId="{6F3E2898-53C8-43B6-B7FD-72F7164CF55E}" type="presOf" srcId="{5A1590EE-5E09-4B11-BB2B-BD2C36ECFA1F}" destId="{42AD50DC-F75C-4FDF-8173-BD168B10629A}" srcOrd="0" destOrd="0" presId="urn:microsoft.com/office/officeart/2011/layout/HexagonRadial"/>
    <dgm:cxn modelId="{CA83C0AB-A90B-4583-ACF3-8D53C21F10CC}" type="presOf" srcId="{A10AD56D-8FB8-4744-BF93-AA7E3D2734B5}" destId="{509A8D44-AF43-4C04-A0F9-DF521EF558D0}" srcOrd="0" destOrd="0" presId="urn:microsoft.com/office/officeart/2011/layout/HexagonRadial"/>
    <dgm:cxn modelId="{C3F5D3AC-13CE-46DC-8F7C-21F3CF880503}" type="presOf" srcId="{4F6C56C2-286E-4FB3-8132-E04AE4F755F7}" destId="{63A97F7F-F4E3-4EE3-8D24-BEE74CEEF0F9}" srcOrd="0" destOrd="0" presId="urn:microsoft.com/office/officeart/2011/layout/HexagonRadial"/>
    <dgm:cxn modelId="{47C91AAD-4A13-413A-B212-8FE11F644C0B}" type="presOf" srcId="{31083933-8054-4832-B2B8-2553F39404A9}" destId="{65977F1F-C4CD-4518-8EEA-60EB98652F4C}" srcOrd="0" destOrd="0" presId="urn:microsoft.com/office/officeart/2011/layout/HexagonRadial"/>
    <dgm:cxn modelId="{242169C6-832B-4048-88C3-26CD58A2E6E0}" srcId="{98E190C2-CCC5-4430-AAF5-5B83051D7A18}" destId="{5A1590EE-5E09-4B11-BB2B-BD2C36ECFA1F}" srcOrd="0" destOrd="0" parTransId="{5561A3C0-EEAD-4EB4-9A1F-21C5F6E85F24}" sibTransId="{DEB3BA3A-076C-4353-821D-C854B2D0DF40}"/>
    <dgm:cxn modelId="{E7F6E2C9-A979-4432-B580-4D9796B5583F}" srcId="{5A1590EE-5E09-4B11-BB2B-BD2C36ECFA1F}" destId="{A10AD56D-8FB8-4744-BF93-AA7E3D2734B5}" srcOrd="4" destOrd="0" parTransId="{84C41E19-5075-4E5F-BE3C-606EC6560BDE}" sibTransId="{81FBAB3F-D598-4D3F-8206-E00058CE0193}"/>
    <dgm:cxn modelId="{87451EEB-2938-461F-8F64-DD66DD1325D7}" srcId="{98E190C2-CCC5-4430-AAF5-5B83051D7A18}" destId="{2C621A9F-8FF7-49AC-9944-9E37FAA926D4}" srcOrd="1" destOrd="0" parTransId="{7B37A588-9798-476C-8CBF-BB8C100EC859}" sibTransId="{A18AF1F2-0D91-4887-80A9-8CE1C8732958}"/>
    <dgm:cxn modelId="{0D5015F5-3703-4168-81C6-321847A8527D}" srcId="{5A1590EE-5E09-4B11-BB2B-BD2C36ECFA1F}" destId="{4BB7285A-D025-4E30-B1B4-2130080A6D33}" srcOrd="1" destOrd="0" parTransId="{13A2238E-7D4F-45FA-BAC2-BB21A936B731}" sibTransId="{6677DA4D-D8D5-42E5-876B-A005968C1D54}"/>
    <dgm:cxn modelId="{81511EFD-C0E7-42A3-8D62-45B3881B7BF0}" type="presOf" srcId="{EC5B512E-949E-4597-AEE9-62495F5391C7}" destId="{F89B87C8-78A2-46C3-A05B-C20DA5B7062C}" srcOrd="0" destOrd="0" presId="urn:microsoft.com/office/officeart/2011/layout/HexagonRadial"/>
    <dgm:cxn modelId="{C90DBD53-B251-4B81-941C-B9DF6B4EBE78}" type="presParOf" srcId="{F83CB6B3-965A-4078-95FA-FCD9675DB3C8}" destId="{42AD50DC-F75C-4FDF-8173-BD168B10629A}" srcOrd="0" destOrd="0" presId="urn:microsoft.com/office/officeart/2011/layout/HexagonRadial"/>
    <dgm:cxn modelId="{2F566D36-E6D4-42F0-8C35-A23CC1F643B6}" type="presParOf" srcId="{F83CB6B3-965A-4078-95FA-FCD9675DB3C8}" destId="{ABE9C521-E80E-450A-9B71-6392402EF3F4}" srcOrd="1" destOrd="0" presId="urn:microsoft.com/office/officeart/2011/layout/HexagonRadial"/>
    <dgm:cxn modelId="{3FDDAB9C-10E4-4E48-8F61-D205FACCF286}" type="presParOf" srcId="{ABE9C521-E80E-450A-9B71-6392402EF3F4}" destId="{9863AFAB-F6A8-4DE7-809C-9EEC0FC89DAA}" srcOrd="0" destOrd="0" presId="urn:microsoft.com/office/officeart/2011/layout/HexagonRadial"/>
    <dgm:cxn modelId="{43B81444-97C2-4B16-9D57-96700D33F823}" type="presParOf" srcId="{F83CB6B3-965A-4078-95FA-FCD9675DB3C8}" destId="{63A97F7F-F4E3-4EE3-8D24-BEE74CEEF0F9}" srcOrd="2" destOrd="0" presId="urn:microsoft.com/office/officeart/2011/layout/HexagonRadial"/>
    <dgm:cxn modelId="{FFA8D096-678D-40C9-8DA0-2EDC530D0F89}" type="presParOf" srcId="{F83CB6B3-965A-4078-95FA-FCD9675DB3C8}" destId="{14361F1C-34AE-46D4-80D8-C5731E81D35A}" srcOrd="3" destOrd="0" presId="urn:microsoft.com/office/officeart/2011/layout/HexagonRadial"/>
    <dgm:cxn modelId="{23B3ABA8-EA6B-4425-9BFB-8D399A9A202A}" type="presParOf" srcId="{14361F1C-34AE-46D4-80D8-C5731E81D35A}" destId="{D351C06A-3DAA-4F64-978E-7ACA41349C5B}" srcOrd="0" destOrd="0" presId="urn:microsoft.com/office/officeart/2011/layout/HexagonRadial"/>
    <dgm:cxn modelId="{9CA4AD28-5BAC-434A-99FD-0AEC2165615E}" type="presParOf" srcId="{F83CB6B3-965A-4078-95FA-FCD9675DB3C8}" destId="{915F0509-4AF8-4673-9358-EF9DA3A68CBB}" srcOrd="4" destOrd="0" presId="urn:microsoft.com/office/officeart/2011/layout/HexagonRadial"/>
    <dgm:cxn modelId="{D2FAD081-C145-4DF7-B7D8-6E99CE21BFD7}" type="presParOf" srcId="{F83CB6B3-965A-4078-95FA-FCD9675DB3C8}" destId="{043F5775-A764-49BA-B7CC-21ADBF5A58B6}" srcOrd="5" destOrd="0" presId="urn:microsoft.com/office/officeart/2011/layout/HexagonRadial"/>
    <dgm:cxn modelId="{1C2CB827-DF75-4225-BDFC-6A5B736AD270}" type="presParOf" srcId="{043F5775-A764-49BA-B7CC-21ADBF5A58B6}" destId="{294C6C9E-A10A-4566-9493-DB11E3EF6AD2}" srcOrd="0" destOrd="0" presId="urn:microsoft.com/office/officeart/2011/layout/HexagonRadial"/>
    <dgm:cxn modelId="{F004DBD0-C337-4674-B7E3-64E281ADE1C9}" type="presParOf" srcId="{F83CB6B3-965A-4078-95FA-FCD9675DB3C8}" destId="{F89B87C8-78A2-46C3-A05B-C20DA5B7062C}" srcOrd="6" destOrd="0" presId="urn:microsoft.com/office/officeart/2011/layout/HexagonRadial"/>
    <dgm:cxn modelId="{3317B2BE-FFB3-4840-BDC5-40B3336CF350}" type="presParOf" srcId="{F83CB6B3-965A-4078-95FA-FCD9675DB3C8}" destId="{3C67C3AC-D388-4AF2-B816-C1E9CE9F2D38}" srcOrd="7" destOrd="0" presId="urn:microsoft.com/office/officeart/2011/layout/HexagonRadial"/>
    <dgm:cxn modelId="{731C9AB0-0616-4036-AD1D-CB998300C1E8}" type="presParOf" srcId="{3C67C3AC-D388-4AF2-B816-C1E9CE9F2D38}" destId="{56FC94F3-2230-4AD2-B418-F22C55951AFE}" srcOrd="0" destOrd="0" presId="urn:microsoft.com/office/officeart/2011/layout/HexagonRadial"/>
    <dgm:cxn modelId="{401F0F01-5217-41A7-8FCF-30FC005A3681}" type="presParOf" srcId="{F83CB6B3-965A-4078-95FA-FCD9675DB3C8}" destId="{65977F1F-C4CD-4518-8EEA-60EB98652F4C}" srcOrd="8" destOrd="0" presId="urn:microsoft.com/office/officeart/2011/layout/HexagonRadial"/>
    <dgm:cxn modelId="{6D7859D7-BE3C-48A2-BACC-0F689E781D27}" type="presParOf" srcId="{F83CB6B3-965A-4078-95FA-FCD9675DB3C8}" destId="{9362614A-9213-4266-9323-5276043912F0}" srcOrd="9" destOrd="0" presId="urn:microsoft.com/office/officeart/2011/layout/HexagonRadial"/>
    <dgm:cxn modelId="{6AC55677-DE4E-4795-B106-90D907807C2C}" type="presParOf" srcId="{9362614A-9213-4266-9323-5276043912F0}" destId="{5034FAFE-6208-4FFD-9CF4-957037E3934C}" srcOrd="0" destOrd="0" presId="urn:microsoft.com/office/officeart/2011/layout/HexagonRadial"/>
    <dgm:cxn modelId="{79F0EE1D-D8B5-40D1-A6D6-1CF8B53AE63C}" type="presParOf" srcId="{F83CB6B3-965A-4078-95FA-FCD9675DB3C8}" destId="{509A8D44-AF43-4C04-A0F9-DF521EF558D0}" srcOrd="10" destOrd="0" presId="urn:microsoft.com/office/officeart/2011/layout/HexagonRadial"/>
    <dgm:cxn modelId="{2579DB37-DDF9-4CF1-AA44-2E337FB684D9}" type="presParOf" srcId="{F83CB6B3-965A-4078-95FA-FCD9675DB3C8}" destId="{DDE90183-9275-4F7E-8B8D-1A6680364FE9}" srcOrd="11" destOrd="0" presId="urn:microsoft.com/office/officeart/2011/layout/HexagonRadial"/>
    <dgm:cxn modelId="{37AC1136-A69E-41A0-962F-DD8339067013}" type="presParOf" srcId="{DDE90183-9275-4F7E-8B8D-1A6680364FE9}" destId="{7F636F75-0240-4853-B2AC-F137FD1B0CDB}" srcOrd="0" destOrd="0" presId="urn:microsoft.com/office/officeart/2011/layout/HexagonRadial"/>
    <dgm:cxn modelId="{DB061D68-BB83-4DEC-A0E6-442948C78507}" type="presParOf" srcId="{F83CB6B3-965A-4078-95FA-FCD9675DB3C8}" destId="{115AFB5A-22DE-4FED-94FF-067724560C0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E190C2-CCC5-4430-AAF5-5B83051D7A18}"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GB"/>
        </a:p>
      </dgm:t>
    </dgm:pt>
    <dgm:pt modelId="{4F6C56C2-286E-4FB3-8132-E04AE4F755F7}">
      <dgm:prSet phldrT="[Text]"/>
      <dgm:spPr/>
      <dgm:t>
        <a:bodyPr/>
        <a:lstStyle/>
        <a:p>
          <a:r>
            <a:rPr lang="en-GB" b="1" dirty="0"/>
            <a:t>Proximity of key public human service </a:t>
          </a:r>
        </a:p>
      </dgm:t>
    </dgm:pt>
    <dgm:pt modelId="{935C70F4-4D74-4578-AAEC-6D4108E45DB9}" type="parTrans" cxnId="{B351CA03-C0BC-418B-B607-3B77E46F69C7}">
      <dgm:prSet/>
      <dgm:spPr/>
      <dgm:t>
        <a:bodyPr/>
        <a:lstStyle/>
        <a:p>
          <a:endParaRPr lang="en-GB" b="1"/>
        </a:p>
      </dgm:t>
    </dgm:pt>
    <dgm:pt modelId="{5DF92BC8-8AE2-4696-9C3F-6BA247ADBAA0}" type="sibTrans" cxnId="{B351CA03-C0BC-418B-B607-3B77E46F69C7}">
      <dgm:prSet/>
      <dgm:spPr/>
      <dgm:t>
        <a:bodyPr/>
        <a:lstStyle/>
        <a:p>
          <a:endParaRPr lang="en-GB" b="1"/>
        </a:p>
      </dgm:t>
    </dgm:pt>
    <dgm:pt modelId="{4BB7285A-D025-4E30-B1B4-2130080A6D33}">
      <dgm:prSet phldrT="[Text]"/>
      <dgm:spPr/>
      <dgm:t>
        <a:bodyPr/>
        <a:lstStyle/>
        <a:p>
          <a:r>
            <a:rPr lang="en-GB" b="1" dirty="0"/>
            <a:t>Safety</a:t>
          </a:r>
        </a:p>
      </dgm:t>
    </dgm:pt>
    <dgm:pt modelId="{13A2238E-7D4F-45FA-BAC2-BB21A936B731}" type="parTrans" cxnId="{0D5015F5-3703-4168-81C6-321847A8527D}">
      <dgm:prSet/>
      <dgm:spPr/>
      <dgm:t>
        <a:bodyPr/>
        <a:lstStyle/>
        <a:p>
          <a:endParaRPr lang="en-GB" b="1"/>
        </a:p>
      </dgm:t>
    </dgm:pt>
    <dgm:pt modelId="{6677DA4D-D8D5-42E5-876B-A005968C1D54}" type="sibTrans" cxnId="{0D5015F5-3703-4168-81C6-321847A8527D}">
      <dgm:prSet/>
      <dgm:spPr/>
      <dgm:t>
        <a:bodyPr/>
        <a:lstStyle/>
        <a:p>
          <a:endParaRPr lang="en-GB" b="1"/>
        </a:p>
      </dgm:t>
    </dgm:pt>
    <dgm:pt modelId="{EC5B512E-949E-4597-AEE9-62495F5391C7}">
      <dgm:prSet phldrT="[Text]"/>
      <dgm:spPr/>
      <dgm:t>
        <a:bodyPr/>
        <a:lstStyle/>
        <a:p>
          <a:r>
            <a:rPr lang="en-GB" b="1" dirty="0"/>
            <a:t>Safety for physically disabled persons </a:t>
          </a:r>
        </a:p>
      </dgm:t>
    </dgm:pt>
    <dgm:pt modelId="{1599098D-9818-4493-A077-1FEA25B2F887}" type="parTrans" cxnId="{75D26156-5AAC-495D-A7C6-91B0D9B61AE6}">
      <dgm:prSet/>
      <dgm:spPr/>
      <dgm:t>
        <a:bodyPr/>
        <a:lstStyle/>
        <a:p>
          <a:endParaRPr lang="en-GB" b="1"/>
        </a:p>
      </dgm:t>
    </dgm:pt>
    <dgm:pt modelId="{13CCBAD8-F579-4B6C-8CF6-AA20848CB018}" type="sibTrans" cxnId="{75D26156-5AAC-495D-A7C6-91B0D9B61AE6}">
      <dgm:prSet/>
      <dgm:spPr/>
      <dgm:t>
        <a:bodyPr/>
        <a:lstStyle/>
        <a:p>
          <a:endParaRPr lang="en-GB" b="1"/>
        </a:p>
      </dgm:t>
    </dgm:pt>
    <dgm:pt modelId="{31083933-8054-4832-B2B8-2553F39404A9}">
      <dgm:prSet phldrT="[Text]"/>
      <dgm:spPr/>
      <dgm:t>
        <a:bodyPr/>
        <a:lstStyle/>
        <a:p>
          <a:r>
            <a:rPr lang="en-GB" b="1" dirty="0"/>
            <a:t>Performance of the PT</a:t>
          </a:r>
        </a:p>
      </dgm:t>
    </dgm:pt>
    <dgm:pt modelId="{EDD1F941-505B-48F5-8073-9AB67C105387}" type="parTrans" cxnId="{F38B5987-2B32-45CD-93E6-73F299CF36D5}">
      <dgm:prSet/>
      <dgm:spPr/>
      <dgm:t>
        <a:bodyPr/>
        <a:lstStyle/>
        <a:p>
          <a:endParaRPr lang="en-GB" b="1"/>
        </a:p>
      </dgm:t>
    </dgm:pt>
    <dgm:pt modelId="{E16357D5-DBA0-4AF8-8B87-0204EBD2AC43}" type="sibTrans" cxnId="{F38B5987-2B32-45CD-93E6-73F299CF36D5}">
      <dgm:prSet/>
      <dgm:spPr/>
      <dgm:t>
        <a:bodyPr/>
        <a:lstStyle/>
        <a:p>
          <a:endParaRPr lang="en-GB" b="1"/>
        </a:p>
      </dgm:t>
    </dgm:pt>
    <dgm:pt modelId="{A10AD56D-8FB8-4744-BF93-AA7E3D2734B5}">
      <dgm:prSet phldrT="[Text]"/>
      <dgm:spPr/>
      <dgm:t>
        <a:bodyPr/>
        <a:lstStyle/>
        <a:p>
          <a:r>
            <a:rPr lang="en-GB" b="1" dirty="0"/>
            <a:t>Bicycle parking facilities</a:t>
          </a:r>
        </a:p>
      </dgm:t>
    </dgm:pt>
    <dgm:pt modelId="{84C41E19-5075-4E5F-BE3C-606EC6560BDE}" type="parTrans" cxnId="{E7F6E2C9-A979-4432-B580-4D9796B5583F}">
      <dgm:prSet/>
      <dgm:spPr/>
      <dgm:t>
        <a:bodyPr/>
        <a:lstStyle/>
        <a:p>
          <a:endParaRPr lang="en-GB" b="1"/>
        </a:p>
      </dgm:t>
    </dgm:pt>
    <dgm:pt modelId="{81FBAB3F-D598-4D3F-8206-E00058CE0193}" type="sibTrans" cxnId="{E7F6E2C9-A979-4432-B580-4D9796B5583F}">
      <dgm:prSet/>
      <dgm:spPr/>
      <dgm:t>
        <a:bodyPr/>
        <a:lstStyle/>
        <a:p>
          <a:endParaRPr lang="en-GB" b="1"/>
        </a:p>
      </dgm:t>
    </dgm:pt>
    <dgm:pt modelId="{2C621A9F-8FF7-49AC-9944-9E37FAA926D4}">
      <dgm:prSet phldrT="[Text]"/>
      <dgm:spPr/>
      <dgm:t>
        <a:bodyPr/>
        <a:lstStyle/>
        <a:p>
          <a:endParaRPr lang="en-GB"/>
        </a:p>
      </dgm:t>
    </dgm:pt>
    <dgm:pt modelId="{7B37A588-9798-476C-8CBF-BB8C100EC859}" type="parTrans" cxnId="{87451EEB-2938-461F-8F64-DD66DD1325D7}">
      <dgm:prSet/>
      <dgm:spPr/>
      <dgm:t>
        <a:bodyPr/>
        <a:lstStyle/>
        <a:p>
          <a:endParaRPr lang="en-GB"/>
        </a:p>
      </dgm:t>
    </dgm:pt>
    <dgm:pt modelId="{A18AF1F2-0D91-4887-80A9-8CE1C8732958}" type="sibTrans" cxnId="{87451EEB-2938-461F-8F64-DD66DD1325D7}">
      <dgm:prSet/>
      <dgm:spPr/>
      <dgm:t>
        <a:bodyPr/>
        <a:lstStyle/>
        <a:p>
          <a:endParaRPr lang="en-GB"/>
        </a:p>
      </dgm:t>
    </dgm:pt>
    <dgm:pt modelId="{6E33B8E4-C448-44A1-9404-DB0B4C9C7FE4}">
      <dgm:prSet/>
      <dgm:spPr/>
      <dgm:t>
        <a:bodyPr/>
        <a:lstStyle/>
        <a:p>
          <a:r>
            <a:rPr lang="en-GB" b="1"/>
            <a:t>Local food </a:t>
          </a:r>
          <a:endParaRPr lang="en-GB"/>
        </a:p>
      </dgm:t>
    </dgm:pt>
    <dgm:pt modelId="{FADBFD49-DD38-4DAC-BBB2-90BB11B6ED94}" type="parTrans" cxnId="{CB5EAA10-4454-4C56-B08D-15D3EEDA2081}">
      <dgm:prSet/>
      <dgm:spPr/>
      <dgm:t>
        <a:bodyPr/>
        <a:lstStyle/>
        <a:p>
          <a:endParaRPr lang="en-GB"/>
        </a:p>
      </dgm:t>
    </dgm:pt>
    <dgm:pt modelId="{22A5F6FC-A3FE-49F2-83FE-0B7678A8B41C}" type="sibTrans" cxnId="{CB5EAA10-4454-4C56-B08D-15D3EEDA2081}">
      <dgm:prSet/>
      <dgm:spPr/>
      <dgm:t>
        <a:bodyPr/>
        <a:lstStyle/>
        <a:p>
          <a:endParaRPr lang="en-GB"/>
        </a:p>
      </dgm:t>
    </dgm:pt>
    <dgm:pt modelId="{F83CB6B3-965A-4078-95FA-FCD9675DB3C8}" type="pres">
      <dgm:prSet presAssocID="{98E190C2-CCC5-4430-AAF5-5B83051D7A18}" presName="Name0" presStyleCnt="0">
        <dgm:presLayoutVars>
          <dgm:chMax val="1"/>
          <dgm:chPref val="1"/>
          <dgm:dir/>
          <dgm:animOne val="branch"/>
          <dgm:animLvl val="lvl"/>
        </dgm:presLayoutVars>
      </dgm:prSet>
      <dgm:spPr/>
    </dgm:pt>
    <dgm:pt modelId="{0FC8129D-EB9F-487C-A8E9-38CD59081271}" type="pres">
      <dgm:prSet presAssocID="{4F6C56C2-286E-4FB3-8132-E04AE4F755F7}" presName="Parent" presStyleLbl="node0" presStyleIdx="0" presStyleCnt="1">
        <dgm:presLayoutVars>
          <dgm:chMax val="6"/>
          <dgm:chPref val="6"/>
        </dgm:presLayoutVars>
      </dgm:prSet>
      <dgm:spPr/>
    </dgm:pt>
    <dgm:pt modelId="{A71A10DE-340C-4C55-ABD8-8567EA9DB26A}" type="pres">
      <dgm:prSet presAssocID="{4BB7285A-D025-4E30-B1B4-2130080A6D33}" presName="Accent1" presStyleCnt="0"/>
      <dgm:spPr/>
    </dgm:pt>
    <dgm:pt modelId="{D351C06A-3DAA-4F64-978E-7ACA41349C5B}" type="pres">
      <dgm:prSet presAssocID="{4BB7285A-D025-4E30-B1B4-2130080A6D33}" presName="Accent" presStyleLbl="bgShp" presStyleIdx="0" presStyleCnt="5"/>
      <dgm:spPr/>
    </dgm:pt>
    <dgm:pt modelId="{9BC24008-962C-4704-B372-09FF67D0BAE6}" type="pres">
      <dgm:prSet presAssocID="{4BB7285A-D025-4E30-B1B4-2130080A6D33}" presName="Child1" presStyleLbl="node1" presStyleIdx="0" presStyleCnt="5">
        <dgm:presLayoutVars>
          <dgm:chMax val="0"/>
          <dgm:chPref val="0"/>
          <dgm:bulletEnabled val="1"/>
        </dgm:presLayoutVars>
      </dgm:prSet>
      <dgm:spPr/>
    </dgm:pt>
    <dgm:pt modelId="{58C5378F-EA90-41DF-BFF6-7358AB65A879}" type="pres">
      <dgm:prSet presAssocID="{EC5B512E-949E-4597-AEE9-62495F5391C7}" presName="Accent2" presStyleCnt="0"/>
      <dgm:spPr/>
    </dgm:pt>
    <dgm:pt modelId="{294C6C9E-A10A-4566-9493-DB11E3EF6AD2}" type="pres">
      <dgm:prSet presAssocID="{EC5B512E-949E-4597-AEE9-62495F5391C7}" presName="Accent" presStyleLbl="bgShp" presStyleIdx="1" presStyleCnt="5"/>
      <dgm:spPr/>
    </dgm:pt>
    <dgm:pt modelId="{2911CEB9-5732-438C-9F6B-FBAF03696E91}" type="pres">
      <dgm:prSet presAssocID="{EC5B512E-949E-4597-AEE9-62495F5391C7}" presName="Child2" presStyleLbl="node1" presStyleIdx="1" presStyleCnt="5">
        <dgm:presLayoutVars>
          <dgm:chMax val="0"/>
          <dgm:chPref val="0"/>
          <dgm:bulletEnabled val="1"/>
        </dgm:presLayoutVars>
      </dgm:prSet>
      <dgm:spPr/>
    </dgm:pt>
    <dgm:pt modelId="{16E85172-C12A-4A9E-84B6-849C909FEE8C}" type="pres">
      <dgm:prSet presAssocID="{31083933-8054-4832-B2B8-2553F39404A9}" presName="Accent3" presStyleCnt="0"/>
      <dgm:spPr/>
    </dgm:pt>
    <dgm:pt modelId="{56FC94F3-2230-4AD2-B418-F22C55951AFE}" type="pres">
      <dgm:prSet presAssocID="{31083933-8054-4832-B2B8-2553F39404A9}" presName="Accent" presStyleLbl="bgShp" presStyleIdx="2" presStyleCnt="5"/>
      <dgm:spPr/>
    </dgm:pt>
    <dgm:pt modelId="{437E4C43-8E2E-4A36-B31D-76ABD2690B50}" type="pres">
      <dgm:prSet presAssocID="{31083933-8054-4832-B2B8-2553F39404A9}" presName="Child3" presStyleLbl="node1" presStyleIdx="2" presStyleCnt="5">
        <dgm:presLayoutVars>
          <dgm:chMax val="0"/>
          <dgm:chPref val="0"/>
          <dgm:bulletEnabled val="1"/>
        </dgm:presLayoutVars>
      </dgm:prSet>
      <dgm:spPr/>
    </dgm:pt>
    <dgm:pt modelId="{64B73A74-A3B6-4DB8-88EA-D66CF9E908AF}" type="pres">
      <dgm:prSet presAssocID="{A10AD56D-8FB8-4744-BF93-AA7E3D2734B5}" presName="Accent4" presStyleCnt="0"/>
      <dgm:spPr/>
    </dgm:pt>
    <dgm:pt modelId="{5034FAFE-6208-4FFD-9CF4-957037E3934C}" type="pres">
      <dgm:prSet presAssocID="{A10AD56D-8FB8-4744-BF93-AA7E3D2734B5}" presName="Accent" presStyleLbl="bgShp" presStyleIdx="3" presStyleCnt="5"/>
      <dgm:spPr/>
    </dgm:pt>
    <dgm:pt modelId="{E54D888E-7D58-41C3-88DF-22AFCA7D0F7A}" type="pres">
      <dgm:prSet presAssocID="{A10AD56D-8FB8-4744-BF93-AA7E3D2734B5}" presName="Child4" presStyleLbl="node1" presStyleIdx="3" presStyleCnt="5">
        <dgm:presLayoutVars>
          <dgm:chMax val="0"/>
          <dgm:chPref val="0"/>
          <dgm:bulletEnabled val="1"/>
        </dgm:presLayoutVars>
      </dgm:prSet>
      <dgm:spPr/>
    </dgm:pt>
    <dgm:pt modelId="{3DD6D4F2-A063-4FDD-B84C-041F4641DB07}" type="pres">
      <dgm:prSet presAssocID="{6E33B8E4-C448-44A1-9404-DB0B4C9C7FE4}" presName="Accent5" presStyleCnt="0"/>
      <dgm:spPr/>
    </dgm:pt>
    <dgm:pt modelId="{3D6F6F3A-EFA2-43FA-AD69-F3A2493FF0C9}" type="pres">
      <dgm:prSet presAssocID="{6E33B8E4-C448-44A1-9404-DB0B4C9C7FE4}" presName="Accent" presStyleLbl="bgShp" presStyleIdx="4" presStyleCnt="5"/>
      <dgm:spPr/>
    </dgm:pt>
    <dgm:pt modelId="{F0E1CEF7-A94C-43C4-9C65-5F5CC0AE04BE}" type="pres">
      <dgm:prSet presAssocID="{6E33B8E4-C448-44A1-9404-DB0B4C9C7FE4}" presName="Child5" presStyleLbl="node1" presStyleIdx="4" presStyleCnt="5">
        <dgm:presLayoutVars>
          <dgm:chMax val="0"/>
          <dgm:chPref val="0"/>
          <dgm:bulletEnabled val="1"/>
        </dgm:presLayoutVars>
      </dgm:prSet>
      <dgm:spPr/>
    </dgm:pt>
  </dgm:ptLst>
  <dgm:cxnLst>
    <dgm:cxn modelId="{B351CA03-C0BC-418B-B607-3B77E46F69C7}" srcId="{98E190C2-CCC5-4430-AAF5-5B83051D7A18}" destId="{4F6C56C2-286E-4FB3-8132-E04AE4F755F7}" srcOrd="0" destOrd="0" parTransId="{935C70F4-4D74-4578-AAEC-6D4108E45DB9}" sibTransId="{5DF92BC8-8AE2-4696-9C3F-6BA247ADBAA0}"/>
    <dgm:cxn modelId="{CB5EAA10-4454-4C56-B08D-15D3EEDA2081}" srcId="{4F6C56C2-286E-4FB3-8132-E04AE4F755F7}" destId="{6E33B8E4-C448-44A1-9404-DB0B4C9C7FE4}" srcOrd="4" destOrd="0" parTransId="{FADBFD49-DD38-4DAC-BBB2-90BB11B6ED94}" sibTransId="{22A5F6FC-A3FE-49F2-83FE-0B7678A8B41C}"/>
    <dgm:cxn modelId="{6D66B630-B01F-4D73-B3A6-FFF6D4CD97FC}" type="presOf" srcId="{6E33B8E4-C448-44A1-9404-DB0B4C9C7FE4}" destId="{F0E1CEF7-A94C-43C4-9C65-5F5CC0AE04BE}" srcOrd="0" destOrd="0" presId="urn:microsoft.com/office/officeart/2011/layout/HexagonRadial"/>
    <dgm:cxn modelId="{1D5B2E37-4EEF-408D-ACF7-D22C765ADA84}" type="presOf" srcId="{4F6C56C2-286E-4FB3-8132-E04AE4F755F7}" destId="{0FC8129D-EB9F-487C-A8E9-38CD59081271}" srcOrd="0" destOrd="0" presId="urn:microsoft.com/office/officeart/2011/layout/HexagonRadial"/>
    <dgm:cxn modelId="{75D26156-5AAC-495D-A7C6-91B0D9B61AE6}" srcId="{4F6C56C2-286E-4FB3-8132-E04AE4F755F7}" destId="{EC5B512E-949E-4597-AEE9-62495F5391C7}" srcOrd="1" destOrd="0" parTransId="{1599098D-9818-4493-A077-1FEA25B2F887}" sibTransId="{13CCBAD8-F579-4B6C-8CF6-AA20848CB018}"/>
    <dgm:cxn modelId="{D37C8065-2BBF-4B84-8186-BD3A1B1A0FE4}" type="presOf" srcId="{A10AD56D-8FB8-4744-BF93-AA7E3D2734B5}" destId="{E54D888E-7D58-41C3-88DF-22AFCA7D0F7A}" srcOrd="0" destOrd="0" presId="urn:microsoft.com/office/officeart/2011/layout/HexagonRadial"/>
    <dgm:cxn modelId="{A095BA7B-FB26-41DD-AD05-B5D0ECB74ED5}" type="presOf" srcId="{31083933-8054-4832-B2B8-2553F39404A9}" destId="{437E4C43-8E2E-4A36-B31D-76ABD2690B50}" srcOrd="0" destOrd="0" presId="urn:microsoft.com/office/officeart/2011/layout/HexagonRadial"/>
    <dgm:cxn modelId="{239BB47F-F6A4-4843-B493-F0DCA90192AB}" type="presOf" srcId="{4BB7285A-D025-4E30-B1B4-2130080A6D33}" destId="{9BC24008-962C-4704-B372-09FF67D0BAE6}" srcOrd="0" destOrd="0" presId="urn:microsoft.com/office/officeart/2011/layout/HexagonRadial"/>
    <dgm:cxn modelId="{F38B5987-2B32-45CD-93E6-73F299CF36D5}" srcId="{4F6C56C2-286E-4FB3-8132-E04AE4F755F7}" destId="{31083933-8054-4832-B2B8-2553F39404A9}" srcOrd="2" destOrd="0" parTransId="{EDD1F941-505B-48F5-8073-9AB67C105387}" sibTransId="{E16357D5-DBA0-4AF8-8B87-0204EBD2AC43}"/>
    <dgm:cxn modelId="{792AC7C8-AEAF-4BED-909C-73CE55D49C15}" type="presOf" srcId="{98E190C2-CCC5-4430-AAF5-5B83051D7A18}" destId="{F83CB6B3-965A-4078-95FA-FCD9675DB3C8}" srcOrd="0" destOrd="0" presId="urn:microsoft.com/office/officeart/2011/layout/HexagonRadial"/>
    <dgm:cxn modelId="{E7F6E2C9-A979-4432-B580-4D9796B5583F}" srcId="{4F6C56C2-286E-4FB3-8132-E04AE4F755F7}" destId="{A10AD56D-8FB8-4744-BF93-AA7E3D2734B5}" srcOrd="3" destOrd="0" parTransId="{84C41E19-5075-4E5F-BE3C-606EC6560BDE}" sibTransId="{81FBAB3F-D598-4D3F-8206-E00058CE0193}"/>
    <dgm:cxn modelId="{2A92CADE-7AA5-4910-B8BB-F40D96F52977}" type="presOf" srcId="{EC5B512E-949E-4597-AEE9-62495F5391C7}" destId="{2911CEB9-5732-438C-9F6B-FBAF03696E91}" srcOrd="0" destOrd="0" presId="urn:microsoft.com/office/officeart/2011/layout/HexagonRadial"/>
    <dgm:cxn modelId="{87451EEB-2938-461F-8F64-DD66DD1325D7}" srcId="{98E190C2-CCC5-4430-AAF5-5B83051D7A18}" destId="{2C621A9F-8FF7-49AC-9944-9E37FAA926D4}" srcOrd="1" destOrd="0" parTransId="{7B37A588-9798-476C-8CBF-BB8C100EC859}" sibTransId="{A18AF1F2-0D91-4887-80A9-8CE1C8732958}"/>
    <dgm:cxn modelId="{0D5015F5-3703-4168-81C6-321847A8527D}" srcId="{4F6C56C2-286E-4FB3-8132-E04AE4F755F7}" destId="{4BB7285A-D025-4E30-B1B4-2130080A6D33}" srcOrd="0" destOrd="0" parTransId="{13A2238E-7D4F-45FA-BAC2-BB21A936B731}" sibTransId="{6677DA4D-D8D5-42E5-876B-A005968C1D54}"/>
    <dgm:cxn modelId="{34384882-0A11-44C8-943E-870C66F79543}" type="presParOf" srcId="{F83CB6B3-965A-4078-95FA-FCD9675DB3C8}" destId="{0FC8129D-EB9F-487C-A8E9-38CD59081271}" srcOrd="0" destOrd="0" presId="urn:microsoft.com/office/officeart/2011/layout/HexagonRadial"/>
    <dgm:cxn modelId="{4B634317-14A1-438B-96AD-0C0A22A3D160}" type="presParOf" srcId="{F83CB6B3-965A-4078-95FA-FCD9675DB3C8}" destId="{A71A10DE-340C-4C55-ABD8-8567EA9DB26A}" srcOrd="1" destOrd="0" presId="urn:microsoft.com/office/officeart/2011/layout/HexagonRadial"/>
    <dgm:cxn modelId="{C7F66440-8893-4D73-A336-E315CFD81D4A}" type="presParOf" srcId="{A71A10DE-340C-4C55-ABD8-8567EA9DB26A}" destId="{D351C06A-3DAA-4F64-978E-7ACA41349C5B}" srcOrd="0" destOrd="0" presId="urn:microsoft.com/office/officeart/2011/layout/HexagonRadial"/>
    <dgm:cxn modelId="{6F6E3DA7-FAB5-4024-95B3-129844052E93}" type="presParOf" srcId="{F83CB6B3-965A-4078-95FA-FCD9675DB3C8}" destId="{9BC24008-962C-4704-B372-09FF67D0BAE6}" srcOrd="2" destOrd="0" presId="urn:microsoft.com/office/officeart/2011/layout/HexagonRadial"/>
    <dgm:cxn modelId="{EF12009B-E6F2-43C3-AC10-15976CA56019}" type="presParOf" srcId="{F83CB6B3-965A-4078-95FA-FCD9675DB3C8}" destId="{58C5378F-EA90-41DF-BFF6-7358AB65A879}" srcOrd="3" destOrd="0" presId="urn:microsoft.com/office/officeart/2011/layout/HexagonRadial"/>
    <dgm:cxn modelId="{1C797C57-C1B4-45A3-A4B7-9CD83B74BD5B}" type="presParOf" srcId="{58C5378F-EA90-41DF-BFF6-7358AB65A879}" destId="{294C6C9E-A10A-4566-9493-DB11E3EF6AD2}" srcOrd="0" destOrd="0" presId="urn:microsoft.com/office/officeart/2011/layout/HexagonRadial"/>
    <dgm:cxn modelId="{9AC576F3-F0D3-42F4-9514-AC6E8B5751C0}" type="presParOf" srcId="{F83CB6B3-965A-4078-95FA-FCD9675DB3C8}" destId="{2911CEB9-5732-438C-9F6B-FBAF03696E91}" srcOrd="4" destOrd="0" presId="urn:microsoft.com/office/officeart/2011/layout/HexagonRadial"/>
    <dgm:cxn modelId="{DEC6B5BE-1621-462B-91E5-74D14C9EFB85}" type="presParOf" srcId="{F83CB6B3-965A-4078-95FA-FCD9675DB3C8}" destId="{16E85172-C12A-4A9E-84B6-849C909FEE8C}" srcOrd="5" destOrd="0" presId="urn:microsoft.com/office/officeart/2011/layout/HexagonRadial"/>
    <dgm:cxn modelId="{9BB789BD-D971-42B1-A3FB-717A545AB339}" type="presParOf" srcId="{16E85172-C12A-4A9E-84B6-849C909FEE8C}" destId="{56FC94F3-2230-4AD2-B418-F22C55951AFE}" srcOrd="0" destOrd="0" presId="urn:microsoft.com/office/officeart/2011/layout/HexagonRadial"/>
    <dgm:cxn modelId="{3435ABB3-FB08-4B32-ADED-BD0CE1F48498}" type="presParOf" srcId="{F83CB6B3-965A-4078-95FA-FCD9675DB3C8}" destId="{437E4C43-8E2E-4A36-B31D-76ABD2690B50}" srcOrd="6" destOrd="0" presId="urn:microsoft.com/office/officeart/2011/layout/HexagonRadial"/>
    <dgm:cxn modelId="{7AC0F5BF-CE50-4782-AC94-1E89414C110C}" type="presParOf" srcId="{F83CB6B3-965A-4078-95FA-FCD9675DB3C8}" destId="{64B73A74-A3B6-4DB8-88EA-D66CF9E908AF}" srcOrd="7" destOrd="0" presId="urn:microsoft.com/office/officeart/2011/layout/HexagonRadial"/>
    <dgm:cxn modelId="{ABA6F0CA-D772-4BD1-8D78-CF848C3C0659}" type="presParOf" srcId="{64B73A74-A3B6-4DB8-88EA-D66CF9E908AF}" destId="{5034FAFE-6208-4FFD-9CF4-957037E3934C}" srcOrd="0" destOrd="0" presId="urn:microsoft.com/office/officeart/2011/layout/HexagonRadial"/>
    <dgm:cxn modelId="{8A07CBC8-1641-4152-AA8C-B9ECC3F662D7}" type="presParOf" srcId="{F83CB6B3-965A-4078-95FA-FCD9675DB3C8}" destId="{E54D888E-7D58-41C3-88DF-22AFCA7D0F7A}" srcOrd="8" destOrd="0" presId="urn:microsoft.com/office/officeart/2011/layout/HexagonRadial"/>
    <dgm:cxn modelId="{22440144-2857-4050-97E0-BE48B828DFF0}" type="presParOf" srcId="{F83CB6B3-965A-4078-95FA-FCD9675DB3C8}" destId="{3DD6D4F2-A063-4FDD-B84C-041F4641DB07}" srcOrd="9" destOrd="0" presId="urn:microsoft.com/office/officeart/2011/layout/HexagonRadial"/>
    <dgm:cxn modelId="{1E3B4996-5B6C-4725-9492-08B92DB29E23}" type="presParOf" srcId="{3DD6D4F2-A063-4FDD-B84C-041F4641DB07}" destId="{3D6F6F3A-EFA2-43FA-AD69-F3A2493FF0C9}" srcOrd="0" destOrd="0" presId="urn:microsoft.com/office/officeart/2011/layout/HexagonRadial"/>
    <dgm:cxn modelId="{35348BF2-8923-4F6F-B43B-0F59646470A8}" type="presParOf" srcId="{F83CB6B3-965A-4078-95FA-FCD9675DB3C8}" destId="{F0E1CEF7-A94C-43C4-9C65-5F5CC0AE04BE}" srcOrd="10"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E190C2-CCC5-4430-AAF5-5B83051D7A18}"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GB"/>
        </a:p>
      </dgm:t>
    </dgm:pt>
    <dgm:pt modelId="{5A1590EE-5E09-4B11-BB2B-BD2C36ECFA1F}">
      <dgm:prSet phldrT="[Text]"/>
      <dgm:spPr/>
      <dgm:t>
        <a:bodyPr/>
        <a:lstStyle/>
        <a:p>
          <a:r>
            <a:rPr lang="en-GB" b="1" dirty="0"/>
            <a:t>Site Regeneration &amp; Development</a:t>
          </a:r>
        </a:p>
      </dgm:t>
    </dgm:pt>
    <dgm:pt modelId="{5561A3C0-EEAD-4EB4-9A1F-21C5F6E85F24}" type="parTrans" cxnId="{242169C6-832B-4048-88C3-26CD58A2E6E0}">
      <dgm:prSet/>
      <dgm:spPr/>
      <dgm:t>
        <a:bodyPr/>
        <a:lstStyle/>
        <a:p>
          <a:endParaRPr lang="en-GB" b="1"/>
        </a:p>
      </dgm:t>
    </dgm:pt>
    <dgm:pt modelId="{DEB3BA3A-076C-4353-821D-C854B2D0DF40}" type="sibTrans" cxnId="{242169C6-832B-4048-88C3-26CD58A2E6E0}">
      <dgm:prSet/>
      <dgm:spPr/>
      <dgm:t>
        <a:bodyPr/>
        <a:lstStyle/>
        <a:p>
          <a:endParaRPr lang="en-GB" b="1"/>
        </a:p>
      </dgm:t>
    </dgm:pt>
    <dgm:pt modelId="{4F6C56C2-286E-4FB3-8132-E04AE4F755F7}">
      <dgm:prSet phldrT="[Text]"/>
      <dgm:spPr/>
      <dgm:t>
        <a:bodyPr/>
        <a:lstStyle/>
        <a:p>
          <a:r>
            <a:rPr lang="en-GB" b="1" dirty="0"/>
            <a:t>Energy &amp; Resource Consumption</a:t>
          </a:r>
        </a:p>
      </dgm:t>
    </dgm:pt>
    <dgm:pt modelId="{935C70F4-4D74-4578-AAEC-6D4108E45DB9}" type="parTrans" cxnId="{B351CA03-C0BC-418B-B607-3B77E46F69C7}">
      <dgm:prSet/>
      <dgm:spPr/>
      <dgm:t>
        <a:bodyPr/>
        <a:lstStyle/>
        <a:p>
          <a:endParaRPr lang="en-GB" b="1"/>
        </a:p>
      </dgm:t>
    </dgm:pt>
    <dgm:pt modelId="{5DF92BC8-8AE2-4696-9C3F-6BA247ADBAA0}" type="sibTrans" cxnId="{B351CA03-C0BC-418B-B607-3B77E46F69C7}">
      <dgm:prSet/>
      <dgm:spPr/>
      <dgm:t>
        <a:bodyPr/>
        <a:lstStyle/>
        <a:p>
          <a:endParaRPr lang="en-GB" b="1"/>
        </a:p>
      </dgm:t>
    </dgm:pt>
    <dgm:pt modelId="{4BB7285A-D025-4E30-B1B4-2130080A6D33}">
      <dgm:prSet phldrT="[Text]"/>
      <dgm:spPr/>
      <dgm:t>
        <a:bodyPr/>
        <a:lstStyle/>
        <a:p>
          <a:r>
            <a:rPr lang="en-GB" b="1" dirty="0"/>
            <a:t>Environmental Loadings</a:t>
          </a:r>
        </a:p>
      </dgm:t>
    </dgm:pt>
    <dgm:pt modelId="{13A2238E-7D4F-45FA-BAC2-BB21A936B731}" type="parTrans" cxnId="{0D5015F5-3703-4168-81C6-321847A8527D}">
      <dgm:prSet/>
      <dgm:spPr/>
      <dgm:t>
        <a:bodyPr/>
        <a:lstStyle/>
        <a:p>
          <a:endParaRPr lang="en-GB" b="1"/>
        </a:p>
      </dgm:t>
    </dgm:pt>
    <dgm:pt modelId="{6677DA4D-D8D5-42E5-876B-A005968C1D54}" type="sibTrans" cxnId="{0D5015F5-3703-4168-81C6-321847A8527D}">
      <dgm:prSet/>
      <dgm:spPr/>
      <dgm:t>
        <a:bodyPr/>
        <a:lstStyle/>
        <a:p>
          <a:endParaRPr lang="en-GB" b="1"/>
        </a:p>
      </dgm:t>
    </dgm:pt>
    <dgm:pt modelId="{EC5B512E-949E-4597-AEE9-62495F5391C7}">
      <dgm:prSet phldrT="[Text]"/>
      <dgm:spPr/>
      <dgm:t>
        <a:bodyPr/>
        <a:lstStyle/>
        <a:p>
          <a:r>
            <a:rPr lang="en-GB" b="1" dirty="0"/>
            <a:t>Indoor Environmental Quality</a:t>
          </a:r>
        </a:p>
      </dgm:t>
    </dgm:pt>
    <dgm:pt modelId="{1599098D-9818-4493-A077-1FEA25B2F887}" type="parTrans" cxnId="{75D26156-5AAC-495D-A7C6-91B0D9B61AE6}">
      <dgm:prSet/>
      <dgm:spPr/>
      <dgm:t>
        <a:bodyPr/>
        <a:lstStyle/>
        <a:p>
          <a:endParaRPr lang="en-GB" b="1"/>
        </a:p>
      </dgm:t>
    </dgm:pt>
    <dgm:pt modelId="{13CCBAD8-F579-4B6C-8CF6-AA20848CB018}" type="sibTrans" cxnId="{75D26156-5AAC-495D-A7C6-91B0D9B61AE6}">
      <dgm:prSet/>
      <dgm:spPr/>
      <dgm:t>
        <a:bodyPr/>
        <a:lstStyle/>
        <a:p>
          <a:endParaRPr lang="en-GB" b="1"/>
        </a:p>
      </dgm:t>
    </dgm:pt>
    <dgm:pt modelId="{31083933-8054-4832-B2B8-2553F39404A9}">
      <dgm:prSet phldrT="[Text]"/>
      <dgm:spPr/>
      <dgm:t>
        <a:bodyPr/>
        <a:lstStyle/>
        <a:p>
          <a:r>
            <a:rPr lang="en-GB" b="1" dirty="0"/>
            <a:t>Service Quality</a:t>
          </a:r>
        </a:p>
      </dgm:t>
    </dgm:pt>
    <dgm:pt modelId="{EDD1F941-505B-48F5-8073-9AB67C105387}" type="parTrans" cxnId="{F38B5987-2B32-45CD-93E6-73F299CF36D5}">
      <dgm:prSet/>
      <dgm:spPr/>
      <dgm:t>
        <a:bodyPr/>
        <a:lstStyle/>
        <a:p>
          <a:endParaRPr lang="en-GB" b="1"/>
        </a:p>
      </dgm:t>
    </dgm:pt>
    <dgm:pt modelId="{E16357D5-DBA0-4AF8-8B87-0204EBD2AC43}" type="sibTrans" cxnId="{F38B5987-2B32-45CD-93E6-73F299CF36D5}">
      <dgm:prSet/>
      <dgm:spPr/>
      <dgm:t>
        <a:bodyPr/>
        <a:lstStyle/>
        <a:p>
          <a:endParaRPr lang="en-GB" b="1"/>
        </a:p>
      </dgm:t>
    </dgm:pt>
    <dgm:pt modelId="{A10AD56D-8FB8-4744-BF93-AA7E3D2734B5}">
      <dgm:prSet phldrT="[Text]"/>
      <dgm:spPr/>
      <dgm:t>
        <a:bodyPr/>
        <a:lstStyle/>
        <a:p>
          <a:r>
            <a:rPr lang="en-GB" b="1" dirty="0"/>
            <a:t>Environment</a:t>
          </a:r>
        </a:p>
      </dgm:t>
    </dgm:pt>
    <dgm:pt modelId="{84C41E19-5075-4E5F-BE3C-606EC6560BDE}" type="parTrans" cxnId="{E7F6E2C9-A979-4432-B580-4D9796B5583F}">
      <dgm:prSet/>
      <dgm:spPr/>
      <dgm:t>
        <a:bodyPr/>
        <a:lstStyle/>
        <a:p>
          <a:endParaRPr lang="en-GB" b="1"/>
        </a:p>
      </dgm:t>
    </dgm:pt>
    <dgm:pt modelId="{81FBAB3F-D598-4D3F-8206-E00058CE0193}" type="sibTrans" cxnId="{E7F6E2C9-A979-4432-B580-4D9796B5583F}">
      <dgm:prSet/>
      <dgm:spPr/>
      <dgm:t>
        <a:bodyPr/>
        <a:lstStyle/>
        <a:p>
          <a:endParaRPr lang="en-GB" b="1"/>
        </a:p>
      </dgm:t>
    </dgm:pt>
    <dgm:pt modelId="{4FBB0A4E-B8C8-4EC8-8165-F61DA9F85931}">
      <dgm:prSet phldrT="[Text]"/>
      <dgm:spPr/>
      <dgm:t>
        <a:bodyPr/>
        <a:lstStyle/>
        <a:p>
          <a:r>
            <a:rPr lang="en-GB" b="1" dirty="0"/>
            <a:t>Cost &amp; Economic Aspects</a:t>
          </a:r>
        </a:p>
      </dgm:t>
    </dgm:pt>
    <dgm:pt modelId="{F95D1A4B-FAEA-4F72-9C8E-58AEBA4AD6F4}" type="parTrans" cxnId="{6D5DED77-62E4-4801-A59E-02F472668BD5}">
      <dgm:prSet/>
      <dgm:spPr/>
      <dgm:t>
        <a:bodyPr/>
        <a:lstStyle/>
        <a:p>
          <a:endParaRPr lang="en-GB" b="1"/>
        </a:p>
      </dgm:t>
    </dgm:pt>
    <dgm:pt modelId="{C2DEE636-C74C-4906-8817-FA2669CB0BBC}" type="sibTrans" cxnId="{6D5DED77-62E4-4801-A59E-02F472668BD5}">
      <dgm:prSet/>
      <dgm:spPr/>
      <dgm:t>
        <a:bodyPr/>
        <a:lstStyle/>
        <a:p>
          <a:endParaRPr lang="en-GB" b="1"/>
        </a:p>
      </dgm:t>
    </dgm:pt>
    <dgm:pt modelId="{F83CB6B3-965A-4078-95FA-FCD9675DB3C8}" type="pres">
      <dgm:prSet presAssocID="{98E190C2-CCC5-4430-AAF5-5B83051D7A18}" presName="Name0" presStyleCnt="0">
        <dgm:presLayoutVars>
          <dgm:chMax val="1"/>
          <dgm:chPref val="1"/>
          <dgm:dir/>
          <dgm:animOne val="branch"/>
          <dgm:animLvl val="lvl"/>
        </dgm:presLayoutVars>
      </dgm:prSet>
      <dgm:spPr/>
    </dgm:pt>
    <dgm:pt modelId="{42AD50DC-F75C-4FDF-8173-BD168B10629A}" type="pres">
      <dgm:prSet presAssocID="{5A1590EE-5E09-4B11-BB2B-BD2C36ECFA1F}" presName="Parent" presStyleLbl="node0" presStyleIdx="0" presStyleCnt="1">
        <dgm:presLayoutVars>
          <dgm:chMax val="6"/>
          <dgm:chPref val="6"/>
        </dgm:presLayoutVars>
      </dgm:prSet>
      <dgm:spPr/>
    </dgm:pt>
    <dgm:pt modelId="{ABE9C521-E80E-450A-9B71-6392402EF3F4}" type="pres">
      <dgm:prSet presAssocID="{4F6C56C2-286E-4FB3-8132-E04AE4F755F7}" presName="Accent1" presStyleCnt="0"/>
      <dgm:spPr/>
    </dgm:pt>
    <dgm:pt modelId="{9863AFAB-F6A8-4DE7-809C-9EEC0FC89DAA}" type="pres">
      <dgm:prSet presAssocID="{4F6C56C2-286E-4FB3-8132-E04AE4F755F7}" presName="Accent" presStyleLbl="bgShp" presStyleIdx="0" presStyleCnt="6"/>
      <dgm:spPr/>
    </dgm:pt>
    <dgm:pt modelId="{63A97F7F-F4E3-4EE3-8D24-BEE74CEEF0F9}" type="pres">
      <dgm:prSet presAssocID="{4F6C56C2-286E-4FB3-8132-E04AE4F755F7}" presName="Child1" presStyleLbl="node1" presStyleIdx="0" presStyleCnt="6">
        <dgm:presLayoutVars>
          <dgm:chMax val="0"/>
          <dgm:chPref val="0"/>
          <dgm:bulletEnabled val="1"/>
        </dgm:presLayoutVars>
      </dgm:prSet>
      <dgm:spPr/>
    </dgm:pt>
    <dgm:pt modelId="{14361F1C-34AE-46D4-80D8-C5731E81D35A}" type="pres">
      <dgm:prSet presAssocID="{4BB7285A-D025-4E30-B1B4-2130080A6D33}" presName="Accent2" presStyleCnt="0"/>
      <dgm:spPr/>
    </dgm:pt>
    <dgm:pt modelId="{D351C06A-3DAA-4F64-978E-7ACA41349C5B}" type="pres">
      <dgm:prSet presAssocID="{4BB7285A-D025-4E30-B1B4-2130080A6D33}" presName="Accent" presStyleLbl="bgShp" presStyleIdx="1" presStyleCnt="6"/>
      <dgm:spPr/>
    </dgm:pt>
    <dgm:pt modelId="{915F0509-4AF8-4673-9358-EF9DA3A68CBB}" type="pres">
      <dgm:prSet presAssocID="{4BB7285A-D025-4E30-B1B4-2130080A6D33}" presName="Child2" presStyleLbl="node1" presStyleIdx="1" presStyleCnt="6">
        <dgm:presLayoutVars>
          <dgm:chMax val="0"/>
          <dgm:chPref val="0"/>
          <dgm:bulletEnabled val="1"/>
        </dgm:presLayoutVars>
      </dgm:prSet>
      <dgm:spPr/>
    </dgm:pt>
    <dgm:pt modelId="{043F5775-A764-49BA-B7CC-21ADBF5A58B6}" type="pres">
      <dgm:prSet presAssocID="{EC5B512E-949E-4597-AEE9-62495F5391C7}" presName="Accent3" presStyleCnt="0"/>
      <dgm:spPr/>
    </dgm:pt>
    <dgm:pt modelId="{294C6C9E-A10A-4566-9493-DB11E3EF6AD2}" type="pres">
      <dgm:prSet presAssocID="{EC5B512E-949E-4597-AEE9-62495F5391C7}" presName="Accent" presStyleLbl="bgShp" presStyleIdx="2" presStyleCnt="6"/>
      <dgm:spPr/>
    </dgm:pt>
    <dgm:pt modelId="{F89B87C8-78A2-46C3-A05B-C20DA5B7062C}" type="pres">
      <dgm:prSet presAssocID="{EC5B512E-949E-4597-AEE9-62495F5391C7}" presName="Child3" presStyleLbl="node1" presStyleIdx="2" presStyleCnt="6">
        <dgm:presLayoutVars>
          <dgm:chMax val="0"/>
          <dgm:chPref val="0"/>
          <dgm:bulletEnabled val="1"/>
        </dgm:presLayoutVars>
      </dgm:prSet>
      <dgm:spPr/>
    </dgm:pt>
    <dgm:pt modelId="{3C67C3AC-D388-4AF2-B816-C1E9CE9F2D38}" type="pres">
      <dgm:prSet presAssocID="{31083933-8054-4832-B2B8-2553F39404A9}" presName="Accent4" presStyleCnt="0"/>
      <dgm:spPr/>
    </dgm:pt>
    <dgm:pt modelId="{56FC94F3-2230-4AD2-B418-F22C55951AFE}" type="pres">
      <dgm:prSet presAssocID="{31083933-8054-4832-B2B8-2553F39404A9}" presName="Accent" presStyleLbl="bgShp" presStyleIdx="3" presStyleCnt="6"/>
      <dgm:spPr/>
    </dgm:pt>
    <dgm:pt modelId="{65977F1F-C4CD-4518-8EEA-60EB98652F4C}" type="pres">
      <dgm:prSet presAssocID="{31083933-8054-4832-B2B8-2553F39404A9}" presName="Child4" presStyleLbl="node1" presStyleIdx="3" presStyleCnt="6">
        <dgm:presLayoutVars>
          <dgm:chMax val="0"/>
          <dgm:chPref val="0"/>
          <dgm:bulletEnabled val="1"/>
        </dgm:presLayoutVars>
      </dgm:prSet>
      <dgm:spPr/>
    </dgm:pt>
    <dgm:pt modelId="{9362614A-9213-4266-9323-5276043912F0}" type="pres">
      <dgm:prSet presAssocID="{A10AD56D-8FB8-4744-BF93-AA7E3D2734B5}" presName="Accent5" presStyleCnt="0"/>
      <dgm:spPr/>
    </dgm:pt>
    <dgm:pt modelId="{5034FAFE-6208-4FFD-9CF4-957037E3934C}" type="pres">
      <dgm:prSet presAssocID="{A10AD56D-8FB8-4744-BF93-AA7E3D2734B5}" presName="Accent" presStyleLbl="bgShp" presStyleIdx="4" presStyleCnt="6"/>
      <dgm:spPr/>
    </dgm:pt>
    <dgm:pt modelId="{509A8D44-AF43-4C04-A0F9-DF521EF558D0}" type="pres">
      <dgm:prSet presAssocID="{A10AD56D-8FB8-4744-BF93-AA7E3D2734B5}" presName="Child5" presStyleLbl="node1" presStyleIdx="4" presStyleCnt="6">
        <dgm:presLayoutVars>
          <dgm:chMax val="0"/>
          <dgm:chPref val="0"/>
          <dgm:bulletEnabled val="1"/>
        </dgm:presLayoutVars>
      </dgm:prSet>
      <dgm:spPr/>
    </dgm:pt>
    <dgm:pt modelId="{DDE90183-9275-4F7E-8B8D-1A6680364FE9}" type="pres">
      <dgm:prSet presAssocID="{4FBB0A4E-B8C8-4EC8-8165-F61DA9F85931}" presName="Accent6" presStyleCnt="0"/>
      <dgm:spPr/>
    </dgm:pt>
    <dgm:pt modelId="{7F636F75-0240-4853-B2AC-F137FD1B0CDB}" type="pres">
      <dgm:prSet presAssocID="{4FBB0A4E-B8C8-4EC8-8165-F61DA9F85931}" presName="Accent" presStyleLbl="bgShp" presStyleIdx="5" presStyleCnt="6"/>
      <dgm:spPr/>
    </dgm:pt>
    <dgm:pt modelId="{115AFB5A-22DE-4FED-94FF-067724560C0C}" type="pres">
      <dgm:prSet presAssocID="{4FBB0A4E-B8C8-4EC8-8165-F61DA9F85931}" presName="Child6" presStyleLbl="node1" presStyleIdx="5" presStyleCnt="6">
        <dgm:presLayoutVars>
          <dgm:chMax val="0"/>
          <dgm:chPref val="0"/>
          <dgm:bulletEnabled val="1"/>
        </dgm:presLayoutVars>
      </dgm:prSet>
      <dgm:spPr/>
    </dgm:pt>
  </dgm:ptLst>
  <dgm:cxnLst>
    <dgm:cxn modelId="{B351CA03-C0BC-418B-B607-3B77E46F69C7}" srcId="{5A1590EE-5E09-4B11-BB2B-BD2C36ECFA1F}" destId="{4F6C56C2-286E-4FB3-8132-E04AE4F755F7}" srcOrd="0" destOrd="0" parTransId="{935C70F4-4D74-4578-AAEC-6D4108E45DB9}" sibTransId="{5DF92BC8-8AE2-4696-9C3F-6BA247ADBAA0}"/>
    <dgm:cxn modelId="{4B31CC14-2E94-4C02-BB66-DBDAA921278B}" type="presOf" srcId="{98E190C2-CCC5-4430-AAF5-5B83051D7A18}" destId="{F83CB6B3-965A-4078-95FA-FCD9675DB3C8}" srcOrd="0" destOrd="0" presId="urn:microsoft.com/office/officeart/2011/layout/HexagonRadial"/>
    <dgm:cxn modelId="{A4952028-1C52-457A-BCE3-141159ABA622}" type="presOf" srcId="{EC5B512E-949E-4597-AEE9-62495F5391C7}" destId="{F89B87C8-78A2-46C3-A05B-C20DA5B7062C}" srcOrd="0" destOrd="0" presId="urn:microsoft.com/office/officeart/2011/layout/HexagonRadial"/>
    <dgm:cxn modelId="{374FBD28-1847-4FBF-8677-5065872891F0}" type="presOf" srcId="{4BB7285A-D025-4E30-B1B4-2130080A6D33}" destId="{915F0509-4AF8-4673-9358-EF9DA3A68CBB}" srcOrd="0" destOrd="0" presId="urn:microsoft.com/office/officeart/2011/layout/HexagonRadial"/>
    <dgm:cxn modelId="{75D26156-5AAC-495D-A7C6-91B0D9B61AE6}" srcId="{5A1590EE-5E09-4B11-BB2B-BD2C36ECFA1F}" destId="{EC5B512E-949E-4597-AEE9-62495F5391C7}" srcOrd="2" destOrd="0" parTransId="{1599098D-9818-4493-A077-1FEA25B2F887}" sibTransId="{13CCBAD8-F579-4B6C-8CF6-AA20848CB018}"/>
    <dgm:cxn modelId="{0CD6A259-13EF-4A84-81D2-FC1B0686FAB6}" type="presOf" srcId="{31083933-8054-4832-B2B8-2553F39404A9}" destId="{65977F1F-C4CD-4518-8EEA-60EB98652F4C}" srcOrd="0" destOrd="0" presId="urn:microsoft.com/office/officeart/2011/layout/HexagonRadial"/>
    <dgm:cxn modelId="{6D5DED77-62E4-4801-A59E-02F472668BD5}" srcId="{5A1590EE-5E09-4B11-BB2B-BD2C36ECFA1F}" destId="{4FBB0A4E-B8C8-4EC8-8165-F61DA9F85931}" srcOrd="5" destOrd="0" parTransId="{F95D1A4B-FAEA-4F72-9C8E-58AEBA4AD6F4}" sibTransId="{C2DEE636-C74C-4906-8817-FA2669CB0BBC}"/>
    <dgm:cxn modelId="{F38B5987-2B32-45CD-93E6-73F299CF36D5}" srcId="{5A1590EE-5E09-4B11-BB2B-BD2C36ECFA1F}" destId="{31083933-8054-4832-B2B8-2553F39404A9}" srcOrd="3" destOrd="0" parTransId="{EDD1F941-505B-48F5-8073-9AB67C105387}" sibTransId="{E16357D5-DBA0-4AF8-8B87-0204EBD2AC43}"/>
    <dgm:cxn modelId="{AC024B94-E1DD-451A-BB53-23D8C1F440DD}" type="presOf" srcId="{5A1590EE-5E09-4B11-BB2B-BD2C36ECFA1F}" destId="{42AD50DC-F75C-4FDF-8173-BD168B10629A}" srcOrd="0" destOrd="0" presId="urn:microsoft.com/office/officeart/2011/layout/HexagonRadial"/>
    <dgm:cxn modelId="{2EA39097-3100-48FD-A355-A250B4FEA0D3}" type="presOf" srcId="{4FBB0A4E-B8C8-4EC8-8165-F61DA9F85931}" destId="{115AFB5A-22DE-4FED-94FF-067724560C0C}" srcOrd="0" destOrd="0" presId="urn:microsoft.com/office/officeart/2011/layout/HexagonRadial"/>
    <dgm:cxn modelId="{242169C6-832B-4048-88C3-26CD58A2E6E0}" srcId="{98E190C2-CCC5-4430-AAF5-5B83051D7A18}" destId="{5A1590EE-5E09-4B11-BB2B-BD2C36ECFA1F}" srcOrd="0" destOrd="0" parTransId="{5561A3C0-EEAD-4EB4-9A1F-21C5F6E85F24}" sibTransId="{DEB3BA3A-076C-4353-821D-C854B2D0DF40}"/>
    <dgm:cxn modelId="{E820FAC6-6FAC-414A-974A-721A4A87C4F7}" type="presOf" srcId="{A10AD56D-8FB8-4744-BF93-AA7E3D2734B5}" destId="{509A8D44-AF43-4C04-A0F9-DF521EF558D0}" srcOrd="0" destOrd="0" presId="urn:microsoft.com/office/officeart/2011/layout/HexagonRadial"/>
    <dgm:cxn modelId="{E7F6E2C9-A979-4432-B580-4D9796B5583F}" srcId="{5A1590EE-5E09-4B11-BB2B-BD2C36ECFA1F}" destId="{A10AD56D-8FB8-4744-BF93-AA7E3D2734B5}" srcOrd="4" destOrd="0" parTransId="{84C41E19-5075-4E5F-BE3C-606EC6560BDE}" sibTransId="{81FBAB3F-D598-4D3F-8206-E00058CE0193}"/>
    <dgm:cxn modelId="{FB50F0F1-0BA0-4518-BE7B-0BBA4D0B3C18}" type="presOf" srcId="{4F6C56C2-286E-4FB3-8132-E04AE4F755F7}" destId="{63A97F7F-F4E3-4EE3-8D24-BEE74CEEF0F9}" srcOrd="0" destOrd="0" presId="urn:microsoft.com/office/officeart/2011/layout/HexagonRadial"/>
    <dgm:cxn modelId="{0D5015F5-3703-4168-81C6-321847A8527D}" srcId="{5A1590EE-5E09-4B11-BB2B-BD2C36ECFA1F}" destId="{4BB7285A-D025-4E30-B1B4-2130080A6D33}" srcOrd="1" destOrd="0" parTransId="{13A2238E-7D4F-45FA-BAC2-BB21A936B731}" sibTransId="{6677DA4D-D8D5-42E5-876B-A005968C1D54}"/>
    <dgm:cxn modelId="{8EEDD06E-E05E-47C7-B9BF-66A0366D7DFD}" type="presParOf" srcId="{F83CB6B3-965A-4078-95FA-FCD9675DB3C8}" destId="{42AD50DC-F75C-4FDF-8173-BD168B10629A}" srcOrd="0" destOrd="0" presId="urn:microsoft.com/office/officeart/2011/layout/HexagonRadial"/>
    <dgm:cxn modelId="{151EC346-8BB5-4555-AB76-7AF13351505B}" type="presParOf" srcId="{F83CB6B3-965A-4078-95FA-FCD9675DB3C8}" destId="{ABE9C521-E80E-450A-9B71-6392402EF3F4}" srcOrd="1" destOrd="0" presId="urn:microsoft.com/office/officeart/2011/layout/HexagonRadial"/>
    <dgm:cxn modelId="{5EC2C661-CBDA-4F8C-B52D-E9E84E7309F2}" type="presParOf" srcId="{ABE9C521-E80E-450A-9B71-6392402EF3F4}" destId="{9863AFAB-F6A8-4DE7-809C-9EEC0FC89DAA}" srcOrd="0" destOrd="0" presId="urn:microsoft.com/office/officeart/2011/layout/HexagonRadial"/>
    <dgm:cxn modelId="{BA5FB4C8-6B44-4596-A466-000F16FDC14C}" type="presParOf" srcId="{F83CB6B3-965A-4078-95FA-FCD9675DB3C8}" destId="{63A97F7F-F4E3-4EE3-8D24-BEE74CEEF0F9}" srcOrd="2" destOrd="0" presId="urn:microsoft.com/office/officeart/2011/layout/HexagonRadial"/>
    <dgm:cxn modelId="{C5B70CC7-6851-4B16-9391-DF81D1D1FB25}" type="presParOf" srcId="{F83CB6B3-965A-4078-95FA-FCD9675DB3C8}" destId="{14361F1C-34AE-46D4-80D8-C5731E81D35A}" srcOrd="3" destOrd="0" presId="urn:microsoft.com/office/officeart/2011/layout/HexagonRadial"/>
    <dgm:cxn modelId="{153868B6-FF7C-477B-8778-A7FEC8A75EE6}" type="presParOf" srcId="{14361F1C-34AE-46D4-80D8-C5731E81D35A}" destId="{D351C06A-3DAA-4F64-978E-7ACA41349C5B}" srcOrd="0" destOrd="0" presId="urn:microsoft.com/office/officeart/2011/layout/HexagonRadial"/>
    <dgm:cxn modelId="{020F7332-F82F-4E8A-9236-7ECCBFA35ED0}" type="presParOf" srcId="{F83CB6B3-965A-4078-95FA-FCD9675DB3C8}" destId="{915F0509-4AF8-4673-9358-EF9DA3A68CBB}" srcOrd="4" destOrd="0" presId="urn:microsoft.com/office/officeart/2011/layout/HexagonRadial"/>
    <dgm:cxn modelId="{E73BB989-5808-41C0-89ED-22BD229C29F1}" type="presParOf" srcId="{F83CB6B3-965A-4078-95FA-FCD9675DB3C8}" destId="{043F5775-A764-49BA-B7CC-21ADBF5A58B6}" srcOrd="5" destOrd="0" presId="urn:microsoft.com/office/officeart/2011/layout/HexagonRadial"/>
    <dgm:cxn modelId="{F769A87A-E614-43CF-91C0-EA33210F9169}" type="presParOf" srcId="{043F5775-A764-49BA-B7CC-21ADBF5A58B6}" destId="{294C6C9E-A10A-4566-9493-DB11E3EF6AD2}" srcOrd="0" destOrd="0" presId="urn:microsoft.com/office/officeart/2011/layout/HexagonRadial"/>
    <dgm:cxn modelId="{6ED37CD2-7A91-4B0B-8319-92ECE7FE251D}" type="presParOf" srcId="{F83CB6B3-965A-4078-95FA-FCD9675DB3C8}" destId="{F89B87C8-78A2-46C3-A05B-C20DA5B7062C}" srcOrd="6" destOrd="0" presId="urn:microsoft.com/office/officeart/2011/layout/HexagonRadial"/>
    <dgm:cxn modelId="{4BF8F552-5DCC-4B9B-9207-923A9A97C5F0}" type="presParOf" srcId="{F83CB6B3-965A-4078-95FA-FCD9675DB3C8}" destId="{3C67C3AC-D388-4AF2-B816-C1E9CE9F2D38}" srcOrd="7" destOrd="0" presId="urn:microsoft.com/office/officeart/2011/layout/HexagonRadial"/>
    <dgm:cxn modelId="{C7623859-DE8F-4601-84B9-568E30B38B5E}" type="presParOf" srcId="{3C67C3AC-D388-4AF2-B816-C1E9CE9F2D38}" destId="{56FC94F3-2230-4AD2-B418-F22C55951AFE}" srcOrd="0" destOrd="0" presId="urn:microsoft.com/office/officeart/2011/layout/HexagonRadial"/>
    <dgm:cxn modelId="{0587D2B1-C295-4E99-90C8-0C330B8E2AEF}" type="presParOf" srcId="{F83CB6B3-965A-4078-95FA-FCD9675DB3C8}" destId="{65977F1F-C4CD-4518-8EEA-60EB98652F4C}" srcOrd="8" destOrd="0" presId="urn:microsoft.com/office/officeart/2011/layout/HexagonRadial"/>
    <dgm:cxn modelId="{E11E6DC3-A20E-44A2-B95B-33F9B0062366}" type="presParOf" srcId="{F83CB6B3-965A-4078-95FA-FCD9675DB3C8}" destId="{9362614A-9213-4266-9323-5276043912F0}" srcOrd="9" destOrd="0" presId="urn:microsoft.com/office/officeart/2011/layout/HexagonRadial"/>
    <dgm:cxn modelId="{6F08CF78-8E27-4A99-8E5D-9BBBE90076B9}" type="presParOf" srcId="{9362614A-9213-4266-9323-5276043912F0}" destId="{5034FAFE-6208-4FFD-9CF4-957037E3934C}" srcOrd="0" destOrd="0" presId="urn:microsoft.com/office/officeart/2011/layout/HexagonRadial"/>
    <dgm:cxn modelId="{6F64EF86-A8CA-45BE-B1BE-67778377BAF5}" type="presParOf" srcId="{F83CB6B3-965A-4078-95FA-FCD9675DB3C8}" destId="{509A8D44-AF43-4C04-A0F9-DF521EF558D0}" srcOrd="10" destOrd="0" presId="urn:microsoft.com/office/officeart/2011/layout/HexagonRadial"/>
    <dgm:cxn modelId="{65A3AA1D-1947-4063-A85A-DF3D7967E032}" type="presParOf" srcId="{F83CB6B3-965A-4078-95FA-FCD9675DB3C8}" destId="{DDE90183-9275-4F7E-8B8D-1A6680364FE9}" srcOrd="11" destOrd="0" presId="urn:microsoft.com/office/officeart/2011/layout/HexagonRadial"/>
    <dgm:cxn modelId="{EB9A2DD9-DFB8-4D25-A309-A40D66288CE8}" type="presParOf" srcId="{DDE90183-9275-4F7E-8B8D-1A6680364FE9}" destId="{7F636F75-0240-4853-B2AC-F137FD1B0CDB}" srcOrd="0" destOrd="0" presId="urn:microsoft.com/office/officeart/2011/layout/HexagonRadial"/>
    <dgm:cxn modelId="{BAB65231-9F60-4547-B6BD-A40EE3CEB483}" type="presParOf" srcId="{F83CB6B3-965A-4078-95FA-FCD9675DB3C8}" destId="{115AFB5A-22DE-4FED-94FF-067724560C0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7AFC7-6BFE-4E0C-8D91-34CA98A630EC}">
      <dsp:nvSpPr>
        <dsp:cNvPr id="0" name=""/>
        <dsp:cNvSpPr/>
      </dsp:nvSpPr>
      <dsp:spPr>
        <a:xfrm rot="5400000">
          <a:off x="3437692" y="768999"/>
          <a:ext cx="2257777" cy="1964266"/>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Re-use of greywater</a:t>
          </a:r>
        </a:p>
      </dsp:txBody>
      <dsp:txXfrm rot="-5400000">
        <a:off x="3890545" y="974081"/>
        <a:ext cx="1352070" cy="1554103"/>
      </dsp:txXfrm>
    </dsp:sp>
    <dsp:sp modelId="{8829AD68-D733-458E-A681-B6FC84932C22}">
      <dsp:nvSpPr>
        <dsp:cNvPr id="0" name=""/>
        <dsp:cNvSpPr/>
      </dsp:nvSpPr>
      <dsp:spPr>
        <a:xfrm>
          <a:off x="5608320" y="1073799"/>
          <a:ext cx="2519680" cy="1354666"/>
        </a:xfrm>
        <a:prstGeom prst="rect">
          <a:avLst/>
        </a:prstGeom>
        <a:noFill/>
        <a:ln>
          <a:noFill/>
        </a:ln>
        <a:effectLst/>
      </dsp:spPr>
      <dsp:style>
        <a:lnRef idx="0">
          <a:scrgbClr r="0" g="0" b="0"/>
        </a:lnRef>
        <a:fillRef idx="0">
          <a:scrgbClr r="0" g="0" b="0"/>
        </a:fillRef>
        <a:effectRef idx="0">
          <a:scrgbClr r="0" g="0" b="0"/>
        </a:effectRef>
        <a:fontRef idx="minor"/>
      </dsp:style>
    </dsp:sp>
    <dsp:sp modelId="{30C82332-263A-464F-A525-B8FDC829C272}">
      <dsp:nvSpPr>
        <dsp:cNvPr id="0" name=""/>
        <dsp:cNvSpPr/>
      </dsp:nvSpPr>
      <dsp:spPr>
        <a:xfrm rot="5400000">
          <a:off x="1367237" y="786587"/>
          <a:ext cx="2257777" cy="1964266"/>
        </a:xfrm>
        <a:prstGeom prst="hexagon">
          <a:avLst>
            <a:gd name="adj" fmla="val 25000"/>
            <a:gd name="vf" fmla="val 11547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GB" sz="3000" kern="1200" dirty="0"/>
            <a:t>Existing water network	</a:t>
          </a:r>
        </a:p>
      </dsp:txBody>
      <dsp:txXfrm rot="-5400000">
        <a:off x="1820090" y="991669"/>
        <a:ext cx="1352070" cy="1554103"/>
      </dsp:txXfrm>
    </dsp:sp>
    <dsp:sp modelId="{F2F8C4B9-7490-43E0-B33C-726871C787E3}">
      <dsp:nvSpPr>
        <dsp:cNvPr id="0" name=""/>
        <dsp:cNvSpPr/>
      </dsp:nvSpPr>
      <dsp:spPr>
        <a:xfrm rot="5400000">
          <a:off x="2372924" y="2685401"/>
          <a:ext cx="2257777" cy="1964266"/>
        </a:xfrm>
        <a:prstGeom prst="hexagon">
          <a:avLst>
            <a:gd name="adj" fmla="val 25000"/>
            <a:gd name="vf" fmla="val 11547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Re-use of rainwater</a:t>
          </a:r>
        </a:p>
      </dsp:txBody>
      <dsp:txXfrm rot="-5400000">
        <a:off x="2825777" y="2890483"/>
        <a:ext cx="1352070" cy="1554103"/>
      </dsp:txXfrm>
    </dsp:sp>
    <dsp:sp modelId="{9A676AFD-75F8-41BB-A0D7-2F1FCC4CC503}">
      <dsp:nvSpPr>
        <dsp:cNvPr id="0" name=""/>
        <dsp:cNvSpPr/>
      </dsp:nvSpPr>
      <dsp:spPr>
        <a:xfrm>
          <a:off x="0" y="2990201"/>
          <a:ext cx="2438400" cy="1354666"/>
        </a:xfrm>
        <a:prstGeom prst="rect">
          <a:avLst/>
        </a:prstGeom>
        <a:noFill/>
        <a:ln>
          <a:noFill/>
        </a:ln>
        <a:effectLst/>
      </dsp:spPr>
      <dsp:style>
        <a:lnRef idx="0">
          <a:scrgbClr r="0" g="0" b="0"/>
        </a:lnRef>
        <a:fillRef idx="0">
          <a:scrgbClr r="0" g="0" b="0"/>
        </a:fillRef>
        <a:effectRef idx="0">
          <a:scrgbClr r="0" g="0" b="0"/>
        </a:effectRef>
        <a:fontRef idx="minor"/>
      </dsp:style>
    </dsp:sp>
    <dsp:sp modelId="{615CF258-8CF5-49DC-B678-D60BDD090D57}">
      <dsp:nvSpPr>
        <dsp:cNvPr id="0" name=""/>
        <dsp:cNvSpPr/>
      </dsp:nvSpPr>
      <dsp:spPr>
        <a:xfrm rot="5400000">
          <a:off x="4494332" y="2685401"/>
          <a:ext cx="2257777" cy="1964266"/>
        </a:xfrm>
        <a:prstGeom prst="hexagon">
          <a:avLst>
            <a:gd name="adj" fmla="val 25000"/>
            <a:gd name="vf" fmla="val 1154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GB" sz="2200" kern="1200" dirty="0"/>
            <a:t>Re-use of stormwater</a:t>
          </a:r>
        </a:p>
      </dsp:txBody>
      <dsp:txXfrm rot="-5400000">
        <a:off x="4947185" y="2890483"/>
        <a:ext cx="1352070" cy="1554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50DC-F75C-4FDF-8173-BD168B10629A}">
      <dsp:nvSpPr>
        <dsp:cNvPr id="0" name=""/>
        <dsp:cNvSpPr/>
      </dsp:nvSpPr>
      <dsp:spPr>
        <a:xfrm>
          <a:off x="3007107" y="1662644"/>
          <a:ext cx="2113293" cy="1828084"/>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Re-Charge of Groundwater &amp; Green Roofs</a:t>
          </a:r>
        </a:p>
      </dsp:txBody>
      <dsp:txXfrm>
        <a:off x="3357309" y="1965583"/>
        <a:ext cx="1412889" cy="1222206"/>
      </dsp:txXfrm>
    </dsp:sp>
    <dsp:sp modelId="{D351C06A-3DAA-4F64-978E-7ACA41349C5B}">
      <dsp:nvSpPr>
        <dsp:cNvPr id="0" name=""/>
        <dsp:cNvSpPr/>
      </dsp:nvSpPr>
      <dsp:spPr>
        <a:xfrm>
          <a:off x="4330435" y="788029"/>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97F7F-F4E3-4EE3-8D24-BEE74CEEF0F9}">
      <dsp:nvSpPr>
        <dsp:cNvPr id="0" name=""/>
        <dsp:cNvSpPr/>
      </dsp:nvSpPr>
      <dsp:spPr>
        <a:xfrm>
          <a:off x="3201772" y="0"/>
          <a:ext cx="1731829" cy="1498235"/>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Construction Activities</a:t>
          </a:r>
        </a:p>
      </dsp:txBody>
      <dsp:txXfrm>
        <a:off x="3488773" y="248289"/>
        <a:ext cx="1157827" cy="1001657"/>
      </dsp:txXfrm>
    </dsp:sp>
    <dsp:sp modelId="{294C6C9E-A10A-4566-9493-DB11E3EF6AD2}">
      <dsp:nvSpPr>
        <dsp:cNvPr id="0" name=""/>
        <dsp:cNvSpPr/>
      </dsp:nvSpPr>
      <dsp:spPr>
        <a:xfrm>
          <a:off x="5260992" y="2072378"/>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F0509-4AF8-4673-9358-EF9DA3A68CBB}">
      <dsp:nvSpPr>
        <dsp:cNvPr id="0" name=""/>
        <dsp:cNvSpPr/>
      </dsp:nvSpPr>
      <dsp:spPr>
        <a:xfrm>
          <a:off x="4790060" y="921515"/>
          <a:ext cx="1731829" cy="1498235"/>
        </a:xfrm>
        <a:prstGeom prst="hexagon">
          <a:avLst>
            <a:gd name="adj" fmla="val 28570"/>
            <a:gd name="vf" fmla="val 11547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Tree Coverage</a:t>
          </a:r>
        </a:p>
      </dsp:txBody>
      <dsp:txXfrm>
        <a:off x="5077061" y="1169804"/>
        <a:ext cx="1157827" cy="1001657"/>
      </dsp:txXfrm>
    </dsp:sp>
    <dsp:sp modelId="{56FC94F3-2230-4AD2-B418-F22C55951AFE}">
      <dsp:nvSpPr>
        <dsp:cNvPr id="0" name=""/>
        <dsp:cNvSpPr/>
      </dsp:nvSpPr>
      <dsp:spPr>
        <a:xfrm>
          <a:off x="4614567" y="3522167"/>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9B87C8-78A2-46C3-A05B-C20DA5B7062C}">
      <dsp:nvSpPr>
        <dsp:cNvPr id="0" name=""/>
        <dsp:cNvSpPr/>
      </dsp:nvSpPr>
      <dsp:spPr>
        <a:xfrm>
          <a:off x="4790060" y="2733107"/>
          <a:ext cx="1731829" cy="1498235"/>
        </a:xfrm>
        <a:prstGeom prst="hexagon">
          <a:avLst>
            <a:gd name="adj" fmla="val 28570"/>
            <a:gd name="vf" fmla="val 11547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Biodiversity</a:t>
          </a:r>
        </a:p>
      </dsp:txBody>
      <dsp:txXfrm>
        <a:off x="5077061" y="2981396"/>
        <a:ext cx="1157827" cy="1001657"/>
      </dsp:txXfrm>
    </dsp:sp>
    <dsp:sp modelId="{5034FAFE-6208-4FFD-9CF4-957037E3934C}">
      <dsp:nvSpPr>
        <dsp:cNvPr id="0" name=""/>
        <dsp:cNvSpPr/>
      </dsp:nvSpPr>
      <dsp:spPr>
        <a:xfrm>
          <a:off x="3011040" y="3672661"/>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977F1F-C4CD-4518-8EEA-60EB98652F4C}">
      <dsp:nvSpPr>
        <dsp:cNvPr id="0" name=""/>
        <dsp:cNvSpPr/>
      </dsp:nvSpPr>
      <dsp:spPr>
        <a:xfrm>
          <a:off x="3201772" y="3655653"/>
          <a:ext cx="1731829" cy="1498235"/>
        </a:xfrm>
        <a:prstGeom prst="hexagon">
          <a:avLst>
            <a:gd name="adj" fmla="val 28570"/>
            <a:gd name="vf" fmla="val 11547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Efficiency of Public Transport</a:t>
          </a:r>
        </a:p>
      </dsp:txBody>
      <dsp:txXfrm>
        <a:off x="3488773" y="3903942"/>
        <a:ext cx="1157827" cy="1001657"/>
      </dsp:txXfrm>
    </dsp:sp>
    <dsp:sp modelId="{7F636F75-0240-4853-B2AC-F137FD1B0CDB}">
      <dsp:nvSpPr>
        <dsp:cNvPr id="0" name=""/>
        <dsp:cNvSpPr/>
      </dsp:nvSpPr>
      <dsp:spPr>
        <a:xfrm>
          <a:off x="2065244" y="2388827"/>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A8D44-AF43-4C04-A0F9-DF521EF558D0}">
      <dsp:nvSpPr>
        <dsp:cNvPr id="0" name=""/>
        <dsp:cNvSpPr/>
      </dsp:nvSpPr>
      <dsp:spPr>
        <a:xfrm>
          <a:off x="1606110" y="2734138"/>
          <a:ext cx="1731829" cy="1498235"/>
        </a:xfrm>
        <a:prstGeom prst="hexagon">
          <a:avLst>
            <a:gd name="adj" fmla="val 28570"/>
            <a:gd name="vf" fmla="val 11547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Air Quality</a:t>
          </a:r>
        </a:p>
      </dsp:txBody>
      <dsp:txXfrm>
        <a:off x="1893111" y="2982427"/>
        <a:ext cx="1157827" cy="1001657"/>
      </dsp:txXfrm>
    </dsp:sp>
    <dsp:sp modelId="{115AFB5A-22DE-4FED-94FF-067724560C0C}">
      <dsp:nvSpPr>
        <dsp:cNvPr id="0" name=""/>
        <dsp:cNvSpPr/>
      </dsp:nvSpPr>
      <dsp:spPr>
        <a:xfrm>
          <a:off x="1606110" y="919453"/>
          <a:ext cx="1731829" cy="1498235"/>
        </a:xfrm>
        <a:prstGeom prst="hexagon">
          <a:avLst>
            <a:gd name="adj" fmla="val 2857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Day &amp; Night Noise</a:t>
          </a:r>
        </a:p>
      </dsp:txBody>
      <dsp:txXfrm>
        <a:off x="1893111" y="1167742"/>
        <a:ext cx="1157827" cy="1001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8129D-EB9F-487C-A8E9-38CD59081271}">
      <dsp:nvSpPr>
        <dsp:cNvPr id="0" name=""/>
        <dsp:cNvSpPr/>
      </dsp:nvSpPr>
      <dsp:spPr>
        <a:xfrm>
          <a:off x="3007107" y="1662644"/>
          <a:ext cx="2113293" cy="1828084"/>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t>Proximity of key public human service </a:t>
          </a:r>
        </a:p>
      </dsp:txBody>
      <dsp:txXfrm>
        <a:off x="3357309" y="1965583"/>
        <a:ext cx="1412889" cy="1222206"/>
      </dsp:txXfrm>
    </dsp:sp>
    <dsp:sp modelId="{294C6C9E-A10A-4566-9493-DB11E3EF6AD2}">
      <dsp:nvSpPr>
        <dsp:cNvPr id="0" name=""/>
        <dsp:cNvSpPr/>
      </dsp:nvSpPr>
      <dsp:spPr>
        <a:xfrm>
          <a:off x="4330435" y="788029"/>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24008-962C-4704-B372-09FF67D0BAE6}">
      <dsp:nvSpPr>
        <dsp:cNvPr id="0" name=""/>
        <dsp:cNvSpPr/>
      </dsp:nvSpPr>
      <dsp:spPr>
        <a:xfrm>
          <a:off x="3201772" y="0"/>
          <a:ext cx="1731829" cy="1498235"/>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Safety</a:t>
          </a:r>
        </a:p>
      </dsp:txBody>
      <dsp:txXfrm>
        <a:off x="3488773" y="248289"/>
        <a:ext cx="1157827" cy="1001657"/>
      </dsp:txXfrm>
    </dsp:sp>
    <dsp:sp modelId="{56FC94F3-2230-4AD2-B418-F22C55951AFE}">
      <dsp:nvSpPr>
        <dsp:cNvPr id="0" name=""/>
        <dsp:cNvSpPr/>
      </dsp:nvSpPr>
      <dsp:spPr>
        <a:xfrm>
          <a:off x="5260992" y="2072378"/>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1CEB9-5732-438C-9F6B-FBAF03696E91}">
      <dsp:nvSpPr>
        <dsp:cNvPr id="0" name=""/>
        <dsp:cNvSpPr/>
      </dsp:nvSpPr>
      <dsp:spPr>
        <a:xfrm>
          <a:off x="4790060" y="921515"/>
          <a:ext cx="1731829" cy="1498235"/>
        </a:xfrm>
        <a:prstGeom prst="hexagon">
          <a:avLst>
            <a:gd name="adj" fmla="val 28570"/>
            <a:gd name="vf" fmla="val 11547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Safety for physically disabled persons </a:t>
          </a:r>
        </a:p>
      </dsp:txBody>
      <dsp:txXfrm>
        <a:off x="5077061" y="1169804"/>
        <a:ext cx="1157827" cy="1001657"/>
      </dsp:txXfrm>
    </dsp:sp>
    <dsp:sp modelId="{5034FAFE-6208-4FFD-9CF4-957037E3934C}">
      <dsp:nvSpPr>
        <dsp:cNvPr id="0" name=""/>
        <dsp:cNvSpPr/>
      </dsp:nvSpPr>
      <dsp:spPr>
        <a:xfrm>
          <a:off x="4614567" y="3522167"/>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7E4C43-8E2E-4A36-B31D-76ABD2690B50}">
      <dsp:nvSpPr>
        <dsp:cNvPr id="0" name=""/>
        <dsp:cNvSpPr/>
      </dsp:nvSpPr>
      <dsp:spPr>
        <a:xfrm>
          <a:off x="4790060" y="2733107"/>
          <a:ext cx="1731829" cy="1498235"/>
        </a:xfrm>
        <a:prstGeom prst="hexagon">
          <a:avLst>
            <a:gd name="adj" fmla="val 28570"/>
            <a:gd name="vf" fmla="val 11547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Performance of the PT</a:t>
          </a:r>
        </a:p>
      </dsp:txBody>
      <dsp:txXfrm>
        <a:off x="5077061" y="2981396"/>
        <a:ext cx="1157827" cy="1001657"/>
      </dsp:txXfrm>
    </dsp:sp>
    <dsp:sp modelId="{3D6F6F3A-EFA2-43FA-AD69-F3A2493FF0C9}">
      <dsp:nvSpPr>
        <dsp:cNvPr id="0" name=""/>
        <dsp:cNvSpPr/>
      </dsp:nvSpPr>
      <dsp:spPr>
        <a:xfrm>
          <a:off x="3011040" y="3672661"/>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D888E-7D58-41C3-88DF-22AFCA7D0F7A}">
      <dsp:nvSpPr>
        <dsp:cNvPr id="0" name=""/>
        <dsp:cNvSpPr/>
      </dsp:nvSpPr>
      <dsp:spPr>
        <a:xfrm>
          <a:off x="3201772" y="3655653"/>
          <a:ext cx="1731829" cy="1498235"/>
        </a:xfrm>
        <a:prstGeom prst="hexagon">
          <a:avLst>
            <a:gd name="adj" fmla="val 28570"/>
            <a:gd name="vf" fmla="val 11547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Bicycle parking facilities</a:t>
          </a:r>
        </a:p>
      </dsp:txBody>
      <dsp:txXfrm>
        <a:off x="3488773" y="3903942"/>
        <a:ext cx="1157827" cy="1001657"/>
      </dsp:txXfrm>
    </dsp:sp>
    <dsp:sp modelId="{F0E1CEF7-A94C-43C4-9C65-5F5CC0AE04BE}">
      <dsp:nvSpPr>
        <dsp:cNvPr id="0" name=""/>
        <dsp:cNvSpPr/>
      </dsp:nvSpPr>
      <dsp:spPr>
        <a:xfrm>
          <a:off x="1606110" y="2734138"/>
          <a:ext cx="1731829" cy="1498235"/>
        </a:xfrm>
        <a:prstGeom prst="hexagon">
          <a:avLst>
            <a:gd name="adj" fmla="val 2857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Local food </a:t>
          </a:r>
          <a:endParaRPr lang="en-GB" sz="1600" kern="1200"/>
        </a:p>
      </dsp:txBody>
      <dsp:txXfrm>
        <a:off x="1893111" y="2982427"/>
        <a:ext cx="1157827" cy="1001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D50DC-F75C-4FDF-8173-BD168B10629A}">
      <dsp:nvSpPr>
        <dsp:cNvPr id="0" name=""/>
        <dsp:cNvSpPr/>
      </dsp:nvSpPr>
      <dsp:spPr>
        <a:xfrm>
          <a:off x="3007107" y="1662644"/>
          <a:ext cx="2113293" cy="1828084"/>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Site Regeneration &amp; Development</a:t>
          </a:r>
        </a:p>
      </dsp:txBody>
      <dsp:txXfrm>
        <a:off x="3357309" y="1965583"/>
        <a:ext cx="1412889" cy="1222206"/>
      </dsp:txXfrm>
    </dsp:sp>
    <dsp:sp modelId="{D351C06A-3DAA-4F64-978E-7ACA41349C5B}">
      <dsp:nvSpPr>
        <dsp:cNvPr id="0" name=""/>
        <dsp:cNvSpPr/>
      </dsp:nvSpPr>
      <dsp:spPr>
        <a:xfrm>
          <a:off x="4330435" y="788029"/>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97F7F-F4E3-4EE3-8D24-BEE74CEEF0F9}">
      <dsp:nvSpPr>
        <dsp:cNvPr id="0" name=""/>
        <dsp:cNvSpPr/>
      </dsp:nvSpPr>
      <dsp:spPr>
        <a:xfrm>
          <a:off x="3201772" y="0"/>
          <a:ext cx="1731829" cy="1498235"/>
        </a:xfrm>
        <a:prstGeom prst="hexagon">
          <a:avLst>
            <a:gd name="adj" fmla="val 2857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Energy &amp; Resource Consumption</a:t>
          </a:r>
        </a:p>
      </dsp:txBody>
      <dsp:txXfrm>
        <a:off x="3488773" y="248289"/>
        <a:ext cx="1157827" cy="1001657"/>
      </dsp:txXfrm>
    </dsp:sp>
    <dsp:sp modelId="{294C6C9E-A10A-4566-9493-DB11E3EF6AD2}">
      <dsp:nvSpPr>
        <dsp:cNvPr id="0" name=""/>
        <dsp:cNvSpPr/>
      </dsp:nvSpPr>
      <dsp:spPr>
        <a:xfrm>
          <a:off x="5260992" y="2072378"/>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5F0509-4AF8-4673-9358-EF9DA3A68CBB}">
      <dsp:nvSpPr>
        <dsp:cNvPr id="0" name=""/>
        <dsp:cNvSpPr/>
      </dsp:nvSpPr>
      <dsp:spPr>
        <a:xfrm>
          <a:off x="4790060" y="921515"/>
          <a:ext cx="1731829" cy="1498235"/>
        </a:xfrm>
        <a:prstGeom prst="hexagon">
          <a:avLst>
            <a:gd name="adj" fmla="val 28570"/>
            <a:gd name="vf" fmla="val 115470"/>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Environmental Loadings</a:t>
          </a:r>
        </a:p>
      </dsp:txBody>
      <dsp:txXfrm>
        <a:off x="5077061" y="1169804"/>
        <a:ext cx="1157827" cy="1001657"/>
      </dsp:txXfrm>
    </dsp:sp>
    <dsp:sp modelId="{56FC94F3-2230-4AD2-B418-F22C55951AFE}">
      <dsp:nvSpPr>
        <dsp:cNvPr id="0" name=""/>
        <dsp:cNvSpPr/>
      </dsp:nvSpPr>
      <dsp:spPr>
        <a:xfrm>
          <a:off x="4614567" y="3522167"/>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9B87C8-78A2-46C3-A05B-C20DA5B7062C}">
      <dsp:nvSpPr>
        <dsp:cNvPr id="0" name=""/>
        <dsp:cNvSpPr/>
      </dsp:nvSpPr>
      <dsp:spPr>
        <a:xfrm>
          <a:off x="4790060" y="2733107"/>
          <a:ext cx="1731829" cy="1498235"/>
        </a:xfrm>
        <a:prstGeom prst="hexagon">
          <a:avLst>
            <a:gd name="adj" fmla="val 28570"/>
            <a:gd name="vf" fmla="val 115470"/>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Indoor Environmental Quality</a:t>
          </a:r>
        </a:p>
      </dsp:txBody>
      <dsp:txXfrm>
        <a:off x="5077061" y="2981396"/>
        <a:ext cx="1157827" cy="1001657"/>
      </dsp:txXfrm>
    </dsp:sp>
    <dsp:sp modelId="{5034FAFE-6208-4FFD-9CF4-957037E3934C}">
      <dsp:nvSpPr>
        <dsp:cNvPr id="0" name=""/>
        <dsp:cNvSpPr/>
      </dsp:nvSpPr>
      <dsp:spPr>
        <a:xfrm>
          <a:off x="3011040" y="3672661"/>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977F1F-C4CD-4518-8EEA-60EB98652F4C}">
      <dsp:nvSpPr>
        <dsp:cNvPr id="0" name=""/>
        <dsp:cNvSpPr/>
      </dsp:nvSpPr>
      <dsp:spPr>
        <a:xfrm>
          <a:off x="3201772" y="3655653"/>
          <a:ext cx="1731829" cy="1498235"/>
        </a:xfrm>
        <a:prstGeom prst="hexagon">
          <a:avLst>
            <a:gd name="adj" fmla="val 28570"/>
            <a:gd name="vf" fmla="val 115470"/>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Service Quality</a:t>
          </a:r>
        </a:p>
      </dsp:txBody>
      <dsp:txXfrm>
        <a:off x="3488773" y="3903942"/>
        <a:ext cx="1157827" cy="1001657"/>
      </dsp:txXfrm>
    </dsp:sp>
    <dsp:sp modelId="{7F636F75-0240-4853-B2AC-F137FD1B0CDB}">
      <dsp:nvSpPr>
        <dsp:cNvPr id="0" name=""/>
        <dsp:cNvSpPr/>
      </dsp:nvSpPr>
      <dsp:spPr>
        <a:xfrm>
          <a:off x="2065244" y="2388827"/>
          <a:ext cx="797339" cy="687013"/>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A8D44-AF43-4C04-A0F9-DF521EF558D0}">
      <dsp:nvSpPr>
        <dsp:cNvPr id="0" name=""/>
        <dsp:cNvSpPr/>
      </dsp:nvSpPr>
      <dsp:spPr>
        <a:xfrm>
          <a:off x="1606110" y="2734138"/>
          <a:ext cx="1731829" cy="1498235"/>
        </a:xfrm>
        <a:prstGeom prst="hexagon">
          <a:avLst>
            <a:gd name="adj" fmla="val 28570"/>
            <a:gd name="vf" fmla="val 115470"/>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Environment</a:t>
          </a:r>
        </a:p>
      </dsp:txBody>
      <dsp:txXfrm>
        <a:off x="1893111" y="2982427"/>
        <a:ext cx="1157827" cy="1001657"/>
      </dsp:txXfrm>
    </dsp:sp>
    <dsp:sp modelId="{115AFB5A-22DE-4FED-94FF-067724560C0C}">
      <dsp:nvSpPr>
        <dsp:cNvPr id="0" name=""/>
        <dsp:cNvSpPr/>
      </dsp:nvSpPr>
      <dsp:spPr>
        <a:xfrm>
          <a:off x="1606110" y="919453"/>
          <a:ext cx="1731829" cy="1498235"/>
        </a:xfrm>
        <a:prstGeom prst="hexagon">
          <a:avLst>
            <a:gd name="adj" fmla="val 28570"/>
            <a:gd name="vf" fmla="val 11547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Cost &amp; Economic Aspects</a:t>
          </a:r>
        </a:p>
      </dsp:txBody>
      <dsp:txXfrm>
        <a:off x="1893111" y="1167742"/>
        <a:ext cx="1157827" cy="100165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A266F-9E53-4D93-B8F5-FED063265D2D}" type="datetimeFigureOut">
              <a:rPr lang="en-GB" smtClean="0"/>
              <a:t>13/05/2019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9AF5B-41B2-4294-A9F7-2C833A439DA4}" type="slidenum">
              <a:rPr lang="en-GB" smtClean="0"/>
              <a:t>‹#›</a:t>
            </a:fld>
            <a:endParaRPr lang="en-GB"/>
          </a:p>
        </p:txBody>
      </p:sp>
    </p:spTree>
    <p:extLst>
      <p:ext uri="{BB962C8B-B14F-4D97-AF65-F5344CB8AC3E}">
        <p14:creationId xmlns:p14="http://schemas.microsoft.com/office/powerpoint/2010/main" val="94240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Location of UOM – relative to Malta</a:t>
            </a:r>
          </a:p>
          <a:p>
            <a:r>
              <a:rPr lang="en-GB" dirty="0"/>
              <a:t>Central Located Msida, close to sea,</a:t>
            </a:r>
            <a:r>
              <a:rPr lang="en-GB" baseline="0" dirty="0"/>
              <a:t> sitting in between two valleys: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a:t>
            </a:fld>
            <a:endParaRPr lang="en-GB"/>
          </a:p>
        </p:txBody>
      </p:sp>
    </p:spTree>
    <p:extLst>
      <p:ext uri="{BB962C8B-B14F-4D97-AF65-F5344CB8AC3E}">
        <p14:creationId xmlns:p14="http://schemas.microsoft.com/office/powerpoint/2010/main" val="260948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VRF:</a:t>
            </a:r>
            <a:r>
              <a:rPr lang="en-US" baseline="0" dirty="0"/>
              <a:t> variant refrigerant flow </a:t>
            </a:r>
            <a:endParaRPr lang="en-US" dirty="0"/>
          </a:p>
        </p:txBody>
      </p:sp>
      <p:sp>
        <p:nvSpPr>
          <p:cNvPr id="4" name="Slide Number Placeholder 3"/>
          <p:cNvSpPr>
            <a:spLocks noGrp="1"/>
          </p:cNvSpPr>
          <p:nvPr>
            <p:ph type="sldNum" sz="quarter" idx="10"/>
          </p:nvPr>
        </p:nvSpPr>
        <p:spPr/>
        <p:txBody>
          <a:bodyPr/>
          <a:lstStyle/>
          <a:p>
            <a:fld id="{75C9AF5B-41B2-4294-A9F7-2C833A439DA4}" type="slidenum">
              <a:rPr lang="en-GB" smtClean="0"/>
              <a:t>21</a:t>
            </a:fld>
            <a:endParaRPr lang="en-GB"/>
          </a:p>
        </p:txBody>
      </p:sp>
    </p:spTree>
    <p:extLst>
      <p:ext uri="{BB962C8B-B14F-4D97-AF65-F5344CB8AC3E}">
        <p14:creationId xmlns:p14="http://schemas.microsoft.com/office/powerpoint/2010/main" val="2140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9AF5B-41B2-4294-A9F7-2C833A439DA4}" type="slidenum">
              <a:rPr lang="en-GB" smtClean="0"/>
              <a:t>22</a:t>
            </a:fld>
            <a:endParaRPr lang="en-GB"/>
          </a:p>
        </p:txBody>
      </p:sp>
    </p:spTree>
    <p:extLst>
      <p:ext uri="{BB962C8B-B14F-4D97-AF65-F5344CB8AC3E}">
        <p14:creationId xmlns:p14="http://schemas.microsoft.com/office/powerpoint/2010/main" val="328035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9AF5B-41B2-4294-A9F7-2C833A439DA4}" type="slidenum">
              <a:rPr lang="en-GB" smtClean="0"/>
              <a:t>23</a:t>
            </a:fld>
            <a:endParaRPr lang="en-GB"/>
          </a:p>
        </p:txBody>
      </p:sp>
    </p:spTree>
    <p:extLst>
      <p:ext uri="{BB962C8B-B14F-4D97-AF65-F5344CB8AC3E}">
        <p14:creationId xmlns:p14="http://schemas.microsoft.com/office/powerpoint/2010/main" val="211376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24</a:t>
            </a:fld>
            <a:endParaRPr lang="en-GB"/>
          </a:p>
        </p:txBody>
      </p:sp>
    </p:spTree>
    <p:extLst>
      <p:ext uri="{BB962C8B-B14F-4D97-AF65-F5344CB8AC3E}">
        <p14:creationId xmlns:p14="http://schemas.microsoft.com/office/powerpoint/2010/main" val="328053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rainwater accumulated in the reservoirs is usually not sufficient to cater for all the irrigation demand and thus the reservoirs have to be refilled by water from private operators. </a:t>
            </a:r>
          </a:p>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28</a:t>
            </a:fld>
            <a:endParaRPr lang="en-GB"/>
          </a:p>
        </p:txBody>
      </p:sp>
    </p:spTree>
    <p:extLst>
      <p:ext uri="{BB962C8B-B14F-4D97-AF65-F5344CB8AC3E}">
        <p14:creationId xmlns:p14="http://schemas.microsoft.com/office/powerpoint/2010/main" val="147379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29</a:t>
            </a:fld>
            <a:endParaRPr lang="en-GB"/>
          </a:p>
        </p:txBody>
      </p:sp>
    </p:spTree>
    <p:extLst>
      <p:ext uri="{BB962C8B-B14F-4D97-AF65-F5344CB8AC3E}">
        <p14:creationId xmlns:p14="http://schemas.microsoft.com/office/powerpoint/2010/main" val="353679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To find the total percentage of water which is recharged back to the ground. This is done by assessing the different types of ground material found on the UM Campus and using a permeability coefficient factor, according to the material</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33</a:t>
            </a:fld>
            <a:endParaRPr lang="en-GB"/>
          </a:p>
        </p:txBody>
      </p:sp>
    </p:spTree>
    <p:extLst>
      <p:ext uri="{BB962C8B-B14F-4D97-AF65-F5344CB8AC3E}">
        <p14:creationId xmlns:p14="http://schemas.microsoft.com/office/powerpoint/2010/main" val="3883118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nice building in my opinion</a:t>
            </a:r>
          </a:p>
          <a:p>
            <a:r>
              <a:rPr lang="en-GB" dirty="0"/>
              <a:t>Have you been there ?</a:t>
            </a:r>
          </a:p>
          <a:p>
            <a:r>
              <a:rPr lang="en-GB" dirty="0"/>
              <a:t>Built</a:t>
            </a:r>
            <a:r>
              <a:rPr lang="en-GB" baseline="0" dirty="0"/>
              <a:t> quite recently 2009/10</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44</a:t>
            </a:fld>
            <a:endParaRPr lang="en-GB"/>
          </a:p>
        </p:txBody>
      </p:sp>
    </p:spTree>
    <p:extLst>
      <p:ext uri="{BB962C8B-B14F-4D97-AF65-F5344CB8AC3E}">
        <p14:creationId xmlns:p14="http://schemas.microsoft.com/office/powerpoint/2010/main" val="2479129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to the </a:t>
            </a:r>
            <a:r>
              <a:rPr lang="en-GB" dirty="0" err="1"/>
              <a:t>ringroad</a:t>
            </a:r>
            <a:r>
              <a:rPr lang="en-GB" dirty="0"/>
              <a:t> and the </a:t>
            </a:r>
            <a:r>
              <a:rPr lang="en-GB" dirty="0" err="1"/>
              <a:t>kappara</a:t>
            </a:r>
            <a:r>
              <a:rPr lang="en-GB" dirty="0"/>
              <a:t> junction</a:t>
            </a:r>
          </a:p>
        </p:txBody>
      </p:sp>
      <p:sp>
        <p:nvSpPr>
          <p:cNvPr id="4" name="Slide Number Placeholder 3"/>
          <p:cNvSpPr>
            <a:spLocks noGrp="1"/>
          </p:cNvSpPr>
          <p:nvPr>
            <p:ph type="sldNum" sz="quarter" idx="10"/>
          </p:nvPr>
        </p:nvSpPr>
        <p:spPr/>
        <p:txBody>
          <a:bodyPr/>
          <a:lstStyle/>
          <a:p>
            <a:fld id="{75C9AF5B-41B2-4294-A9F7-2C833A439DA4}" type="slidenum">
              <a:rPr lang="en-GB" smtClean="0"/>
              <a:t>45</a:t>
            </a:fld>
            <a:endParaRPr lang="en-GB"/>
          </a:p>
        </p:txBody>
      </p:sp>
    </p:spTree>
    <p:extLst>
      <p:ext uri="{BB962C8B-B14F-4D97-AF65-F5344CB8AC3E}">
        <p14:creationId xmlns:p14="http://schemas.microsoft.com/office/powerpoint/2010/main" val="351234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a:t>
            </a:r>
            <a:r>
              <a:rPr lang="en-GB" baseline="0" dirty="0"/>
              <a:t> over 4 levels including an underground car park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47</a:t>
            </a:fld>
            <a:endParaRPr lang="en-GB"/>
          </a:p>
        </p:txBody>
      </p:sp>
    </p:spTree>
    <p:extLst>
      <p:ext uri="{BB962C8B-B14F-4D97-AF65-F5344CB8AC3E}">
        <p14:creationId xmlns:p14="http://schemas.microsoft.com/office/powerpoint/2010/main" val="3112082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10</a:t>
            </a:fld>
            <a:endParaRPr lang="en-GB"/>
          </a:p>
        </p:txBody>
      </p:sp>
    </p:spTree>
    <p:extLst>
      <p:ext uri="{BB962C8B-B14F-4D97-AF65-F5344CB8AC3E}">
        <p14:creationId xmlns:p14="http://schemas.microsoft.com/office/powerpoint/2010/main" val="340939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where did you get all these readings? </a:t>
            </a:r>
          </a:p>
          <a:p>
            <a:r>
              <a:rPr lang="en-GB" dirty="0"/>
              <a:t>Measured from sub-meters </a:t>
            </a:r>
          </a:p>
          <a:p>
            <a:r>
              <a:rPr lang="en-GB" dirty="0"/>
              <a:t>The</a:t>
            </a:r>
            <a:r>
              <a:rPr lang="en-GB" baseline="0" dirty="0"/>
              <a:t> readings are an average for 3 years.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55</a:t>
            </a:fld>
            <a:endParaRPr lang="en-GB"/>
          </a:p>
        </p:txBody>
      </p:sp>
    </p:spTree>
    <p:extLst>
      <p:ext uri="{BB962C8B-B14F-4D97-AF65-F5344CB8AC3E}">
        <p14:creationId xmlns:p14="http://schemas.microsoft.com/office/powerpoint/2010/main" val="3123941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read the global warming</a:t>
            </a:r>
            <a:r>
              <a:rPr lang="en-GB" baseline="0" dirty="0"/>
              <a:t> potential? </a:t>
            </a:r>
          </a:p>
          <a:p>
            <a:r>
              <a:rPr lang="en-GB" baseline="0" dirty="0"/>
              <a:t>Roof top sensors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56</a:t>
            </a:fld>
            <a:endParaRPr lang="en-GB"/>
          </a:p>
        </p:txBody>
      </p:sp>
    </p:spTree>
    <p:extLst>
      <p:ext uri="{BB962C8B-B14F-4D97-AF65-F5344CB8AC3E}">
        <p14:creationId xmlns:p14="http://schemas.microsoft.com/office/powerpoint/2010/main" val="221810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you read these</a:t>
            </a:r>
            <a:r>
              <a:rPr lang="en-GB" baseline="0" dirty="0"/>
              <a:t> values? Can we put in a photo of something? </a:t>
            </a:r>
          </a:p>
          <a:p>
            <a:endParaRPr lang="en-GB" baseline="0" dirty="0"/>
          </a:p>
          <a:p>
            <a:r>
              <a:rPr lang="en-GB" baseline="0" dirty="0"/>
              <a:t>VOC sensors with roof or doors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57</a:t>
            </a:fld>
            <a:endParaRPr lang="en-GB"/>
          </a:p>
        </p:txBody>
      </p:sp>
    </p:spTree>
    <p:extLst>
      <p:ext uri="{BB962C8B-B14F-4D97-AF65-F5344CB8AC3E}">
        <p14:creationId xmlns:p14="http://schemas.microsoft.com/office/powerpoint/2010/main" val="2454716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58</a:t>
            </a:fld>
            <a:endParaRPr lang="en-GB"/>
          </a:p>
        </p:txBody>
      </p:sp>
    </p:spTree>
    <p:extLst>
      <p:ext uri="{BB962C8B-B14F-4D97-AF65-F5344CB8AC3E}">
        <p14:creationId xmlns:p14="http://schemas.microsoft.com/office/powerpoint/2010/main" val="4148914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59</a:t>
            </a:fld>
            <a:endParaRPr lang="en-GB"/>
          </a:p>
        </p:txBody>
      </p:sp>
    </p:spTree>
    <p:extLst>
      <p:ext uri="{BB962C8B-B14F-4D97-AF65-F5344CB8AC3E}">
        <p14:creationId xmlns:p14="http://schemas.microsoft.com/office/powerpoint/2010/main" val="2844975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60</a:t>
            </a:fld>
            <a:endParaRPr lang="en-GB"/>
          </a:p>
        </p:txBody>
      </p:sp>
    </p:spTree>
    <p:extLst>
      <p:ext uri="{BB962C8B-B14F-4D97-AF65-F5344CB8AC3E}">
        <p14:creationId xmlns:p14="http://schemas.microsoft.com/office/powerpoint/2010/main" val="596139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61</a:t>
            </a:fld>
            <a:endParaRPr lang="en-GB"/>
          </a:p>
        </p:txBody>
      </p:sp>
    </p:spTree>
    <p:extLst>
      <p:ext uri="{BB962C8B-B14F-4D97-AF65-F5344CB8AC3E}">
        <p14:creationId xmlns:p14="http://schemas.microsoft.com/office/powerpoint/2010/main" val="107087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UOM was split into areas </a:t>
            </a:r>
          </a:p>
        </p:txBody>
      </p:sp>
      <p:sp>
        <p:nvSpPr>
          <p:cNvPr id="4" name="Slide Number Placeholder 3"/>
          <p:cNvSpPr>
            <a:spLocks noGrp="1"/>
          </p:cNvSpPr>
          <p:nvPr>
            <p:ph type="sldNum" sz="quarter" idx="10"/>
          </p:nvPr>
        </p:nvSpPr>
        <p:spPr/>
        <p:txBody>
          <a:bodyPr/>
          <a:lstStyle/>
          <a:p>
            <a:fld id="{75C9AF5B-41B2-4294-A9F7-2C833A439DA4}" type="slidenum">
              <a:rPr lang="en-GB" smtClean="0"/>
              <a:t>12</a:t>
            </a:fld>
            <a:endParaRPr lang="en-GB"/>
          </a:p>
        </p:txBody>
      </p:sp>
    </p:spTree>
    <p:extLst>
      <p:ext uri="{BB962C8B-B14F-4D97-AF65-F5344CB8AC3E}">
        <p14:creationId xmlns:p14="http://schemas.microsoft.com/office/powerpoint/2010/main" val="2024371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included </a:t>
            </a:r>
            <a:r>
              <a:rPr lang="en-GB" dirty="0" err="1"/>
              <a:t>Wied</a:t>
            </a:r>
            <a:r>
              <a:rPr lang="en-GB" dirty="0"/>
              <a:t> </a:t>
            </a:r>
            <a:r>
              <a:rPr lang="en-GB" dirty="0" err="1"/>
              <a:t>Ghollieqa</a:t>
            </a:r>
            <a:r>
              <a:rPr lang="en-GB" dirty="0"/>
              <a:t> </a:t>
            </a:r>
          </a:p>
        </p:txBody>
      </p:sp>
      <p:sp>
        <p:nvSpPr>
          <p:cNvPr id="4" name="Slide Number Placeholder 3"/>
          <p:cNvSpPr>
            <a:spLocks noGrp="1"/>
          </p:cNvSpPr>
          <p:nvPr>
            <p:ph type="sldNum" sz="quarter" idx="10"/>
          </p:nvPr>
        </p:nvSpPr>
        <p:spPr/>
        <p:txBody>
          <a:bodyPr/>
          <a:lstStyle/>
          <a:p>
            <a:fld id="{75C9AF5B-41B2-4294-A9F7-2C833A439DA4}" type="slidenum">
              <a:rPr lang="en-GB" smtClean="0"/>
              <a:t>14</a:t>
            </a:fld>
            <a:endParaRPr lang="en-GB"/>
          </a:p>
        </p:txBody>
      </p:sp>
    </p:spTree>
    <p:extLst>
      <p:ext uri="{BB962C8B-B14F-4D97-AF65-F5344CB8AC3E}">
        <p14:creationId xmlns:p14="http://schemas.microsoft.com/office/powerpoint/2010/main" val="121736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15</a:t>
            </a:fld>
            <a:endParaRPr lang="en-GB"/>
          </a:p>
        </p:txBody>
      </p:sp>
    </p:spTree>
    <p:extLst>
      <p:ext uri="{BB962C8B-B14F-4D97-AF65-F5344CB8AC3E}">
        <p14:creationId xmlns:p14="http://schemas.microsoft.com/office/powerpoint/2010/main" val="178083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Proximity to bus</a:t>
            </a:r>
            <a:r>
              <a:rPr lang="en-GB" baseline="0" dirty="0"/>
              <a:t> stop- every circle is 100m. </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16</a:t>
            </a:fld>
            <a:endParaRPr lang="en-GB"/>
          </a:p>
        </p:txBody>
      </p:sp>
    </p:spTree>
    <p:extLst>
      <p:ext uri="{BB962C8B-B14F-4D97-AF65-F5344CB8AC3E}">
        <p14:creationId xmlns:p14="http://schemas.microsoft.com/office/powerpoint/2010/main" val="216608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Proximity to bus</a:t>
            </a:r>
            <a:r>
              <a:rPr lang="en-GB" baseline="0" dirty="0"/>
              <a:t> stop- every circle is 100m. </a:t>
            </a:r>
          </a:p>
          <a:p>
            <a:r>
              <a:rPr lang="en-GB" baseline="0" dirty="0"/>
              <a:t>GTP (Green Transport Plan)</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17</a:t>
            </a:fld>
            <a:endParaRPr lang="en-GB"/>
          </a:p>
        </p:txBody>
      </p:sp>
    </p:spTree>
    <p:extLst>
      <p:ext uri="{BB962C8B-B14F-4D97-AF65-F5344CB8AC3E}">
        <p14:creationId xmlns:p14="http://schemas.microsoft.com/office/powerpoint/2010/main" val="3885849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a:t>
            </a:r>
            <a:r>
              <a:rPr lang="en-GB" baseline="0" dirty="0"/>
              <a:t> (GTP Plan for Msida Campus, 2011)</a:t>
            </a:r>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18</a:t>
            </a:fld>
            <a:endParaRPr lang="en-GB"/>
          </a:p>
        </p:txBody>
      </p:sp>
    </p:spTree>
    <p:extLst>
      <p:ext uri="{BB962C8B-B14F-4D97-AF65-F5344CB8AC3E}">
        <p14:creationId xmlns:p14="http://schemas.microsoft.com/office/powerpoint/2010/main" val="427373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5-10%</a:t>
            </a:r>
            <a:r>
              <a:rPr lang="en-GB" baseline="0" dirty="0"/>
              <a:t> increase </a:t>
            </a:r>
          </a:p>
          <a:p>
            <a:r>
              <a:rPr lang="en-GB" baseline="0" dirty="0"/>
              <a:t>For Msida 6% increase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The main aim of this indicator is to assess the increase of the cost of the land with regards to the increase of cost of living. This is assessed over a 5 year period. The data for this indicator can vary due to the fact that property increase could be subjective and could vary from one property to the other.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5C9AF5B-41B2-4294-A9F7-2C833A439DA4}" type="slidenum">
              <a:rPr lang="en-GB" smtClean="0"/>
              <a:t>19</a:t>
            </a:fld>
            <a:endParaRPr lang="en-GB"/>
          </a:p>
        </p:txBody>
      </p:sp>
    </p:spTree>
    <p:extLst>
      <p:ext uri="{BB962C8B-B14F-4D97-AF65-F5344CB8AC3E}">
        <p14:creationId xmlns:p14="http://schemas.microsoft.com/office/powerpoint/2010/main" val="2303584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9935" y="1916832"/>
            <a:ext cx="6672067" cy="4941168"/>
          </a:xfrm>
          <a:prstGeom prst="rect">
            <a:avLst/>
          </a:prstGeom>
        </p:spPr>
      </p:pic>
      <p:sp>
        <p:nvSpPr>
          <p:cNvPr id="3" name="Untertitel 2"/>
          <p:cNvSpPr>
            <a:spLocks noGrp="1"/>
          </p:cNvSpPr>
          <p:nvPr>
            <p:ph type="subTitle" idx="1" hasCustomPrompt="1"/>
          </p:nvPr>
        </p:nvSpPr>
        <p:spPr>
          <a:xfrm>
            <a:off x="815413" y="3356992"/>
            <a:ext cx="8534400" cy="2520280"/>
          </a:xfrm>
        </p:spPr>
        <p:txBody>
          <a:bodyPr>
            <a:noAutofit/>
          </a:bodyPr>
          <a:lstStyle>
            <a:lvl1pPr marL="0" indent="0" algn="l">
              <a:buNone/>
              <a:defRPr sz="4400" b="1"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Header Content</a:t>
            </a:r>
          </a:p>
          <a:p>
            <a:r>
              <a:rPr lang="de-DE" dirty="0"/>
              <a:t>Name PP / </a:t>
            </a:r>
            <a:r>
              <a:rPr lang="de-DE" dirty="0" err="1"/>
              <a:t>Presenter</a:t>
            </a:r>
            <a:endParaRPr lang="de-DE" dirty="0"/>
          </a:p>
          <a:p>
            <a:r>
              <a:rPr lang="de-DE" dirty="0"/>
              <a:t>Event</a:t>
            </a:r>
          </a:p>
          <a:p>
            <a:endParaRPr lang="de-DE" dirty="0"/>
          </a:p>
        </p:txBody>
      </p:sp>
      <p:sp>
        <p:nvSpPr>
          <p:cNvPr id="8" name="Rechteck 7"/>
          <p:cNvSpPr/>
          <p:nvPr/>
        </p:nvSpPr>
        <p:spPr>
          <a:xfrm>
            <a:off x="0" y="908720"/>
            <a:ext cx="1219200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Grafik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1691" y="491704"/>
            <a:ext cx="5930900" cy="2562225"/>
          </a:xfrm>
          <a:prstGeom prst="rect">
            <a:avLst/>
          </a:prstGeom>
        </p:spPr>
      </p:pic>
    </p:spTree>
    <p:extLst>
      <p:ext uri="{BB962C8B-B14F-4D97-AF65-F5344CB8AC3E}">
        <p14:creationId xmlns:p14="http://schemas.microsoft.com/office/powerpoint/2010/main" val="2582299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1"/>
            <a:ext cx="12192000" cy="731837"/>
          </a:xfrm>
        </p:spPr>
        <p:txBody>
          <a:bodyPr>
            <a:normAutofit/>
          </a:bodyPr>
          <a:lstStyle>
            <a:lvl1pPr>
              <a:defRPr lang="en-US" sz="2000" b="1" kern="1200" dirty="0">
                <a:solidFill>
                  <a:schemeClr val="tx1">
                    <a:lumMod val="50000"/>
                    <a:lumOff val="50000"/>
                  </a:schemeClr>
                </a:solidFill>
                <a:latin typeface="+mj-lt"/>
                <a:ea typeface="+mj-ea"/>
                <a:cs typeface="+mj-cs"/>
              </a:defRPr>
            </a:lvl1pPr>
          </a:lstStyle>
          <a:p>
            <a:r>
              <a:rPr lang="en-US" sz="2000" b="1" dirty="0">
                <a:solidFill>
                  <a:schemeClr val="tx1">
                    <a:lumMod val="50000"/>
                    <a:lumOff val="50000"/>
                  </a:schemeClr>
                </a:solidFill>
              </a:rPr>
              <a:t>KPI code </a:t>
            </a:r>
            <a:r>
              <a:rPr lang="en-US" sz="2200" b="1" dirty="0">
                <a:solidFill>
                  <a:schemeClr val="tx1">
                    <a:lumMod val="50000"/>
                    <a:lumOff val="50000"/>
                  </a:schemeClr>
                </a:solidFill>
              </a:rPr>
              <a:t>- </a:t>
            </a:r>
            <a:r>
              <a:rPr lang="en-US" sz="2000" b="1" dirty="0">
                <a:solidFill>
                  <a:schemeClr val="tx1">
                    <a:lumMod val="50000"/>
                    <a:lumOff val="50000"/>
                  </a:schemeClr>
                </a:solidFill>
              </a:rPr>
              <a:t>KPI name</a:t>
            </a:r>
            <a:endParaRPr lang="en-US" dirty="0"/>
          </a:p>
        </p:txBody>
      </p:sp>
      <p:sp>
        <p:nvSpPr>
          <p:cNvPr id="3" name="Inhaltsplatzhalter 2"/>
          <p:cNvSpPr>
            <a:spLocks noGrp="1"/>
          </p:cNvSpPr>
          <p:nvPr>
            <p:ph idx="1" hasCustomPrompt="1"/>
          </p:nvPr>
        </p:nvSpPr>
        <p:spPr>
          <a:xfrm>
            <a:off x="609600" y="1336431"/>
            <a:ext cx="10972800" cy="4525963"/>
          </a:xfrm>
        </p:spPr>
        <p:txBody>
          <a:bodyPr/>
          <a:lstStyle>
            <a:lvl1pPr>
              <a:defRPr/>
            </a:lvl1pPr>
          </a:lstStyle>
          <a:p>
            <a:pPr lvl="0"/>
            <a:r>
              <a:rPr lang="de-DE" dirty="0" err="1"/>
              <a:t>Testo</a:t>
            </a:r>
            <a:endParaRPr lang="en-US" dirty="0"/>
          </a:p>
        </p:txBody>
      </p:sp>
      <p:sp>
        <p:nvSpPr>
          <p:cNvPr id="6" name="Foliennummernplatzhalter 5"/>
          <p:cNvSpPr>
            <a:spLocks noGrp="1"/>
          </p:cNvSpPr>
          <p:nvPr>
            <p:ph type="sldNum" sz="quarter" idx="12"/>
          </p:nvPr>
        </p:nvSpPr>
        <p:spPr/>
        <p:txBody>
          <a:bodyPr/>
          <a:lstStyle/>
          <a:p>
            <a:fld id="{CC0E7674-FF3B-4775-BAF7-F6712B0A4CB9}" type="slidenum">
              <a:rPr lang="en-GB" smtClean="0"/>
              <a:t>‹#›</a:t>
            </a:fld>
            <a:endParaRPr lang="en-GB"/>
          </a:p>
        </p:txBody>
      </p:sp>
    </p:spTree>
    <p:extLst>
      <p:ext uri="{BB962C8B-B14F-4D97-AF65-F5344CB8AC3E}">
        <p14:creationId xmlns:p14="http://schemas.microsoft.com/office/powerpoint/2010/main" val="190778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C0E7674-FF3B-4775-BAF7-F6712B0A4CB9}" type="slidenum">
              <a:rPr lang="en-GB" smtClean="0"/>
              <a:t>‹#›</a:t>
            </a:fld>
            <a:endParaRPr lang="en-GB"/>
          </a:p>
        </p:txBody>
      </p:sp>
    </p:spTree>
    <p:extLst>
      <p:ext uri="{BB962C8B-B14F-4D97-AF65-F5344CB8AC3E}">
        <p14:creationId xmlns:p14="http://schemas.microsoft.com/office/powerpoint/2010/main" val="264037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335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 y="0"/>
            <a:ext cx="12191999" cy="718178"/>
          </a:xfrm>
          <a:prstGeom prst="rect">
            <a:avLst/>
          </a:prstGeom>
        </p:spPr>
        <p:txBody>
          <a:bodyPr vert="horz" lIns="91440" tIns="45720" rIns="91440" bIns="45720" rtlCol="0" anchor="ctr">
            <a:noAutofit/>
          </a:bodyPr>
          <a:lstStyle/>
          <a:p>
            <a:r>
              <a:rPr lang="en-US" sz="2000" b="1" dirty="0">
                <a:solidFill>
                  <a:schemeClr val="tx1">
                    <a:lumMod val="50000"/>
                    <a:lumOff val="50000"/>
                  </a:schemeClr>
                </a:solidFill>
              </a:rPr>
              <a:t>KPI code </a:t>
            </a:r>
            <a:r>
              <a:rPr lang="en-US" sz="2200" b="1" dirty="0">
                <a:solidFill>
                  <a:schemeClr val="tx1">
                    <a:lumMod val="50000"/>
                    <a:lumOff val="50000"/>
                  </a:schemeClr>
                </a:solidFill>
              </a:rPr>
              <a:t>- </a:t>
            </a:r>
            <a:r>
              <a:rPr lang="en-US" sz="2000" b="1" dirty="0">
                <a:solidFill>
                  <a:schemeClr val="tx1">
                    <a:lumMod val="50000"/>
                    <a:lumOff val="50000"/>
                  </a:schemeClr>
                </a:solidFill>
              </a:rPr>
              <a:t>KPI name</a:t>
            </a:r>
            <a:endParaRPr lang="en-US" dirty="0"/>
          </a:p>
        </p:txBody>
      </p:sp>
      <p:sp>
        <p:nvSpPr>
          <p:cNvPr id="3" name="Textplatzhalter 2"/>
          <p:cNvSpPr>
            <a:spLocks noGrp="1"/>
          </p:cNvSpPr>
          <p:nvPr>
            <p:ph type="body" idx="1"/>
          </p:nvPr>
        </p:nvSpPr>
        <p:spPr>
          <a:xfrm>
            <a:off x="609600" y="1019910"/>
            <a:ext cx="10972800" cy="4932483"/>
          </a:xfrm>
          <a:prstGeom prst="rect">
            <a:avLst/>
          </a:prstGeom>
        </p:spPr>
        <p:txBody>
          <a:bodyPr vert="horz" lIns="91440" tIns="45720" rIns="91440" bIns="45720" rtlCol="0">
            <a:normAutofit/>
          </a:bodyPr>
          <a:lstStyle/>
          <a:p>
            <a:pPr lvl="0"/>
            <a:endParaRPr lang="en-US" dirty="0"/>
          </a:p>
        </p:txBody>
      </p:sp>
      <p:sp>
        <p:nvSpPr>
          <p:cNvPr id="6" name="Foliennummernplatzhalter 5"/>
          <p:cNvSpPr>
            <a:spLocks noGrp="1"/>
          </p:cNvSpPr>
          <p:nvPr>
            <p:ph type="sldNum" sz="quarter" idx="4"/>
          </p:nvPr>
        </p:nvSpPr>
        <p:spPr>
          <a:xfrm>
            <a:off x="10761784" y="6356351"/>
            <a:ext cx="8206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E7674-FF3B-4775-BAF7-F6712B0A4CB9}" type="slidenum">
              <a:rPr lang="en-GB" smtClean="0"/>
              <a:t>‹#›</a:t>
            </a:fld>
            <a:endParaRPr lang="en-GB"/>
          </a:p>
        </p:txBody>
      </p:sp>
      <p:cxnSp>
        <p:nvCxnSpPr>
          <p:cNvPr id="8" name="Gerade Verbindung 7"/>
          <p:cNvCxnSpPr/>
          <p:nvPr/>
        </p:nvCxnSpPr>
        <p:spPr>
          <a:xfrm>
            <a:off x="0" y="718181"/>
            <a:ext cx="12192000" cy="0"/>
          </a:xfrm>
          <a:prstGeom prst="line">
            <a:avLst/>
          </a:prstGeom>
          <a:ln w="38100">
            <a:solidFill>
              <a:srgbClr val="159961"/>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 y="6220573"/>
            <a:ext cx="1279878" cy="552923"/>
          </a:xfrm>
          <a:prstGeom prst="rect">
            <a:avLst/>
          </a:prstGeom>
        </p:spPr>
      </p:pic>
    </p:spTree>
    <p:extLst>
      <p:ext uri="{BB962C8B-B14F-4D97-AF65-F5344CB8AC3E}">
        <p14:creationId xmlns:p14="http://schemas.microsoft.com/office/powerpoint/2010/main" val="2738231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9144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8.jp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699076"/>
            <a:ext cx="9966960" cy="2926080"/>
          </a:xfrm>
        </p:spPr>
        <p:txBody>
          <a:bodyPr/>
          <a:lstStyle/>
          <a:p>
            <a:r>
              <a:rPr lang="en-GB" dirty="0"/>
              <a:t>CESBA- MED INTERENG</a:t>
            </a:r>
          </a:p>
        </p:txBody>
      </p:sp>
      <p:sp>
        <p:nvSpPr>
          <p:cNvPr id="3" name="Subtitle 2"/>
          <p:cNvSpPr>
            <a:spLocks noGrp="1"/>
          </p:cNvSpPr>
          <p:nvPr>
            <p:ph type="subTitle" idx="1"/>
          </p:nvPr>
        </p:nvSpPr>
        <p:spPr>
          <a:xfrm>
            <a:off x="1613278" y="4333289"/>
            <a:ext cx="8767860" cy="629214"/>
          </a:xfrm>
        </p:spPr>
        <p:txBody>
          <a:bodyPr>
            <a:normAutofit/>
          </a:bodyPr>
          <a:lstStyle/>
          <a:p>
            <a:r>
              <a:rPr lang="en-GB" sz="2400" b="1" dirty="0"/>
              <a:t>CASE STUDY- TOOLKIT APPLICATION</a:t>
            </a:r>
          </a:p>
        </p:txBody>
      </p:sp>
      <p:sp>
        <p:nvSpPr>
          <p:cNvPr id="4" name="Subtitle 2"/>
          <p:cNvSpPr txBox="1">
            <a:spLocks/>
          </p:cNvSpPr>
          <p:nvPr/>
        </p:nvSpPr>
        <p:spPr>
          <a:xfrm>
            <a:off x="1709528" y="2544969"/>
            <a:ext cx="8767860" cy="2868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pPr>
              <a:lnSpc>
                <a:spcPct val="100000"/>
              </a:lnSpc>
            </a:pPr>
            <a:r>
              <a:rPr lang="en-GB" sz="3200" b="1" kern="1000" spc="-100" dirty="0">
                <a:solidFill>
                  <a:schemeClr val="tx1"/>
                </a:solidFill>
              </a:rPr>
              <a:t>PART 2: CASE STUDIES</a:t>
            </a:r>
          </a:p>
          <a:p>
            <a:pPr>
              <a:lnSpc>
                <a:spcPct val="100000"/>
              </a:lnSpc>
            </a:pPr>
            <a:r>
              <a:rPr lang="en-GB" sz="2400" b="1" kern="1000" spc="-100" dirty="0">
                <a:solidFill>
                  <a:schemeClr val="tx1"/>
                </a:solidFill>
              </a:rPr>
              <a:t>CESBA-MED: Sustainable MED Cities</a:t>
            </a:r>
          </a:p>
          <a:p>
            <a:pPr>
              <a:lnSpc>
                <a:spcPct val="100000"/>
              </a:lnSpc>
            </a:pPr>
            <a:endParaRPr lang="en-GB" sz="2400" b="1" kern="1000" spc="-100" dirty="0">
              <a:solidFill>
                <a:schemeClr val="tx1"/>
              </a:solidFill>
            </a:endParaRPr>
          </a:p>
          <a:p>
            <a:pPr>
              <a:lnSpc>
                <a:spcPct val="100000"/>
              </a:lnSpc>
            </a:pPr>
            <a:r>
              <a:rPr lang="en-GB" sz="2400" kern="1000" spc="-100" dirty="0" err="1">
                <a:solidFill>
                  <a:schemeClr val="tx1"/>
                </a:solidFill>
              </a:rPr>
              <a:t>Dr.</a:t>
            </a:r>
            <a:r>
              <a:rPr lang="en-GB" sz="2400" kern="1000" spc="-100" dirty="0">
                <a:solidFill>
                  <a:schemeClr val="tx1"/>
                </a:solidFill>
              </a:rPr>
              <a:t> Ruben P. Borg, Alessia Debono</a:t>
            </a:r>
          </a:p>
          <a:p>
            <a:pPr>
              <a:lnSpc>
                <a:spcPct val="100000"/>
              </a:lnSpc>
            </a:pPr>
            <a:r>
              <a:rPr lang="en-GB" sz="2400" kern="1000" spc="-100" dirty="0">
                <a:solidFill>
                  <a:schemeClr val="tx1"/>
                </a:solidFill>
              </a:rPr>
              <a:t>Jordan Lee </a:t>
            </a:r>
            <a:r>
              <a:rPr lang="en-GB" sz="2400" kern="1000" spc="-100" dirty="0" err="1">
                <a:solidFill>
                  <a:schemeClr val="tx1"/>
                </a:solidFill>
              </a:rPr>
              <a:t>Gauci</a:t>
            </a:r>
            <a:r>
              <a:rPr lang="en-GB" sz="2400" kern="1000" spc="-100" dirty="0">
                <a:solidFill>
                  <a:schemeClr val="tx1"/>
                </a:solidFill>
              </a:rPr>
              <a:t>, </a:t>
            </a:r>
            <a:r>
              <a:rPr lang="en-GB" sz="2400" dirty="0" err="1">
                <a:solidFill>
                  <a:schemeClr val="tx1"/>
                </a:solidFill>
              </a:rPr>
              <a:t>Prof.</a:t>
            </a:r>
            <a:r>
              <a:rPr lang="en-GB" sz="2400" dirty="0">
                <a:solidFill>
                  <a:schemeClr val="tx1"/>
                </a:solidFill>
              </a:rPr>
              <a:t> </a:t>
            </a:r>
            <a:r>
              <a:rPr lang="en-GB" sz="2400" dirty="0" err="1">
                <a:solidFill>
                  <a:schemeClr val="tx1"/>
                </a:solidFill>
              </a:rPr>
              <a:t>Ing</a:t>
            </a:r>
            <a:r>
              <a:rPr lang="en-GB" sz="2400" dirty="0">
                <a:solidFill>
                  <a:schemeClr val="tx1"/>
                </a:solidFill>
              </a:rPr>
              <a:t>. Edward Gatt, </a:t>
            </a:r>
          </a:p>
          <a:p>
            <a:pPr>
              <a:lnSpc>
                <a:spcPct val="100000"/>
              </a:lnSpc>
            </a:pPr>
            <a:r>
              <a:rPr lang="en-GB" sz="2400" dirty="0">
                <a:solidFill>
                  <a:schemeClr val="tx1"/>
                </a:solidFill>
              </a:rPr>
              <a:t>Dr </a:t>
            </a:r>
            <a:r>
              <a:rPr lang="en-GB" sz="2400" dirty="0" err="1">
                <a:solidFill>
                  <a:schemeClr val="tx1"/>
                </a:solidFill>
              </a:rPr>
              <a:t>Ing</a:t>
            </a:r>
            <a:r>
              <a:rPr lang="en-GB" sz="2400" dirty="0">
                <a:solidFill>
                  <a:schemeClr val="tx1"/>
                </a:solidFill>
              </a:rPr>
              <a:t>. Owen </a:t>
            </a:r>
            <a:r>
              <a:rPr lang="en-GB" sz="2400" dirty="0" err="1">
                <a:solidFill>
                  <a:schemeClr val="tx1"/>
                </a:solidFill>
              </a:rPr>
              <a:t>Casha</a:t>
            </a:r>
            <a:r>
              <a:rPr lang="en-GB" sz="2400" dirty="0">
                <a:solidFill>
                  <a:schemeClr val="tx1"/>
                </a:solidFill>
              </a:rPr>
              <a:t>, </a:t>
            </a:r>
            <a:r>
              <a:rPr lang="en-GB" sz="2400" dirty="0" err="1">
                <a:solidFill>
                  <a:schemeClr val="tx1"/>
                </a:solidFill>
              </a:rPr>
              <a:t>Prof.</a:t>
            </a:r>
            <a:r>
              <a:rPr lang="en-GB" sz="2400" dirty="0">
                <a:solidFill>
                  <a:schemeClr val="tx1"/>
                </a:solidFill>
              </a:rPr>
              <a:t> Ivan Grech, </a:t>
            </a:r>
            <a:r>
              <a:rPr lang="en-GB" sz="2400" dirty="0" err="1">
                <a:solidFill>
                  <a:schemeClr val="tx1"/>
                </a:solidFill>
              </a:rPr>
              <a:t>Prof.</a:t>
            </a:r>
            <a:r>
              <a:rPr lang="en-GB" sz="2400" dirty="0">
                <a:solidFill>
                  <a:schemeClr val="tx1"/>
                </a:solidFill>
              </a:rPr>
              <a:t> </a:t>
            </a:r>
            <a:r>
              <a:rPr lang="en-GB" sz="2400" dirty="0" err="1">
                <a:solidFill>
                  <a:schemeClr val="tx1"/>
                </a:solidFill>
              </a:rPr>
              <a:t>Ing</a:t>
            </a:r>
            <a:r>
              <a:rPr lang="en-GB" sz="2400" dirty="0">
                <a:solidFill>
                  <a:schemeClr val="tx1"/>
                </a:solidFill>
              </a:rPr>
              <a:t>. Joseph </a:t>
            </a:r>
            <a:r>
              <a:rPr lang="en-GB" sz="2400" dirty="0" err="1">
                <a:solidFill>
                  <a:schemeClr val="tx1"/>
                </a:solidFill>
              </a:rPr>
              <a:t>Micallef</a:t>
            </a:r>
            <a:endParaRPr lang="en-GB" sz="2400" kern="1000" spc="-100" dirty="0">
              <a:solidFill>
                <a:schemeClr val="tx1"/>
              </a:solidFill>
            </a:endParaRPr>
          </a:p>
          <a:p>
            <a:pPr>
              <a:lnSpc>
                <a:spcPct val="100000"/>
              </a:lnSpc>
            </a:pPr>
            <a:r>
              <a:rPr lang="en-GB" sz="2400" kern="1000" spc="-100" dirty="0">
                <a:solidFill>
                  <a:schemeClr val="tx1"/>
                </a:solidFill>
              </a:rPr>
              <a:t> </a:t>
            </a:r>
          </a:p>
          <a:p>
            <a:pPr>
              <a:lnSpc>
                <a:spcPct val="100000"/>
              </a:lnSpc>
            </a:pPr>
            <a:r>
              <a:rPr lang="en-GB" sz="1800" b="1" kern="1000" spc="-100" dirty="0"/>
              <a:t>Alessia Debono</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3101" y="782231"/>
            <a:ext cx="2790603" cy="1762738"/>
          </a:xfrm>
          <a:prstGeom prst="rect">
            <a:avLst/>
          </a:prstGeom>
          <a:ln>
            <a:noFill/>
          </a:ln>
          <a:effectLst>
            <a:softEdge rad="63500"/>
          </a:effectLst>
        </p:spPr>
      </p:pic>
      <p:pic>
        <p:nvPicPr>
          <p:cNvPr id="7" name="Picture 6" descr="Image result for university of malta logo"/>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97208" y="1009423"/>
            <a:ext cx="3347960" cy="1094211"/>
          </a:xfrm>
          <a:prstGeom prst="rect">
            <a:avLst/>
          </a:prstGeom>
          <a:noFill/>
          <a:ln>
            <a:noFill/>
          </a:ln>
        </p:spPr>
      </p:pic>
    </p:spTree>
    <p:extLst>
      <p:ext uri="{BB962C8B-B14F-4D97-AF65-F5344CB8AC3E}">
        <p14:creationId xmlns:p14="http://schemas.microsoft.com/office/powerpoint/2010/main" val="3910533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6165" y="0"/>
            <a:ext cx="9875520" cy="700686"/>
          </a:xfrm>
        </p:spPr>
        <p:txBody>
          <a:bodyPr/>
          <a:lstStyle/>
          <a:p>
            <a:r>
              <a:rPr lang="en-GB" sz="2800" b="1" dirty="0"/>
              <a:t>Part B: Data Needed- SN Tool Urban Scale</a:t>
            </a:r>
          </a:p>
        </p:txBody>
      </p:sp>
      <p:sp>
        <p:nvSpPr>
          <p:cNvPr id="3" name="Content Placeholder 2"/>
          <p:cNvSpPr>
            <a:spLocks noGrp="1"/>
          </p:cNvSpPr>
          <p:nvPr>
            <p:ph idx="1"/>
          </p:nvPr>
        </p:nvSpPr>
        <p:spPr>
          <a:xfrm>
            <a:off x="1370008" y="1104970"/>
            <a:ext cx="9527833" cy="4932483"/>
          </a:xfrm>
        </p:spPr>
        <p:txBody>
          <a:bodyPr>
            <a:normAutofit/>
          </a:bodyPr>
          <a:lstStyle/>
          <a:p>
            <a:pPr marL="45720" indent="0" algn="just">
              <a:buClrTx/>
              <a:buNone/>
            </a:pPr>
            <a:r>
              <a:rPr lang="en-GB" sz="2400" dirty="0">
                <a:solidFill>
                  <a:schemeClr val="tx1"/>
                </a:solidFill>
              </a:rPr>
              <a:t>A)Built Urban Systems: </a:t>
            </a:r>
            <a:r>
              <a:rPr lang="en-GB" sz="2400" b="1" dirty="0">
                <a:solidFill>
                  <a:schemeClr val="tx1"/>
                </a:solidFill>
              </a:rPr>
              <a:t>AREAS </a:t>
            </a:r>
            <a:r>
              <a:rPr lang="en-GB" sz="2400" dirty="0">
                <a:solidFill>
                  <a:schemeClr val="tx1"/>
                </a:solidFill>
              </a:rPr>
              <a:t>(Gross and Site Footprint), </a:t>
            </a:r>
            <a:r>
              <a:rPr lang="en-GB" sz="2400" b="1" dirty="0">
                <a:solidFill>
                  <a:schemeClr val="tx1"/>
                </a:solidFill>
              </a:rPr>
              <a:t>Transport</a:t>
            </a:r>
          </a:p>
          <a:p>
            <a:pPr marL="45720" indent="0" algn="just">
              <a:buClrTx/>
              <a:buNone/>
            </a:pPr>
            <a:r>
              <a:rPr lang="en-GB" sz="2400" dirty="0">
                <a:solidFill>
                  <a:schemeClr val="tx1"/>
                </a:solidFill>
              </a:rPr>
              <a:t>B) Economic Structure &amp; Value: </a:t>
            </a:r>
            <a:r>
              <a:rPr lang="en-GB" sz="2400" b="1" dirty="0">
                <a:solidFill>
                  <a:schemeClr val="tx1"/>
                </a:solidFill>
              </a:rPr>
              <a:t>Costs, Employment, Land Values</a:t>
            </a:r>
          </a:p>
          <a:p>
            <a:pPr marL="45720" indent="0" algn="just">
              <a:buClrTx/>
              <a:buNone/>
            </a:pPr>
            <a:r>
              <a:rPr lang="en-GB" sz="2400" dirty="0">
                <a:solidFill>
                  <a:schemeClr val="tx1"/>
                </a:solidFill>
              </a:rPr>
              <a:t>C) Energy: </a:t>
            </a:r>
            <a:r>
              <a:rPr lang="en-GB" sz="2400" b="1" dirty="0">
                <a:solidFill>
                  <a:schemeClr val="tx1"/>
                </a:solidFill>
              </a:rPr>
              <a:t>Electrical, Thermal, Primary energy demand, Renewables, Energy Recycling</a:t>
            </a:r>
          </a:p>
          <a:p>
            <a:pPr marL="45720" indent="0" algn="just">
              <a:buClrTx/>
              <a:buNone/>
            </a:pPr>
            <a:r>
              <a:rPr lang="en-GB" sz="2400" dirty="0">
                <a:solidFill>
                  <a:schemeClr val="tx1"/>
                </a:solidFill>
              </a:rPr>
              <a:t>D) Atmospheric Emissions: </a:t>
            </a:r>
            <a:r>
              <a:rPr lang="en-GB" sz="2400" b="1" dirty="0">
                <a:solidFill>
                  <a:schemeClr val="tx1"/>
                </a:solidFill>
              </a:rPr>
              <a:t>GHGs</a:t>
            </a:r>
          </a:p>
          <a:p>
            <a:pPr marL="45720" indent="0" algn="just">
              <a:buClrTx/>
              <a:buNone/>
            </a:pPr>
            <a:r>
              <a:rPr lang="en-GB" sz="2400" dirty="0">
                <a:solidFill>
                  <a:schemeClr val="tx1"/>
                </a:solidFill>
              </a:rPr>
              <a:t>E) Non- Renewable Resources: </a:t>
            </a:r>
            <a:r>
              <a:rPr lang="en-GB" sz="2400" b="1" dirty="0">
                <a:solidFill>
                  <a:schemeClr val="tx1"/>
                </a:solidFill>
              </a:rPr>
              <a:t>Water, Solid &amp; Liquid Waste</a:t>
            </a:r>
          </a:p>
          <a:p>
            <a:pPr marL="45720" indent="0" algn="just">
              <a:buClrTx/>
              <a:buNone/>
            </a:pPr>
            <a:r>
              <a:rPr lang="en-GB" sz="2400" dirty="0">
                <a:solidFill>
                  <a:schemeClr val="tx1"/>
                </a:solidFill>
              </a:rPr>
              <a:t>F) Environment: </a:t>
            </a:r>
            <a:r>
              <a:rPr lang="en-GB" sz="2400" b="1" dirty="0">
                <a:solidFill>
                  <a:schemeClr val="tx1"/>
                </a:solidFill>
              </a:rPr>
              <a:t>Recharge of groundwater, light pollution, air quality, noise, wind, green zones, ecological diversity</a:t>
            </a:r>
          </a:p>
          <a:p>
            <a:pPr marL="45720" indent="0" algn="just">
              <a:buClrTx/>
              <a:buNone/>
            </a:pPr>
            <a:r>
              <a:rPr lang="en-GB" sz="2400" dirty="0">
                <a:solidFill>
                  <a:schemeClr val="tx1"/>
                </a:solidFill>
              </a:rPr>
              <a:t>G) Social Aspects: </a:t>
            </a:r>
            <a:r>
              <a:rPr lang="en-GB" sz="2400" b="1" dirty="0">
                <a:solidFill>
                  <a:schemeClr val="tx1"/>
                </a:solidFill>
              </a:rPr>
              <a:t>Safety &amp; Accessibility, Traffic &amp; Mobility, Communication Services, Public &amp; Private facilities, Local Food, Management &amp; Community Involvement, Society, Culture &amp; Heritage</a:t>
            </a:r>
          </a:p>
          <a:p>
            <a:pPr marL="45720" indent="0">
              <a:buClrTx/>
              <a:buNone/>
            </a:pPr>
            <a:endParaRPr lang="en-GB" dirty="0">
              <a:solidFill>
                <a:schemeClr val="tx1"/>
              </a:solidFill>
            </a:endParaRPr>
          </a:p>
        </p:txBody>
      </p:sp>
    </p:spTree>
    <p:extLst>
      <p:ext uri="{BB962C8B-B14F-4D97-AF65-F5344CB8AC3E}">
        <p14:creationId xmlns:p14="http://schemas.microsoft.com/office/powerpoint/2010/main" val="416730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INDICATORS : </a:t>
            </a:r>
            <a:r>
              <a:rPr lang="en-GB" sz="1800" b="1" dirty="0"/>
              <a:t>SUMMARY</a:t>
            </a:r>
            <a:endParaRPr lang="en-GB" sz="2800" b="1" dirty="0"/>
          </a:p>
        </p:txBody>
      </p:sp>
      <p:graphicFrame>
        <p:nvGraphicFramePr>
          <p:cNvPr id="3" name="Table 2"/>
          <p:cNvGraphicFramePr>
            <a:graphicFrameLocks noGrp="1"/>
          </p:cNvGraphicFramePr>
          <p:nvPr>
            <p:extLst>
              <p:ext uri="{D42A27DB-BD31-4B8C-83A1-F6EECF244321}">
                <p14:modId xmlns:p14="http://schemas.microsoft.com/office/powerpoint/2010/main" val="973163784"/>
              </p:ext>
            </p:extLst>
          </p:nvPr>
        </p:nvGraphicFramePr>
        <p:xfrm>
          <a:off x="4857750" y="1800733"/>
          <a:ext cx="2476500" cy="3070606"/>
        </p:xfrm>
        <a:graphic>
          <a:graphicData uri="http://schemas.openxmlformats.org/drawingml/2006/table">
            <a:tbl>
              <a:tblPr/>
              <a:tblGrid>
                <a:gridCol w="2476500">
                  <a:extLst>
                    <a:ext uri="{9D8B030D-6E8A-4147-A177-3AD203B41FA5}">
                      <a16:colId xmlns:a16="http://schemas.microsoft.com/office/drawing/2014/main" val="20000"/>
                    </a:ext>
                  </a:extLst>
                </a:gridCol>
              </a:tblGrid>
              <a:tr h="402971">
                <a:tc>
                  <a:txBody>
                    <a:bodyPr/>
                    <a:lstStyle/>
                    <a:p>
                      <a:pPr algn="ctr" fontAlgn="ctr"/>
                      <a:r>
                        <a:rPr lang="en-GB" sz="1600" b="1" i="0" u="none" strike="noStrike" dirty="0">
                          <a:solidFill>
                            <a:srgbClr val="000000"/>
                          </a:solidFill>
                          <a:effectLst/>
                          <a:latin typeface="Calibri" panose="020F0502020204030204" pitchFamily="34" charset="0"/>
                        </a:rPr>
                        <a:t>KPIs: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457200">
                <a:tc>
                  <a:txBody>
                    <a:bodyPr/>
                    <a:lstStyle/>
                    <a:p>
                      <a:pPr algn="ctr" fontAlgn="ctr"/>
                      <a:r>
                        <a:rPr lang="en-GB" sz="1400" b="1" i="0" u="none" strike="noStrike" dirty="0">
                          <a:solidFill>
                            <a:srgbClr val="000000"/>
                          </a:solidFill>
                          <a:effectLst/>
                          <a:latin typeface="Calibri" panose="020F0502020204030204" pitchFamily="34" charset="0"/>
                        </a:rPr>
                        <a:t>KPIs Ready: 14/19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4411">
                <a:tc>
                  <a:txBody>
                    <a:bodyPr/>
                    <a:lstStyle/>
                    <a:p>
                      <a:pPr algn="ctr" fontAlgn="ctr"/>
                      <a:r>
                        <a:rPr lang="en-GB" sz="1400" b="1" i="0" u="none" strike="noStrike">
                          <a:solidFill>
                            <a:srgbClr val="000000"/>
                          </a:solidFill>
                          <a:effectLst/>
                          <a:latin typeface="Calibri" panose="020F0502020204030204" pitchFamily="34" charset="0"/>
                        </a:rPr>
                        <a:t>Non-Relevant KPIs: 2/19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6700">
                <a:tc>
                  <a:txBody>
                    <a:bodyPr/>
                    <a:lstStyle/>
                    <a:p>
                      <a:pPr algn="ctr" fontAlgn="ctr"/>
                      <a:r>
                        <a:rPr lang="en-GB" sz="1400" b="1" i="0" u="none" strike="noStrike" dirty="0">
                          <a:solidFill>
                            <a:srgbClr val="000000"/>
                          </a:solidFill>
                          <a:effectLst/>
                          <a:latin typeface="Calibri" panose="020F0502020204030204" pitchFamily="34" charset="0"/>
                        </a:rPr>
                        <a:t>KPIs Pending Data: 3/19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2524">
                <a:tc>
                  <a:txBody>
                    <a:bodyPr/>
                    <a:lstStyle/>
                    <a:p>
                      <a:pPr algn="ctr" fontAlgn="ctr"/>
                      <a:r>
                        <a:rPr lang="en-GB" sz="1600" b="1" i="0" u="none" strike="noStrike" dirty="0">
                          <a:solidFill>
                            <a:srgbClr val="000000"/>
                          </a:solidFill>
                          <a:effectLst/>
                          <a:latin typeface="Calibri" panose="020F0502020204030204" pitchFamily="34" charset="0"/>
                        </a:rPr>
                        <a:t>SUMMARY: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266700">
                <a:tc>
                  <a:txBody>
                    <a:bodyPr/>
                    <a:lstStyle/>
                    <a:p>
                      <a:pPr algn="ctr" fontAlgn="ctr"/>
                      <a:r>
                        <a:rPr lang="en-GB" sz="1400" b="1" i="0" u="none" strike="noStrike">
                          <a:solidFill>
                            <a:srgbClr val="000000"/>
                          </a:solidFill>
                          <a:effectLst/>
                          <a:latin typeface="Calibri" panose="020F0502020204030204" pitchFamily="34" charset="0"/>
                        </a:rPr>
                        <a:t>Total Inidicators: 178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66700">
                <a:tc>
                  <a:txBody>
                    <a:bodyPr/>
                    <a:lstStyle/>
                    <a:p>
                      <a:pPr algn="ctr" fontAlgn="ctr"/>
                      <a:r>
                        <a:rPr lang="en-GB" sz="1400" b="1" i="0" u="none" strike="noStrike">
                          <a:solidFill>
                            <a:srgbClr val="FF0000"/>
                          </a:solidFill>
                          <a:effectLst/>
                          <a:latin typeface="Calibri" panose="020F0502020204030204" pitchFamily="34" charset="0"/>
                        </a:rPr>
                        <a:t>Not Relevant: 74/178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66700">
                <a:tc>
                  <a:txBody>
                    <a:bodyPr/>
                    <a:lstStyle/>
                    <a:p>
                      <a:pPr algn="ctr" fontAlgn="ctr"/>
                      <a:r>
                        <a:rPr lang="en-GB" sz="1400" b="1" i="0" u="none" strike="noStrike">
                          <a:solidFill>
                            <a:srgbClr val="FFC000"/>
                          </a:solidFill>
                          <a:effectLst/>
                          <a:latin typeface="Calibri" panose="020F0502020204030204" pitchFamily="34" charset="0"/>
                        </a:rPr>
                        <a:t>Pending Data: 39/178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66700">
                <a:tc>
                  <a:txBody>
                    <a:bodyPr/>
                    <a:lstStyle/>
                    <a:p>
                      <a:pPr algn="ctr" fontAlgn="ctr"/>
                      <a:r>
                        <a:rPr lang="en-GB" sz="1400" b="1" i="0" u="none" strike="noStrike" dirty="0">
                          <a:solidFill>
                            <a:srgbClr val="00B050"/>
                          </a:solidFill>
                          <a:effectLst/>
                          <a:latin typeface="Calibri" panose="020F0502020204030204" pitchFamily="34" charset="0"/>
                        </a:rPr>
                        <a:t>Indicators Done: 65/178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61534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0"/>
            <a:ext cx="9875520" cy="837133"/>
          </a:xfrm>
        </p:spPr>
        <p:txBody>
          <a:bodyPr/>
          <a:lstStyle/>
          <a:p>
            <a:r>
              <a:rPr lang="en-GB" sz="2800" b="1" dirty="0"/>
              <a:t>A) UOM AREAS</a:t>
            </a:r>
          </a:p>
        </p:txBody>
      </p:sp>
      <p:sp>
        <p:nvSpPr>
          <p:cNvPr id="3" name="Content Placeholder 2"/>
          <p:cNvSpPr>
            <a:spLocks noGrp="1"/>
          </p:cNvSpPr>
          <p:nvPr>
            <p:ph idx="1"/>
          </p:nvPr>
        </p:nvSpPr>
        <p:spPr>
          <a:xfrm>
            <a:off x="1140351" y="985495"/>
            <a:ext cx="10364078" cy="1283048"/>
          </a:xfrm>
        </p:spPr>
        <p:txBody>
          <a:bodyPr>
            <a:normAutofit fontScale="85000" lnSpcReduction="20000"/>
          </a:bodyPr>
          <a:lstStyle/>
          <a:p>
            <a:r>
              <a:rPr lang="en-GB" dirty="0">
                <a:solidFill>
                  <a:schemeClr val="tx1"/>
                </a:solidFill>
                <a:latin typeface="Calibri" panose="020F0502020204030204" pitchFamily="34" charset="0"/>
                <a:cs typeface="Calibri" panose="020F0502020204030204" pitchFamily="34" charset="0"/>
              </a:rPr>
              <a:t>Today the University has </a:t>
            </a:r>
            <a:r>
              <a:rPr lang="en-GB" b="1" dirty="0">
                <a:solidFill>
                  <a:schemeClr val="tx1"/>
                </a:solidFill>
                <a:latin typeface="Calibri" panose="020F0502020204030204" pitchFamily="34" charset="0"/>
                <a:cs typeface="Calibri" panose="020F0502020204030204" pitchFamily="34" charset="0"/>
              </a:rPr>
              <a:t>14 Faculties, 8 Institutes, 12 Centres and 3 Schools</a:t>
            </a:r>
            <a:r>
              <a:rPr lang="en-GB" dirty="0">
                <a:solidFill>
                  <a:schemeClr val="tx1"/>
                </a:solidFill>
                <a:latin typeface="Calibri" panose="020F0502020204030204" pitchFamily="34" charset="0"/>
                <a:cs typeface="Calibri" panose="020F0502020204030204" pitchFamily="34" charset="0"/>
              </a:rPr>
              <a:t>. </a:t>
            </a:r>
          </a:p>
          <a:p>
            <a:r>
              <a:rPr lang="en-GB" dirty="0">
                <a:solidFill>
                  <a:schemeClr val="tx1"/>
                </a:solidFill>
                <a:latin typeface="Calibri" panose="020F0502020204030204" pitchFamily="34" charset="0"/>
                <a:cs typeface="Calibri" panose="020F0502020204030204" pitchFamily="34" charset="0"/>
              </a:rPr>
              <a:t>UOM was split into areas for the toolkit analysis</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9214" y="2270714"/>
            <a:ext cx="6115281" cy="3649818"/>
          </a:xfrm>
          <a:prstGeom prst="rect">
            <a:avLst/>
          </a:prstGeom>
        </p:spPr>
      </p:pic>
      <p:pic>
        <p:nvPicPr>
          <p:cNvPr id="6" name="Picture 5"/>
          <p:cNvPicPr>
            <a:picLocks noChangeAspect="1"/>
          </p:cNvPicPr>
          <p:nvPr/>
        </p:nvPicPr>
        <p:blipFill>
          <a:blip r:embed="rId4"/>
          <a:stretch>
            <a:fillRect/>
          </a:stretch>
        </p:blipFill>
        <p:spPr>
          <a:xfrm>
            <a:off x="7199132" y="2530513"/>
            <a:ext cx="4133517" cy="3390019"/>
          </a:xfrm>
          <a:prstGeom prst="rect">
            <a:avLst/>
          </a:prstGeom>
        </p:spPr>
      </p:pic>
    </p:spTree>
    <p:extLst>
      <p:ext uri="{BB962C8B-B14F-4D97-AF65-F5344CB8AC3E}">
        <p14:creationId xmlns:p14="http://schemas.microsoft.com/office/powerpoint/2010/main" val="2964891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846666" y="130247"/>
            <a:ext cx="4797604" cy="6460593"/>
          </a:xfrm>
        </p:spPr>
      </p:pic>
    </p:spTree>
    <p:extLst>
      <p:ext uri="{BB962C8B-B14F-4D97-AF65-F5344CB8AC3E}">
        <p14:creationId xmlns:p14="http://schemas.microsoft.com/office/powerpoint/2010/main" val="305858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449" y="95692"/>
            <a:ext cx="9875520" cy="620729"/>
          </a:xfrm>
        </p:spPr>
        <p:txBody>
          <a:bodyPr/>
          <a:lstStyle/>
          <a:p>
            <a:r>
              <a:rPr lang="en-GB" sz="2400" b="1" dirty="0"/>
              <a:t>A) UOM AREAS: </a:t>
            </a:r>
            <a:r>
              <a:rPr lang="en-GB" sz="2400" dirty="0"/>
              <a:t>Green Areas</a:t>
            </a:r>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7888024" y="1084460"/>
            <a:ext cx="3483927" cy="460609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2020" y="1116359"/>
            <a:ext cx="7232650" cy="4629150"/>
          </a:xfrm>
          <a:prstGeom prst="rect">
            <a:avLst/>
          </a:prstGeom>
          <a:ln>
            <a:solidFill>
              <a:schemeClr val="tx1"/>
            </a:solidFill>
          </a:ln>
        </p:spPr>
      </p:pic>
    </p:spTree>
    <p:extLst>
      <p:ext uri="{BB962C8B-B14F-4D97-AF65-F5344CB8AC3E}">
        <p14:creationId xmlns:p14="http://schemas.microsoft.com/office/powerpoint/2010/main" val="103946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49858" y="-278432"/>
            <a:ext cx="9875520" cy="1356360"/>
          </a:xfrm>
        </p:spPr>
        <p:txBody>
          <a:bodyPr/>
          <a:lstStyle/>
          <a:p>
            <a:r>
              <a:rPr lang="en-GB" sz="2400" b="1" dirty="0"/>
              <a:t>A) UOM AREAS: </a:t>
            </a:r>
            <a:r>
              <a:rPr lang="en-GB" sz="2400" dirty="0"/>
              <a:t>Walkways and Pedestrian Areas</a:t>
            </a:r>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392" r="-1" b="1392"/>
          <a:stretch/>
        </p:blipFill>
        <p:spPr>
          <a:xfrm>
            <a:off x="7800230" y="996018"/>
            <a:ext cx="3608505" cy="4773846"/>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566501" y="996018"/>
            <a:ext cx="6884620" cy="4803994"/>
          </a:xfrm>
          <a:ln>
            <a:solidFill>
              <a:schemeClr val="tx1"/>
            </a:solidFill>
          </a:ln>
        </p:spPr>
      </p:pic>
    </p:spTree>
    <p:extLst>
      <p:ext uri="{BB962C8B-B14F-4D97-AF65-F5344CB8AC3E}">
        <p14:creationId xmlns:p14="http://schemas.microsoft.com/office/powerpoint/2010/main" val="3832326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763" y="-31899"/>
            <a:ext cx="9875520" cy="807009"/>
          </a:xfrm>
        </p:spPr>
        <p:txBody>
          <a:bodyPr/>
          <a:lstStyle/>
          <a:p>
            <a:r>
              <a:rPr lang="en-GB" sz="2400" b="1" dirty="0"/>
              <a:t>A) TRANSPORT</a:t>
            </a:r>
            <a:r>
              <a:rPr lang="en-GB" sz="2400" dirty="0"/>
              <a:t>: Proximity of Public Transport</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267341" y="946563"/>
            <a:ext cx="7579008" cy="5145886"/>
          </a:xfrm>
        </p:spPr>
      </p:pic>
    </p:spTree>
    <p:extLst>
      <p:ext uri="{BB962C8B-B14F-4D97-AF65-F5344CB8AC3E}">
        <p14:creationId xmlns:p14="http://schemas.microsoft.com/office/powerpoint/2010/main" val="202442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6327" y="1547318"/>
            <a:ext cx="5776072" cy="2682875"/>
          </a:xfrm>
          <a:prstGeom prst="rect">
            <a:avLst/>
          </a:prstGeom>
        </p:spPr>
      </p:pic>
      <p:sp>
        <p:nvSpPr>
          <p:cNvPr id="7" name="TextBox 6"/>
          <p:cNvSpPr txBox="1"/>
          <p:nvPr/>
        </p:nvSpPr>
        <p:spPr>
          <a:xfrm>
            <a:off x="6114770" y="4693503"/>
            <a:ext cx="5839186" cy="553998"/>
          </a:xfrm>
          <a:prstGeom prst="rect">
            <a:avLst/>
          </a:prstGeom>
          <a:noFill/>
        </p:spPr>
        <p:txBody>
          <a:bodyPr wrap="square" rtlCol="0">
            <a:spAutoFit/>
          </a:bodyPr>
          <a:lstStyle/>
          <a:p>
            <a:r>
              <a:rPr lang="en-GB" b="1" i="1" dirty="0"/>
              <a:t>Number of parking spaces at UM</a:t>
            </a:r>
          </a:p>
          <a:p>
            <a:r>
              <a:rPr lang="en-GB" sz="1200" i="1" dirty="0"/>
              <a:t>Reference: GTP UM, 2011 https://www.um.edu.mt/iccsd/docs/gtp/UoM-GTP-Plan.pdf</a:t>
            </a:r>
          </a:p>
        </p:txBody>
      </p:sp>
      <p:sp>
        <p:nvSpPr>
          <p:cNvPr id="8" name="Title 1"/>
          <p:cNvSpPr txBox="1">
            <a:spLocks/>
          </p:cNvSpPr>
          <p:nvPr/>
        </p:nvSpPr>
        <p:spPr>
          <a:xfrm>
            <a:off x="101276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A) TRANSPORT</a:t>
            </a:r>
            <a:r>
              <a:rPr lang="en-GB" sz="2400" dirty="0"/>
              <a:t>: Allocation of Parking</a:t>
            </a:r>
          </a:p>
        </p:txBody>
      </p:sp>
      <p:pic>
        <p:nvPicPr>
          <p:cNvPr id="3" name="Content Placeholder 2"/>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303785" y="1304925"/>
            <a:ext cx="5711825" cy="4219575"/>
          </a:xfrm>
          <a:ln>
            <a:solidFill>
              <a:schemeClr val="tx1"/>
            </a:solidFill>
          </a:ln>
        </p:spPr>
      </p:pic>
    </p:spTree>
    <p:extLst>
      <p:ext uri="{BB962C8B-B14F-4D97-AF65-F5344CB8AC3E}">
        <p14:creationId xmlns:p14="http://schemas.microsoft.com/office/powerpoint/2010/main" val="828879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124815" y="1965947"/>
            <a:ext cx="5710280" cy="3465576"/>
          </a:xfr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111" y="2075675"/>
            <a:ext cx="5761704" cy="3246120"/>
          </a:xfrm>
          <a:prstGeom prst="rect">
            <a:avLst/>
          </a:prstGeom>
        </p:spPr>
      </p:pic>
      <p:sp>
        <p:nvSpPr>
          <p:cNvPr id="6" name="Content Placeholder 2"/>
          <p:cNvSpPr txBox="1">
            <a:spLocks/>
          </p:cNvSpPr>
          <p:nvPr/>
        </p:nvSpPr>
        <p:spPr>
          <a:xfrm>
            <a:off x="363111" y="1047813"/>
            <a:ext cx="9872871" cy="1283048"/>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ClrTx/>
            </a:pPr>
            <a:r>
              <a:rPr lang="en-GB" dirty="0">
                <a:solidFill>
                  <a:schemeClr val="tx1"/>
                </a:solidFill>
                <a:latin typeface="Calibri" panose="020F0502020204030204" pitchFamily="34" charset="0"/>
                <a:cs typeface="Calibri" panose="020F0502020204030204" pitchFamily="34" charset="0"/>
              </a:rPr>
              <a:t>Students: 11,500</a:t>
            </a:r>
          </a:p>
          <a:p>
            <a:pPr>
              <a:buClrTx/>
            </a:pPr>
            <a:r>
              <a:rPr lang="en-GB" dirty="0">
                <a:solidFill>
                  <a:schemeClr val="tx1"/>
                </a:solidFill>
                <a:latin typeface="Calibri" panose="020F0502020204030204" pitchFamily="34" charset="0"/>
                <a:cs typeface="Calibri" panose="020F0502020204030204" pitchFamily="34" charset="0"/>
              </a:rPr>
              <a:t>Academics+ Non-academics: 2,500</a:t>
            </a:r>
          </a:p>
        </p:txBody>
      </p:sp>
      <p:sp>
        <p:nvSpPr>
          <p:cNvPr id="7" name="TextBox 6"/>
          <p:cNvSpPr txBox="1"/>
          <p:nvPr/>
        </p:nvSpPr>
        <p:spPr>
          <a:xfrm>
            <a:off x="265175" y="5380068"/>
            <a:ext cx="5667791" cy="584775"/>
          </a:xfrm>
          <a:prstGeom prst="rect">
            <a:avLst/>
          </a:prstGeom>
          <a:noFill/>
        </p:spPr>
        <p:txBody>
          <a:bodyPr wrap="square" rtlCol="0">
            <a:spAutoFit/>
          </a:bodyPr>
          <a:lstStyle/>
          <a:p>
            <a:pPr algn="ctr"/>
            <a:r>
              <a:rPr lang="en-GB" b="1" i="1" baseline="0" dirty="0"/>
              <a:t>Graph showing Population by Student’s Gender and Year</a:t>
            </a:r>
            <a:r>
              <a:rPr lang="en-GB" b="1" i="1" dirty="0"/>
              <a:t> </a:t>
            </a:r>
            <a:r>
              <a:rPr lang="en-GB" sz="1400" i="1" baseline="0" dirty="0"/>
              <a:t>(GTP Plan for Msida Campus, 2011)</a:t>
            </a:r>
            <a:endParaRPr lang="en-GB" sz="1400" i="1" dirty="0"/>
          </a:p>
        </p:txBody>
      </p:sp>
      <p:sp>
        <p:nvSpPr>
          <p:cNvPr id="8" name="TextBox 7"/>
          <p:cNvSpPr txBox="1"/>
          <p:nvPr/>
        </p:nvSpPr>
        <p:spPr>
          <a:xfrm>
            <a:off x="6022848" y="5380068"/>
            <a:ext cx="4983480" cy="584775"/>
          </a:xfrm>
          <a:prstGeom prst="rect">
            <a:avLst/>
          </a:prstGeom>
          <a:noFill/>
        </p:spPr>
        <p:txBody>
          <a:bodyPr wrap="square" rtlCol="0">
            <a:spAutoFit/>
          </a:bodyPr>
          <a:lstStyle/>
          <a:p>
            <a:pPr algn="ctr"/>
            <a:r>
              <a:rPr lang="en-GB" b="1" i="1" baseline="0" dirty="0"/>
              <a:t>Graph showing Population by Workers</a:t>
            </a:r>
            <a:r>
              <a:rPr lang="en-GB" b="1" i="1" dirty="0"/>
              <a:t> </a:t>
            </a:r>
            <a:r>
              <a:rPr lang="en-GB" b="1" i="1" baseline="0" dirty="0"/>
              <a:t>and Year</a:t>
            </a:r>
          </a:p>
          <a:p>
            <a:pPr algn="ctr"/>
            <a:r>
              <a:rPr lang="en-GB" sz="1400" i="1" baseline="0" dirty="0"/>
              <a:t>(GTP Plan for Msida Campus, 2011)</a:t>
            </a:r>
            <a:endParaRPr lang="en-GB" sz="1400" i="1" dirty="0"/>
          </a:p>
        </p:txBody>
      </p:sp>
      <p:sp>
        <p:nvSpPr>
          <p:cNvPr id="9" name="Title 1"/>
          <p:cNvSpPr txBox="1">
            <a:spLocks/>
          </p:cNvSpPr>
          <p:nvPr/>
        </p:nvSpPr>
        <p:spPr>
          <a:xfrm>
            <a:off x="101276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A) POPULATION</a:t>
            </a:r>
            <a:endParaRPr lang="en-GB" sz="2400" dirty="0"/>
          </a:p>
        </p:txBody>
      </p:sp>
    </p:spTree>
    <p:extLst>
      <p:ext uri="{BB962C8B-B14F-4D97-AF65-F5344CB8AC3E}">
        <p14:creationId xmlns:p14="http://schemas.microsoft.com/office/powerpoint/2010/main" val="3684289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4639" y="917167"/>
            <a:ext cx="9781953" cy="4508206"/>
          </a:xfrm>
          <a:prstGeom prst="rect">
            <a:avLst/>
          </a:prstGeom>
        </p:spPr>
      </p:pic>
      <p:sp>
        <p:nvSpPr>
          <p:cNvPr id="7" name="TextBox 6"/>
          <p:cNvSpPr txBox="1"/>
          <p:nvPr/>
        </p:nvSpPr>
        <p:spPr>
          <a:xfrm>
            <a:off x="1254639" y="5381931"/>
            <a:ext cx="5839186" cy="553998"/>
          </a:xfrm>
          <a:prstGeom prst="rect">
            <a:avLst/>
          </a:prstGeom>
          <a:noFill/>
        </p:spPr>
        <p:txBody>
          <a:bodyPr wrap="square" rtlCol="0">
            <a:spAutoFit/>
          </a:bodyPr>
          <a:lstStyle/>
          <a:p>
            <a:r>
              <a:rPr lang="en-GB" b="1" i="1" dirty="0"/>
              <a:t>Annual Price Changes </a:t>
            </a:r>
          </a:p>
          <a:p>
            <a:r>
              <a:rPr lang="en-GB" sz="1200" i="1" dirty="0"/>
              <a:t>Reference: NSO, Property Price Index, 2017</a:t>
            </a:r>
          </a:p>
        </p:txBody>
      </p:sp>
      <p:cxnSp>
        <p:nvCxnSpPr>
          <p:cNvPr id="9" name="Straight Connector 8"/>
          <p:cNvCxnSpPr/>
          <p:nvPr/>
        </p:nvCxnSpPr>
        <p:spPr>
          <a:xfrm flipH="1">
            <a:off x="1254639" y="2775088"/>
            <a:ext cx="9611827" cy="10633"/>
          </a:xfrm>
          <a:prstGeom prst="line">
            <a:avLst/>
          </a:prstGeom>
          <a:ln w="2857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6" name="Title 1"/>
          <p:cNvSpPr txBox="1">
            <a:spLocks/>
          </p:cNvSpPr>
          <p:nvPr/>
        </p:nvSpPr>
        <p:spPr>
          <a:xfrm>
            <a:off x="101276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B) ECONOMY- </a:t>
            </a:r>
            <a:r>
              <a:rPr lang="en-GB" sz="2400" dirty="0"/>
              <a:t>Land Value</a:t>
            </a:r>
          </a:p>
        </p:txBody>
      </p:sp>
      <p:sp>
        <p:nvSpPr>
          <p:cNvPr id="2" name="Rectangle 1"/>
          <p:cNvSpPr/>
          <p:nvPr/>
        </p:nvSpPr>
        <p:spPr>
          <a:xfrm>
            <a:off x="5056936" y="5381931"/>
            <a:ext cx="5831347" cy="2047740"/>
          </a:xfrm>
          <a:prstGeom prst="rect">
            <a:avLst/>
          </a:prstGeom>
        </p:spPr>
        <p:txBody>
          <a:bodyPr wrap="square">
            <a:spAutoFit/>
          </a:bodyPr>
          <a:lstStyle/>
          <a:p>
            <a:pPr>
              <a:lnSpc>
                <a:spcPct val="115000"/>
              </a:lnSpc>
              <a:spcAft>
                <a:spcPts val="1000"/>
              </a:spcAft>
            </a:pPr>
            <a:r>
              <a:rPr lang="en-US" b="1" u="sng" dirty="0">
                <a:latin typeface="Arial" panose="020B0604020202020204" pitchFamily="34" charset="0"/>
                <a:ea typeface="Calibri" panose="020F0502020204030204" pitchFamily="34" charset="0"/>
                <a:cs typeface="Times New Roman" panose="02020603050405020304" pitchFamily="18" charset="0"/>
              </a:rPr>
              <a:t>B1.4</a:t>
            </a:r>
            <a:r>
              <a:rPr lang="it-IT" b="1" u="sng" dirty="0">
                <a:latin typeface="Arial" panose="020B0604020202020204" pitchFamily="34" charset="0"/>
                <a:ea typeface="Calibri" panose="020F0502020204030204" pitchFamily="34" charset="0"/>
                <a:cs typeface="Times New Roman" panose="02020603050405020304" pitchFamily="18" charset="0"/>
              </a:rPr>
              <a:t> Impact of land values on adjacent areas</a:t>
            </a:r>
          </a:p>
          <a:p>
            <a:pPr>
              <a:lnSpc>
                <a:spcPct val="115000"/>
              </a:lnSpc>
              <a:spcAft>
                <a:spcPts val="1000"/>
              </a:spcAft>
            </a:pPr>
            <a:r>
              <a:rPr lang="it-IT" dirty="0"/>
              <a:t>The main aim of this indicator is to assess the increase of the cost of the land with regards to the increase of cost of living. This is assessed over a 5 year period. </a:t>
            </a:r>
            <a:endParaRPr lang="it-IT" b="1" u="sng" dirty="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2400" b="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667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b="1" dirty="0"/>
              <a:t>CASE STUDIES SELECTED</a:t>
            </a:r>
          </a:p>
        </p:txBody>
      </p:sp>
      <p:sp>
        <p:nvSpPr>
          <p:cNvPr id="4" name="Oval 3"/>
          <p:cNvSpPr/>
          <p:nvPr/>
        </p:nvSpPr>
        <p:spPr>
          <a:xfrm>
            <a:off x="2809700" y="997527"/>
            <a:ext cx="2793077" cy="27930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CASE STUDY URBAN SCALE</a:t>
            </a:r>
          </a:p>
        </p:txBody>
      </p:sp>
      <p:sp>
        <p:nvSpPr>
          <p:cNvPr id="5" name="Oval 4"/>
          <p:cNvSpPr/>
          <p:nvPr/>
        </p:nvSpPr>
        <p:spPr>
          <a:xfrm>
            <a:off x="6428507" y="997527"/>
            <a:ext cx="2793077" cy="279307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CASE STUDY BUILDING SCALE</a:t>
            </a:r>
          </a:p>
        </p:txBody>
      </p:sp>
      <p:cxnSp>
        <p:nvCxnSpPr>
          <p:cNvPr id="8" name="Straight Arrow Connector 7"/>
          <p:cNvCxnSpPr/>
          <p:nvPr/>
        </p:nvCxnSpPr>
        <p:spPr>
          <a:xfrm flipH="1">
            <a:off x="4206240" y="3923609"/>
            <a:ext cx="2" cy="12635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825043" y="3923609"/>
            <a:ext cx="2" cy="126353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76892" y="5366311"/>
            <a:ext cx="2258695" cy="830997"/>
          </a:xfrm>
          <a:prstGeom prst="rect">
            <a:avLst/>
          </a:prstGeom>
          <a:noFill/>
        </p:spPr>
        <p:txBody>
          <a:bodyPr wrap="none" rtlCol="0">
            <a:spAutoFit/>
          </a:bodyPr>
          <a:lstStyle/>
          <a:p>
            <a:pPr algn="ctr"/>
            <a:r>
              <a:rPr lang="en-GB" sz="2400" b="1" dirty="0"/>
              <a:t>UNIVERSITY OF </a:t>
            </a:r>
          </a:p>
          <a:p>
            <a:pPr algn="ctr"/>
            <a:r>
              <a:rPr lang="en-GB" sz="2400" b="1" dirty="0"/>
              <a:t>MALTA CAMPUS</a:t>
            </a:r>
          </a:p>
        </p:txBody>
      </p:sp>
      <p:sp>
        <p:nvSpPr>
          <p:cNvPr id="12" name="TextBox 11"/>
          <p:cNvSpPr txBox="1"/>
          <p:nvPr/>
        </p:nvSpPr>
        <p:spPr>
          <a:xfrm>
            <a:off x="6869557" y="5550976"/>
            <a:ext cx="1910972" cy="461665"/>
          </a:xfrm>
          <a:prstGeom prst="rect">
            <a:avLst/>
          </a:prstGeom>
          <a:noFill/>
        </p:spPr>
        <p:txBody>
          <a:bodyPr wrap="none" rtlCol="0">
            <a:spAutoFit/>
          </a:bodyPr>
          <a:lstStyle/>
          <a:p>
            <a:r>
              <a:rPr lang="en-GB" sz="2400" b="1" dirty="0"/>
              <a:t>ICT BUILDING</a:t>
            </a:r>
          </a:p>
        </p:txBody>
      </p:sp>
    </p:spTree>
    <p:extLst>
      <p:ext uri="{BB962C8B-B14F-4D97-AF65-F5344CB8AC3E}">
        <p14:creationId xmlns:p14="http://schemas.microsoft.com/office/powerpoint/2010/main" val="1779491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9711" y="1085192"/>
            <a:ext cx="9827840" cy="2287063"/>
          </a:xfrm>
          <a:prstGeom prst="rect">
            <a:avLst/>
          </a:prstGeom>
        </p:spPr>
      </p:pic>
      <p:sp>
        <p:nvSpPr>
          <p:cNvPr id="5" name="TextBox 4"/>
          <p:cNvSpPr txBox="1"/>
          <p:nvPr/>
        </p:nvSpPr>
        <p:spPr>
          <a:xfrm>
            <a:off x="1228063" y="3556437"/>
            <a:ext cx="5839186" cy="523220"/>
          </a:xfrm>
          <a:prstGeom prst="rect">
            <a:avLst/>
          </a:prstGeom>
          <a:noFill/>
        </p:spPr>
        <p:txBody>
          <a:bodyPr wrap="square" rtlCol="0">
            <a:spAutoFit/>
          </a:bodyPr>
          <a:lstStyle/>
          <a:p>
            <a:r>
              <a:rPr lang="en-GB" sz="1600" b="1" i="1" dirty="0"/>
              <a:t>Employment rate by age, sex</a:t>
            </a:r>
          </a:p>
          <a:p>
            <a:r>
              <a:rPr lang="en-GB" sz="1200" i="1" dirty="0"/>
              <a:t>Reference: NSO, Young People on the labour market, 2016</a:t>
            </a:r>
          </a:p>
        </p:txBody>
      </p:sp>
      <p:sp>
        <p:nvSpPr>
          <p:cNvPr id="6" name="Title 1"/>
          <p:cNvSpPr txBox="1">
            <a:spLocks/>
          </p:cNvSpPr>
          <p:nvPr/>
        </p:nvSpPr>
        <p:spPr>
          <a:xfrm>
            <a:off x="101276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B) ECONOMY- </a:t>
            </a:r>
            <a:r>
              <a:rPr lang="en-GB" sz="2400" dirty="0"/>
              <a:t>Employment Rate</a:t>
            </a:r>
          </a:p>
        </p:txBody>
      </p:sp>
      <p:sp>
        <p:nvSpPr>
          <p:cNvPr id="2" name="TextBox 1"/>
          <p:cNvSpPr txBox="1"/>
          <p:nvPr/>
        </p:nvSpPr>
        <p:spPr>
          <a:xfrm>
            <a:off x="1228063" y="4263839"/>
            <a:ext cx="9729488" cy="1754326"/>
          </a:xfrm>
          <a:prstGeom prst="rect">
            <a:avLst/>
          </a:prstGeom>
          <a:noFill/>
        </p:spPr>
        <p:txBody>
          <a:bodyPr wrap="square" rtlCol="0">
            <a:spAutoFit/>
          </a:bodyPr>
          <a:lstStyle/>
          <a:p>
            <a:pPr algn="just"/>
            <a:r>
              <a:rPr lang="it-IT" dirty="0"/>
              <a:t>The main aim of this indicator is to </a:t>
            </a:r>
            <a:r>
              <a:rPr lang="it-IT" b="1" dirty="0"/>
              <a:t>calculate the number of people in the labour force compared to the number of working age people and express result as a percentage.</a:t>
            </a:r>
            <a:r>
              <a:rPr lang="it-IT" dirty="0"/>
              <a:t> </a:t>
            </a:r>
          </a:p>
          <a:p>
            <a:pPr algn="just"/>
            <a:endParaRPr lang="it-IT" dirty="0"/>
          </a:p>
          <a:p>
            <a:pPr algn="just"/>
            <a:r>
              <a:rPr lang="it-IT" dirty="0"/>
              <a:t>This indicator is needed to assess the labour market status, the economy development and the citizens’ quality of life. </a:t>
            </a:r>
            <a:endParaRPr lang="en-GB" dirty="0"/>
          </a:p>
          <a:p>
            <a:pPr algn="just"/>
            <a:endParaRPr lang="en-GB" dirty="0"/>
          </a:p>
        </p:txBody>
      </p:sp>
    </p:spTree>
    <p:extLst>
      <p:ext uri="{BB962C8B-B14F-4D97-AF65-F5344CB8AC3E}">
        <p14:creationId xmlns:p14="http://schemas.microsoft.com/office/powerpoint/2010/main" val="3025974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t>C) ENERGY</a:t>
            </a:r>
          </a:p>
        </p:txBody>
      </p:sp>
      <p:sp>
        <p:nvSpPr>
          <p:cNvPr id="3" name="Content Placeholder 2">
            <a:extLst>
              <a:ext uri="{FF2B5EF4-FFF2-40B4-BE49-F238E27FC236}">
                <a16:creationId xmlns:a16="http://schemas.microsoft.com/office/drawing/2014/main" id="{4BAC9478-D0E9-6344-9BDA-D8BBC300C9F0}"/>
              </a:ext>
            </a:extLst>
          </p:cNvPr>
          <p:cNvSpPr>
            <a:spLocks noGrp="1"/>
          </p:cNvSpPr>
          <p:nvPr>
            <p:ph idx="1"/>
          </p:nvPr>
        </p:nvSpPr>
        <p:spPr/>
        <p:txBody>
          <a:bodyPr>
            <a:normAutofit/>
          </a:bodyPr>
          <a:lstStyle/>
          <a:p>
            <a:r>
              <a:rPr lang="en-US" sz="2400" b="1" dirty="0"/>
              <a:t>C1 Non-renewable energy</a:t>
            </a:r>
          </a:p>
          <a:p>
            <a:pPr lvl="1"/>
            <a:r>
              <a:rPr lang="en-US" sz="2400" dirty="0"/>
              <a:t>C1.1: Final thermal energy consumption for building operations</a:t>
            </a:r>
          </a:p>
          <a:p>
            <a:pPr lvl="2"/>
            <a:r>
              <a:rPr lang="en-US" sz="2000" dirty="0"/>
              <a:t>We have data on thermal energy consumption for 4 buildings close to each other at UM.</a:t>
            </a:r>
          </a:p>
          <a:p>
            <a:pPr lvl="2"/>
            <a:r>
              <a:rPr lang="it-IT" sz="2000" dirty="0"/>
              <a:t>Dividing the </a:t>
            </a:r>
            <a:r>
              <a:rPr lang="it-IT" sz="2000" b="1" dirty="0"/>
              <a:t>aggregated thermal energy consumption </a:t>
            </a:r>
            <a:r>
              <a:rPr lang="it-IT" sz="2000" dirty="0"/>
              <a:t>by the total </a:t>
            </a:r>
            <a:r>
              <a:rPr lang="it-IT" sz="2000" b="1" dirty="0"/>
              <a:t>useful area </a:t>
            </a:r>
            <a:r>
              <a:rPr lang="it-IT" sz="2000" dirty="0"/>
              <a:t>of all buildings.</a:t>
            </a:r>
            <a:endParaRPr lang="en-GB" sz="2000" dirty="0"/>
          </a:p>
          <a:p>
            <a:pPr lvl="2"/>
            <a:r>
              <a:rPr lang="en-US" sz="2000" dirty="0"/>
              <a:t>Result: </a:t>
            </a:r>
            <a:r>
              <a:rPr lang="en-US" sz="2000" dirty="0">
                <a:solidFill>
                  <a:schemeClr val="accent3">
                    <a:lumMod val="75000"/>
                  </a:schemeClr>
                </a:solidFill>
              </a:rPr>
              <a:t>16.1 kWh/m2</a:t>
            </a:r>
          </a:p>
          <a:p>
            <a:pPr lvl="2"/>
            <a:endParaRPr lang="en-US" sz="2000" baseline="30000" dirty="0"/>
          </a:p>
          <a:p>
            <a:pPr lvl="2"/>
            <a:endParaRPr lang="en-US" sz="2000" baseline="30000" dirty="0"/>
          </a:p>
          <a:p>
            <a:pPr lvl="1"/>
            <a:r>
              <a:rPr lang="en-US" sz="2400" dirty="0"/>
              <a:t>C1.4: Total final electrical energy consumption for building operations</a:t>
            </a:r>
          </a:p>
          <a:p>
            <a:pPr lvl="2"/>
            <a:r>
              <a:rPr lang="en-US" sz="2000" dirty="0"/>
              <a:t>Results: </a:t>
            </a:r>
          </a:p>
          <a:p>
            <a:pPr lvl="3"/>
            <a:r>
              <a:rPr lang="en-US" sz="1800" dirty="0"/>
              <a:t>For 4 buildings with VRF Systems: </a:t>
            </a:r>
            <a:r>
              <a:rPr lang="en-US" dirty="0">
                <a:solidFill>
                  <a:schemeClr val="accent3">
                    <a:lumMod val="75000"/>
                  </a:schemeClr>
                </a:solidFill>
              </a:rPr>
              <a:t>64.2 kWh/m2</a:t>
            </a:r>
          </a:p>
          <a:p>
            <a:pPr lvl="3"/>
            <a:r>
              <a:rPr lang="en-US" sz="1800" dirty="0"/>
              <a:t>Campus Wide: </a:t>
            </a:r>
            <a:r>
              <a:rPr lang="en-US" dirty="0">
                <a:solidFill>
                  <a:schemeClr val="accent3">
                    <a:lumMod val="75000"/>
                  </a:schemeClr>
                </a:solidFill>
              </a:rPr>
              <a:t>103.2 kWh/m2</a:t>
            </a:r>
          </a:p>
        </p:txBody>
      </p:sp>
    </p:spTree>
    <p:extLst>
      <p:ext uri="{BB962C8B-B14F-4D97-AF65-F5344CB8AC3E}">
        <p14:creationId xmlns:p14="http://schemas.microsoft.com/office/powerpoint/2010/main" val="2083306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t>C) ENERGY</a:t>
            </a:r>
          </a:p>
        </p:txBody>
      </p:sp>
      <p:sp>
        <p:nvSpPr>
          <p:cNvPr id="3" name="Content Placeholder 2">
            <a:extLst>
              <a:ext uri="{FF2B5EF4-FFF2-40B4-BE49-F238E27FC236}">
                <a16:creationId xmlns:a16="http://schemas.microsoft.com/office/drawing/2014/main" id="{4BAC9478-D0E9-6344-9BDA-D8BBC300C9F0}"/>
              </a:ext>
            </a:extLst>
          </p:cNvPr>
          <p:cNvSpPr>
            <a:spLocks noGrp="1"/>
          </p:cNvSpPr>
          <p:nvPr>
            <p:ph idx="1"/>
          </p:nvPr>
        </p:nvSpPr>
        <p:spPr/>
        <p:txBody>
          <a:bodyPr>
            <a:normAutofit/>
          </a:bodyPr>
          <a:lstStyle/>
          <a:p>
            <a:r>
              <a:rPr lang="en-US" sz="2400" b="1" dirty="0"/>
              <a:t>C2 Renewable and </a:t>
            </a:r>
            <a:r>
              <a:rPr lang="en-US" sz="2400" b="1" dirty="0" err="1"/>
              <a:t>Decarbonised</a:t>
            </a:r>
            <a:r>
              <a:rPr lang="en-US" sz="2400" b="1" dirty="0"/>
              <a:t> energy</a:t>
            </a:r>
          </a:p>
          <a:p>
            <a:pPr lvl="1"/>
            <a:r>
              <a:rPr lang="en-GB" sz="2400" dirty="0"/>
              <a:t>C2.4: Share of renewable energy on-site, on total primary energy consumption for building operations.</a:t>
            </a:r>
            <a:r>
              <a:rPr lang="en-US" sz="2400" dirty="0"/>
              <a:t> </a:t>
            </a:r>
          </a:p>
          <a:p>
            <a:pPr lvl="2"/>
            <a:r>
              <a:rPr lang="en-US" sz="2000" dirty="0"/>
              <a:t>Ratio of on-site renewable energy consumption to total primary energy consumption.</a:t>
            </a:r>
          </a:p>
          <a:p>
            <a:pPr lvl="2"/>
            <a:r>
              <a:rPr lang="en-GB" sz="2000" b="1" dirty="0"/>
              <a:t>Result: </a:t>
            </a:r>
            <a:r>
              <a:rPr lang="en-GB" sz="2000" dirty="0">
                <a:solidFill>
                  <a:schemeClr val="accent3">
                    <a:lumMod val="75000"/>
                  </a:schemeClr>
                </a:solidFill>
              </a:rPr>
              <a:t>6.9%</a:t>
            </a:r>
          </a:p>
          <a:p>
            <a:pPr lvl="2"/>
            <a:endParaRPr lang="en-GB" sz="2000" dirty="0">
              <a:solidFill>
                <a:schemeClr val="accent3">
                  <a:lumMod val="75000"/>
                </a:schemeClr>
              </a:solidFill>
            </a:endParaRPr>
          </a:p>
          <a:p>
            <a:pPr lvl="1"/>
            <a:r>
              <a:rPr lang="en-US" sz="2400" dirty="0"/>
              <a:t>C2.7: </a:t>
            </a:r>
            <a:r>
              <a:rPr lang="en-GB" sz="2400" dirty="0"/>
              <a:t>Share of electric energy generation from on-site renewable sources on final electric energy.</a:t>
            </a:r>
            <a:r>
              <a:rPr lang="en-US" sz="2400" dirty="0"/>
              <a:t> </a:t>
            </a:r>
          </a:p>
          <a:p>
            <a:pPr lvl="2"/>
            <a:r>
              <a:rPr lang="en-GB" sz="2000" dirty="0"/>
              <a:t>The share of renewable electric energy on final electric energy consumption expressed as a percentage.</a:t>
            </a:r>
          </a:p>
          <a:p>
            <a:pPr lvl="2"/>
            <a:r>
              <a:rPr lang="en-GB" sz="2000" b="1" dirty="0"/>
              <a:t>Result: </a:t>
            </a:r>
            <a:r>
              <a:rPr lang="en-GB" sz="2000" dirty="0">
                <a:solidFill>
                  <a:schemeClr val="accent3">
                    <a:lumMod val="75000"/>
                  </a:schemeClr>
                </a:solidFill>
              </a:rPr>
              <a:t>16.4%</a:t>
            </a:r>
            <a:endParaRPr lang="en-US" sz="2000" dirty="0">
              <a:solidFill>
                <a:schemeClr val="accent3">
                  <a:lumMod val="75000"/>
                </a:schemeClr>
              </a:solidFill>
            </a:endParaRPr>
          </a:p>
          <a:p>
            <a:pPr lvl="2"/>
            <a:endParaRPr lang="en-US" sz="2000" dirty="0">
              <a:solidFill>
                <a:schemeClr val="accent3">
                  <a:lumMod val="75000"/>
                </a:schemeClr>
              </a:solidFill>
            </a:endParaRPr>
          </a:p>
        </p:txBody>
      </p:sp>
    </p:spTree>
    <p:extLst>
      <p:ext uri="{BB962C8B-B14F-4D97-AF65-F5344CB8AC3E}">
        <p14:creationId xmlns:p14="http://schemas.microsoft.com/office/powerpoint/2010/main" val="233988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t>D) Atmospheric Emissions</a:t>
            </a:r>
          </a:p>
        </p:txBody>
      </p:sp>
      <p:sp>
        <p:nvSpPr>
          <p:cNvPr id="3" name="Content Placeholder 2">
            <a:extLst>
              <a:ext uri="{FF2B5EF4-FFF2-40B4-BE49-F238E27FC236}">
                <a16:creationId xmlns:a16="http://schemas.microsoft.com/office/drawing/2014/main" id="{4BAC9478-D0E9-6344-9BDA-D8BBC300C9F0}"/>
              </a:ext>
            </a:extLst>
          </p:cNvPr>
          <p:cNvSpPr>
            <a:spLocks noGrp="1"/>
          </p:cNvSpPr>
          <p:nvPr>
            <p:ph idx="1"/>
          </p:nvPr>
        </p:nvSpPr>
        <p:spPr>
          <a:xfrm>
            <a:off x="0" y="1369776"/>
            <a:ext cx="6612835" cy="4038600"/>
          </a:xfrm>
        </p:spPr>
        <p:txBody>
          <a:bodyPr>
            <a:normAutofit/>
          </a:bodyPr>
          <a:lstStyle/>
          <a:p>
            <a:pPr algn="just"/>
            <a:r>
              <a:rPr lang="en-US" sz="2400" b="1" dirty="0"/>
              <a:t>D1: Atmospheric Emissions</a:t>
            </a:r>
          </a:p>
          <a:p>
            <a:pPr lvl="1" algn="just"/>
            <a:r>
              <a:rPr lang="en-US" sz="2400" dirty="0"/>
              <a:t>D1.2: </a:t>
            </a:r>
            <a:r>
              <a:rPr lang="en-GB" sz="2400" dirty="0"/>
              <a:t>GHG emissions from energy used for all purposes in building operations.</a:t>
            </a:r>
          </a:p>
          <a:p>
            <a:pPr lvl="2" algn="just"/>
            <a:r>
              <a:rPr lang="en-GB" sz="2000" dirty="0"/>
              <a:t>Since in Malta, energy is generated from one source (</a:t>
            </a:r>
            <a:r>
              <a:rPr lang="en-GB" sz="2000" dirty="0" err="1"/>
              <a:t>Enemalta</a:t>
            </a:r>
            <a:r>
              <a:rPr lang="en-GB" sz="2000" dirty="0"/>
              <a:t> Power Station), then the GHG emissions from energy </a:t>
            </a:r>
            <a:r>
              <a:rPr lang="en-US" sz="2000" dirty="0"/>
              <a:t>is equal to that of the power station. This result is proportioned according to the energy used (calculated by </a:t>
            </a:r>
            <a:r>
              <a:rPr lang="en-US" sz="2000" dirty="0" err="1"/>
              <a:t>Enemalta</a:t>
            </a:r>
            <a:r>
              <a:rPr lang="en-US" sz="2000" dirty="0"/>
              <a:t>).</a:t>
            </a:r>
          </a:p>
          <a:p>
            <a:pPr lvl="2" algn="just"/>
            <a:r>
              <a:rPr lang="en-US" sz="2000" b="1" dirty="0"/>
              <a:t>Result: </a:t>
            </a:r>
            <a:r>
              <a:rPr lang="en-US" sz="2000" dirty="0">
                <a:solidFill>
                  <a:schemeClr val="accent3">
                    <a:lumMod val="75000"/>
                  </a:schemeClr>
                </a:solidFill>
              </a:rPr>
              <a:t>5120 </a:t>
            </a:r>
            <a:r>
              <a:rPr lang="en-US" sz="2000" dirty="0" err="1">
                <a:solidFill>
                  <a:schemeClr val="accent3">
                    <a:lumMod val="75000"/>
                  </a:schemeClr>
                </a:solidFill>
              </a:rPr>
              <a:t>tonnes</a:t>
            </a:r>
            <a:r>
              <a:rPr lang="en-US" sz="2000" dirty="0">
                <a:solidFill>
                  <a:schemeClr val="accent3">
                    <a:lumMod val="75000"/>
                  </a:schemeClr>
                </a:solidFill>
              </a:rPr>
              <a:t>; or 76.5 kg/m</a:t>
            </a:r>
            <a:r>
              <a:rPr lang="en-US" sz="2000" baseline="30000" dirty="0">
                <a:solidFill>
                  <a:schemeClr val="accent3">
                    <a:lumMod val="75000"/>
                  </a:schemeClr>
                </a:solidFill>
              </a:rPr>
              <a:t>2</a:t>
            </a:r>
            <a:r>
              <a:rPr lang="en-US" sz="2000" dirty="0">
                <a:solidFill>
                  <a:schemeClr val="accent3">
                    <a:lumMod val="75000"/>
                  </a:schemeClr>
                </a:solidFill>
              </a:rPr>
              <a:t>; </a:t>
            </a:r>
          </a:p>
        </p:txBody>
      </p:sp>
      <p:pic>
        <p:nvPicPr>
          <p:cNvPr id="2050" name="Picture 2" descr="Image result for ghg emission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34200" y="1847850"/>
            <a:ext cx="4821116"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903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1276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E) NON-RENEWABLES- </a:t>
            </a:r>
            <a:r>
              <a:rPr lang="en-GB" sz="2400" dirty="0"/>
              <a:t>Water</a:t>
            </a:r>
          </a:p>
        </p:txBody>
      </p:sp>
      <p:graphicFrame>
        <p:nvGraphicFramePr>
          <p:cNvPr id="2" name="Diagram 1"/>
          <p:cNvGraphicFramePr/>
          <p:nvPr>
            <p:extLst>
              <p:ext uri="{D42A27DB-BD31-4B8C-83A1-F6EECF244321}">
                <p14:modId xmlns:p14="http://schemas.microsoft.com/office/powerpoint/2010/main" val="2784619665"/>
              </p:ext>
            </p:extLst>
          </p:nvPr>
        </p:nvGraphicFramePr>
        <p:xfrm>
          <a:off x="2117969" y="8051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3092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050" y="323850"/>
            <a:ext cx="11149684" cy="6259830"/>
          </a:xfrm>
          <a:prstGeom prst="rect">
            <a:avLst/>
          </a:prstGeom>
        </p:spPr>
      </p:pic>
      <p:sp>
        <p:nvSpPr>
          <p:cNvPr id="5" name="Rounded Rectangle 4"/>
          <p:cNvSpPr/>
          <p:nvPr/>
        </p:nvSpPr>
        <p:spPr>
          <a:xfrm>
            <a:off x="4568567" y="1140106"/>
            <a:ext cx="1531291" cy="13889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959750" y="1834587"/>
            <a:ext cx="748923" cy="400110"/>
          </a:xfrm>
          <a:prstGeom prst="rect">
            <a:avLst/>
          </a:prstGeom>
          <a:noFill/>
        </p:spPr>
        <p:txBody>
          <a:bodyPr wrap="none" rtlCol="0">
            <a:spAutoFit/>
          </a:bodyPr>
          <a:lstStyle/>
          <a:p>
            <a:r>
              <a:rPr lang="en-GB" sz="2000" b="1" dirty="0">
                <a:solidFill>
                  <a:srgbClr val="FF0000"/>
                </a:solidFill>
              </a:rPr>
              <a:t>UOM</a:t>
            </a:r>
          </a:p>
        </p:txBody>
      </p:sp>
    </p:spTree>
    <p:extLst>
      <p:ext uri="{BB962C8B-B14F-4D97-AF65-F5344CB8AC3E}">
        <p14:creationId xmlns:p14="http://schemas.microsoft.com/office/powerpoint/2010/main" val="2387596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73945" y="861232"/>
            <a:ext cx="8241882" cy="5135520"/>
          </a:xfrm>
          <a:ln>
            <a:solidFill>
              <a:schemeClr val="tx1"/>
            </a:solidFill>
          </a:ln>
        </p:spPr>
      </p:pic>
      <p:sp>
        <p:nvSpPr>
          <p:cNvPr id="6" name="TextBox 5"/>
          <p:cNvSpPr txBox="1"/>
          <p:nvPr/>
        </p:nvSpPr>
        <p:spPr>
          <a:xfrm>
            <a:off x="4076641" y="5996752"/>
            <a:ext cx="5839186" cy="553998"/>
          </a:xfrm>
          <a:prstGeom prst="rect">
            <a:avLst/>
          </a:prstGeom>
          <a:noFill/>
        </p:spPr>
        <p:txBody>
          <a:bodyPr wrap="square" rtlCol="0">
            <a:spAutoFit/>
          </a:bodyPr>
          <a:lstStyle/>
          <a:p>
            <a:pPr algn="r"/>
            <a:r>
              <a:rPr lang="en-GB" b="1" i="1" dirty="0"/>
              <a:t>UM Water System</a:t>
            </a:r>
          </a:p>
          <a:p>
            <a:pPr algn="r"/>
            <a:r>
              <a:rPr lang="en-GB" sz="1200" i="1" dirty="0"/>
              <a:t>Reference: (Team 2 Architects, 2015)</a:t>
            </a:r>
          </a:p>
        </p:txBody>
      </p:sp>
      <p:sp>
        <p:nvSpPr>
          <p:cNvPr id="7" name="Title 1"/>
          <p:cNvSpPr txBox="1">
            <a:spLocks/>
          </p:cNvSpPr>
          <p:nvPr/>
        </p:nvSpPr>
        <p:spPr>
          <a:xfrm>
            <a:off x="857126"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E) NON-RENEWABLES- </a:t>
            </a:r>
            <a:r>
              <a:rPr lang="en-GB" sz="2400" dirty="0"/>
              <a:t>Existing UM Water System</a:t>
            </a:r>
          </a:p>
        </p:txBody>
      </p:sp>
    </p:spTree>
    <p:extLst>
      <p:ext uri="{BB962C8B-B14F-4D97-AF65-F5344CB8AC3E}">
        <p14:creationId xmlns:p14="http://schemas.microsoft.com/office/powerpoint/2010/main" val="375991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42568" y="5905850"/>
            <a:ext cx="5839186" cy="553998"/>
          </a:xfrm>
          <a:prstGeom prst="rect">
            <a:avLst/>
          </a:prstGeom>
          <a:noFill/>
        </p:spPr>
        <p:txBody>
          <a:bodyPr wrap="square" rtlCol="0">
            <a:spAutoFit/>
          </a:bodyPr>
          <a:lstStyle/>
          <a:p>
            <a:pPr algn="r"/>
            <a:r>
              <a:rPr lang="en-GB" b="1" i="1" dirty="0"/>
              <a:t>Sewage</a:t>
            </a:r>
          </a:p>
          <a:p>
            <a:pPr algn="r"/>
            <a:r>
              <a:rPr lang="en-GB" sz="1200" i="1" dirty="0"/>
              <a:t>Reference: (Team 2 Architects, 2015)</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56871" y="876650"/>
            <a:ext cx="8024883" cy="5029200"/>
          </a:xfrm>
          <a:ln>
            <a:solidFill>
              <a:schemeClr val="tx1"/>
            </a:solidFill>
          </a:ln>
        </p:spPr>
      </p:pic>
      <p:sp>
        <p:nvSpPr>
          <p:cNvPr id="4"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E) NON-RENEWABLES- </a:t>
            </a:r>
            <a:r>
              <a:rPr lang="en-GB" sz="2400" dirty="0"/>
              <a:t>UM Water Sewage System</a:t>
            </a:r>
          </a:p>
        </p:txBody>
      </p:sp>
    </p:spTree>
    <p:extLst>
      <p:ext uri="{BB962C8B-B14F-4D97-AF65-F5344CB8AC3E}">
        <p14:creationId xmlns:p14="http://schemas.microsoft.com/office/powerpoint/2010/main" val="3089689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93653" y="5964863"/>
            <a:ext cx="5839186" cy="553998"/>
          </a:xfrm>
          <a:prstGeom prst="rect">
            <a:avLst/>
          </a:prstGeom>
          <a:noFill/>
        </p:spPr>
        <p:txBody>
          <a:bodyPr wrap="square" rtlCol="0">
            <a:spAutoFit/>
          </a:bodyPr>
          <a:lstStyle/>
          <a:p>
            <a:pPr algn="r"/>
            <a:r>
              <a:rPr lang="en-GB" b="1" i="1" dirty="0"/>
              <a:t>Location of reservoirs &amp; Water Tower</a:t>
            </a:r>
          </a:p>
          <a:p>
            <a:pPr algn="r"/>
            <a:r>
              <a:rPr lang="en-GB" sz="1200" i="1" dirty="0"/>
              <a:t>Reference: (Team 2 Architects, 2015)</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222325" y="829338"/>
            <a:ext cx="7619857" cy="5135525"/>
          </a:xfrm>
          <a:ln>
            <a:solidFill>
              <a:schemeClr val="tx1"/>
            </a:solidFill>
          </a:ln>
        </p:spPr>
      </p:pic>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E) NON-RENEWABLES- </a:t>
            </a:r>
            <a:r>
              <a:rPr lang="en-GB" sz="2400" dirty="0"/>
              <a:t>UM Water Storage System</a:t>
            </a:r>
          </a:p>
        </p:txBody>
      </p:sp>
    </p:spTree>
    <p:extLst>
      <p:ext uri="{BB962C8B-B14F-4D97-AF65-F5344CB8AC3E}">
        <p14:creationId xmlns:p14="http://schemas.microsoft.com/office/powerpoint/2010/main" val="3522284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E) NON-RENEWABLES</a:t>
            </a:r>
            <a:endParaRPr lang="en-GB" sz="2400" dirty="0"/>
          </a:p>
        </p:txBody>
      </p:sp>
      <p:sp>
        <p:nvSpPr>
          <p:cNvPr id="8" name="Content Placeholder 2">
            <a:extLst>
              <a:ext uri="{FF2B5EF4-FFF2-40B4-BE49-F238E27FC236}">
                <a16:creationId xmlns:a16="http://schemas.microsoft.com/office/drawing/2014/main" id="{4BAC9478-D0E9-6344-9BDA-D8BBC300C9F0}"/>
              </a:ext>
            </a:extLst>
          </p:cNvPr>
          <p:cNvSpPr txBox="1">
            <a:spLocks/>
          </p:cNvSpPr>
          <p:nvPr/>
        </p:nvSpPr>
        <p:spPr>
          <a:xfrm>
            <a:off x="-198119" y="1208260"/>
            <a:ext cx="4495799" cy="447143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endParaRPr lang="en-US" sz="2400" b="1" dirty="0"/>
          </a:p>
          <a:p>
            <a:pPr lvl="1" algn="just"/>
            <a:r>
              <a:rPr lang="it-IT" sz="2000" dirty="0"/>
              <a:t>E1.1: </a:t>
            </a:r>
            <a:r>
              <a:rPr lang="it-IT" sz="2000" b="1" dirty="0"/>
              <a:t>Availability</a:t>
            </a:r>
            <a:r>
              <a:rPr lang="it-IT" sz="2000" dirty="0"/>
              <a:t> of a public municipal water supply.</a:t>
            </a:r>
          </a:p>
          <a:p>
            <a:pPr lvl="1" algn="just"/>
            <a:r>
              <a:rPr lang="en-US" sz="2000" dirty="0"/>
              <a:t>E1.4</a:t>
            </a:r>
            <a:r>
              <a:rPr lang="it-IT" sz="2000" dirty="0"/>
              <a:t> </a:t>
            </a:r>
            <a:r>
              <a:rPr lang="it-IT" sz="2000" b="1" dirty="0"/>
              <a:t>Re-use of rainwater </a:t>
            </a:r>
            <a:r>
              <a:rPr lang="it-IT" sz="2000" dirty="0"/>
              <a:t>in non-residential building.</a:t>
            </a:r>
          </a:p>
          <a:p>
            <a:pPr lvl="1" algn="just"/>
            <a:r>
              <a:rPr lang="en-US" sz="2000" dirty="0"/>
              <a:t>E1.5</a:t>
            </a:r>
            <a:r>
              <a:rPr lang="it-IT" sz="2000" dirty="0"/>
              <a:t> </a:t>
            </a:r>
            <a:r>
              <a:rPr lang="it-IT" sz="2000" b="1" dirty="0"/>
              <a:t>Re-use of stormwater.</a:t>
            </a:r>
          </a:p>
          <a:p>
            <a:pPr lvl="1" algn="just"/>
            <a:r>
              <a:rPr lang="en-US" sz="2000" dirty="0"/>
              <a:t>E1.7</a:t>
            </a:r>
            <a:r>
              <a:rPr lang="it-IT" sz="2000" dirty="0"/>
              <a:t> Consumption of </a:t>
            </a:r>
            <a:r>
              <a:rPr lang="it-IT" sz="2000" b="1" dirty="0"/>
              <a:t>potable water </a:t>
            </a:r>
            <a:r>
              <a:rPr lang="it-IT" sz="2000" dirty="0"/>
              <a:t>for non-residential building systems.</a:t>
            </a:r>
          </a:p>
          <a:p>
            <a:pPr lvl="1" algn="just"/>
            <a:r>
              <a:rPr lang="it-IT" sz="2000" dirty="0"/>
              <a:t>E2.1 Solid waste and recycling </a:t>
            </a:r>
            <a:r>
              <a:rPr lang="it-IT" sz="2000" b="1" dirty="0"/>
              <a:t>collection points</a:t>
            </a:r>
            <a:r>
              <a:rPr lang="it-IT" sz="2000" dirty="0"/>
              <a:t>.</a:t>
            </a:r>
          </a:p>
          <a:p>
            <a:pPr lvl="1" algn="just"/>
            <a:r>
              <a:rPr lang="it-IT" sz="2000" dirty="0"/>
              <a:t>E2.2 </a:t>
            </a:r>
            <a:r>
              <a:rPr lang="it-IT" sz="2000" b="1" dirty="0"/>
              <a:t>Separate collection </a:t>
            </a:r>
            <a:r>
              <a:rPr lang="it-IT" sz="2000" dirty="0"/>
              <a:t>and disposal of </a:t>
            </a:r>
            <a:r>
              <a:rPr lang="it-IT" sz="2000" b="1" dirty="0"/>
              <a:t>solid waste and recycling</a:t>
            </a:r>
            <a:r>
              <a:rPr lang="it-IT" sz="2000" dirty="0"/>
              <a:t>.</a:t>
            </a:r>
          </a:p>
          <a:p>
            <a:pPr lvl="1" algn="just"/>
            <a:r>
              <a:rPr lang="it-IT" sz="2000" dirty="0"/>
              <a:t>E2.3 </a:t>
            </a:r>
            <a:r>
              <a:rPr lang="it-IT" sz="2000" b="1" dirty="0"/>
              <a:t>Solid waste from construction and demolition </a:t>
            </a:r>
            <a:r>
              <a:rPr lang="it-IT" sz="2000" dirty="0"/>
              <a:t>projects retained in the area for re-use or recycling.</a:t>
            </a:r>
            <a:endPar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None/>
            </a:pPr>
            <a:endPar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algn="just"/>
            <a:endPar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algn="just"/>
            <a:endParaRPr lang="en-GB"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1" algn="just"/>
            <a:endParaRPr lang="it-IT" sz="2000" i="1" dirty="0"/>
          </a:p>
          <a:p>
            <a:pPr lvl="1" algn="just"/>
            <a:endParaRPr lang="it-IT" sz="2000" i="1" dirty="0"/>
          </a:p>
          <a:p>
            <a:pPr lvl="2" algn="just"/>
            <a:endParaRPr lang="en-US" sz="2000" dirty="0">
              <a:solidFill>
                <a:schemeClr val="accent3">
                  <a:lumMod val="75000"/>
                </a:schemeClr>
              </a:solidFill>
            </a:endParaRPr>
          </a:p>
          <a:p>
            <a:pPr lvl="2" algn="just"/>
            <a:endParaRPr lang="en-US" sz="2000" dirty="0">
              <a:solidFill>
                <a:schemeClr val="accent3">
                  <a:lumMod val="75000"/>
                </a:schemeClr>
              </a:solidFill>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54536" y="1943456"/>
            <a:ext cx="2863207" cy="3001046"/>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76425" y="1943456"/>
            <a:ext cx="2385493" cy="3001046"/>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82684" y="1943456"/>
            <a:ext cx="1828800" cy="3001046"/>
          </a:xfrm>
          <a:prstGeom prst="rect">
            <a:avLst/>
          </a:prstGeom>
        </p:spPr>
      </p:pic>
    </p:spTree>
    <p:extLst>
      <p:ext uri="{BB962C8B-B14F-4D97-AF65-F5344CB8AC3E}">
        <p14:creationId xmlns:p14="http://schemas.microsoft.com/office/powerpoint/2010/main" val="83435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564" y="1819083"/>
            <a:ext cx="9875520" cy="1356360"/>
          </a:xfrm>
        </p:spPr>
        <p:txBody>
          <a:bodyPr/>
          <a:lstStyle/>
          <a:p>
            <a:pPr algn="ctr"/>
            <a:r>
              <a:rPr lang="en-GB" sz="3200" b="1" dirty="0"/>
              <a:t>CASE STUDY OF MALTA – URBAN SCALE</a:t>
            </a:r>
          </a:p>
        </p:txBody>
      </p:sp>
      <p:sp>
        <p:nvSpPr>
          <p:cNvPr id="3" name="Content Placeholder 2"/>
          <p:cNvSpPr>
            <a:spLocks noGrp="1"/>
          </p:cNvSpPr>
          <p:nvPr>
            <p:ph idx="1"/>
          </p:nvPr>
        </p:nvSpPr>
        <p:spPr>
          <a:xfrm>
            <a:off x="1159564" y="2957056"/>
            <a:ext cx="9872871" cy="4038600"/>
          </a:xfrm>
        </p:spPr>
        <p:txBody>
          <a:bodyPr>
            <a:normAutofit/>
          </a:bodyPr>
          <a:lstStyle/>
          <a:p>
            <a:pPr marL="0" indent="0" algn="ctr">
              <a:buClrTx/>
              <a:buNone/>
            </a:pPr>
            <a:r>
              <a:rPr lang="en-GB" sz="2400" dirty="0"/>
              <a:t>University Of Malta (UM) Pilot Case Study </a:t>
            </a:r>
            <a:endParaRPr lang="en-GB" sz="2400" dirty="0">
              <a:solidFill>
                <a:schemeClr val="tx1"/>
              </a:solidFill>
            </a:endParaRPr>
          </a:p>
          <a:p>
            <a:pPr algn="ctr"/>
            <a:endParaRPr lang="en-GB" sz="2400" dirty="0">
              <a:solidFill>
                <a:schemeClr val="tx1"/>
              </a:solidFill>
            </a:endParaRPr>
          </a:p>
        </p:txBody>
      </p:sp>
    </p:spTree>
    <p:extLst>
      <p:ext uri="{BB962C8B-B14F-4D97-AF65-F5344CB8AC3E}">
        <p14:creationId xmlns:p14="http://schemas.microsoft.com/office/powerpoint/2010/main" val="2252751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72721"/>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F) ENVIRONMENT</a:t>
            </a:r>
            <a:endParaRPr lang="en-GB" sz="2400" dirty="0"/>
          </a:p>
        </p:txBody>
      </p:sp>
      <p:sp>
        <p:nvSpPr>
          <p:cNvPr id="2" name="Content Placeholder 1"/>
          <p:cNvSpPr>
            <a:spLocks noGrp="1"/>
          </p:cNvSpPr>
          <p:nvPr>
            <p:ph idx="1"/>
          </p:nvPr>
        </p:nvSpPr>
        <p:spPr>
          <a:xfrm>
            <a:off x="609600" y="899860"/>
            <a:ext cx="10972800" cy="4932483"/>
          </a:xfrm>
        </p:spPr>
        <p:txBody>
          <a:bodyPr/>
          <a:lstStyle/>
          <a:p>
            <a:r>
              <a:rPr lang="en-GB" sz="2400" dirty="0"/>
              <a:t>Some indicators: </a:t>
            </a:r>
          </a:p>
          <a:p>
            <a:pPr marL="457200" lvl="1" indent="0">
              <a:buNone/>
            </a:pPr>
            <a:endParaRPr lang="en-GB" dirty="0"/>
          </a:p>
          <a:p>
            <a:pPr lvl="1"/>
            <a:endParaRPr lang="en-GB" dirty="0"/>
          </a:p>
          <a:p>
            <a:endParaRPr lang="en-GB" dirty="0"/>
          </a:p>
        </p:txBody>
      </p:sp>
      <p:graphicFrame>
        <p:nvGraphicFramePr>
          <p:cNvPr id="6" name="Diagram 5"/>
          <p:cNvGraphicFramePr/>
          <p:nvPr>
            <p:extLst>
              <p:ext uri="{D42A27DB-BD31-4B8C-83A1-F6EECF244321}">
                <p14:modId xmlns:p14="http://schemas.microsoft.com/office/powerpoint/2010/main" val="1222010428"/>
              </p:ext>
            </p:extLst>
          </p:nvPr>
        </p:nvGraphicFramePr>
        <p:xfrm>
          <a:off x="2032000" y="1116938"/>
          <a:ext cx="8128000" cy="5153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9450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F) ENVIRONMENT</a:t>
            </a:r>
            <a:endParaRPr lang="en-GB" sz="2400" dirty="0"/>
          </a:p>
        </p:txBody>
      </p:sp>
      <p:sp>
        <p:nvSpPr>
          <p:cNvPr id="2" name="Content Placeholder 1"/>
          <p:cNvSpPr>
            <a:spLocks noGrp="1"/>
          </p:cNvSpPr>
          <p:nvPr>
            <p:ph idx="1"/>
          </p:nvPr>
        </p:nvSpPr>
        <p:spPr>
          <a:xfrm>
            <a:off x="609600" y="867968"/>
            <a:ext cx="10698480" cy="5593791"/>
          </a:xfrm>
        </p:spPr>
        <p:txBody>
          <a:bodyPr>
            <a:noAutofit/>
          </a:bodyPr>
          <a:lstStyle/>
          <a:p>
            <a:pPr lvl="1"/>
            <a:r>
              <a:rPr lang="en-US" sz="2000" dirty="0"/>
              <a:t>F1.1</a:t>
            </a:r>
            <a:r>
              <a:rPr lang="it-IT" sz="2000" dirty="0"/>
              <a:t> Impact of </a:t>
            </a:r>
            <a:r>
              <a:rPr lang="it-IT" sz="2000" b="1" dirty="0"/>
              <a:t>construction activities </a:t>
            </a:r>
            <a:r>
              <a:rPr lang="it-IT" sz="2000" dirty="0"/>
              <a:t>on natural features</a:t>
            </a:r>
          </a:p>
          <a:p>
            <a:pPr lvl="1"/>
            <a:r>
              <a:rPr lang="en-US" sz="2000" dirty="0"/>
              <a:t>F1.2</a:t>
            </a:r>
            <a:r>
              <a:rPr lang="it-IT" sz="2000" dirty="0"/>
              <a:t> Impact of construction activities on </a:t>
            </a:r>
            <a:r>
              <a:rPr lang="it-IT" sz="2000" b="1" dirty="0"/>
              <a:t>landscaping</a:t>
            </a:r>
            <a:r>
              <a:rPr lang="it-IT" sz="2000" dirty="0"/>
              <a:t> on </a:t>
            </a:r>
            <a:r>
              <a:rPr lang="it-IT" sz="2000" b="1" dirty="0"/>
              <a:t>soil stability </a:t>
            </a:r>
            <a:r>
              <a:rPr lang="it-IT" sz="2000" dirty="0"/>
              <a:t>or </a:t>
            </a:r>
            <a:r>
              <a:rPr lang="it-IT" sz="2000" b="1" dirty="0"/>
              <a:t>erosion</a:t>
            </a:r>
            <a:r>
              <a:rPr lang="it-IT" sz="2000" dirty="0"/>
              <a:t>.</a:t>
            </a:r>
            <a:endParaRPr lang="en-GB" sz="2000" dirty="0"/>
          </a:p>
          <a:p>
            <a:pPr lvl="1"/>
            <a:r>
              <a:rPr lang="en-US" sz="2000" dirty="0"/>
              <a:t>F1.3</a:t>
            </a:r>
            <a:r>
              <a:rPr lang="it-IT" sz="2000" dirty="0"/>
              <a:t> </a:t>
            </a:r>
            <a:r>
              <a:rPr lang="it-IT" sz="2000" b="1" dirty="0"/>
              <a:t>Recharge of groundwater </a:t>
            </a:r>
            <a:r>
              <a:rPr lang="it-IT" sz="2000" dirty="0"/>
              <a:t>through permeable paving or landscaping.</a:t>
            </a:r>
          </a:p>
          <a:p>
            <a:pPr lvl="1"/>
            <a:r>
              <a:rPr lang="en-US" sz="2000" dirty="0"/>
              <a:t>F1.4</a:t>
            </a:r>
            <a:r>
              <a:rPr lang="it-IT" sz="2000" dirty="0"/>
              <a:t> Changes in </a:t>
            </a:r>
            <a:r>
              <a:rPr lang="it-IT" sz="2000" b="1" dirty="0"/>
              <a:t>biodiversity</a:t>
            </a:r>
            <a:r>
              <a:rPr lang="it-IT" sz="2000" dirty="0"/>
              <a:t>.</a:t>
            </a:r>
          </a:p>
          <a:p>
            <a:pPr lvl="1"/>
            <a:r>
              <a:rPr lang="en-US" sz="2000" dirty="0"/>
              <a:t>F1.7</a:t>
            </a:r>
            <a:r>
              <a:rPr lang="it-IT" sz="2000" dirty="0"/>
              <a:t> Impact of local building user population on </a:t>
            </a:r>
            <a:r>
              <a:rPr lang="it-IT" sz="2000" b="1" dirty="0"/>
              <a:t>peak load capacity </a:t>
            </a:r>
            <a:r>
              <a:rPr lang="it-IT" sz="2000" dirty="0"/>
              <a:t>of public transport system.</a:t>
            </a:r>
          </a:p>
          <a:p>
            <a:pPr lvl="1"/>
            <a:r>
              <a:rPr lang="en-US" sz="2000" dirty="0"/>
              <a:t>F1.8</a:t>
            </a:r>
            <a:r>
              <a:rPr lang="it-IT" sz="2000" dirty="0"/>
              <a:t> Impact of private vehicles used by the local population on </a:t>
            </a:r>
            <a:r>
              <a:rPr lang="it-IT" sz="2000" b="1" dirty="0"/>
              <a:t>peak load capacity </a:t>
            </a:r>
            <a:r>
              <a:rPr lang="it-IT" sz="2000" dirty="0"/>
              <a:t>of the local road system</a:t>
            </a:r>
          </a:p>
          <a:p>
            <a:pPr lvl="1"/>
            <a:r>
              <a:rPr lang="en-US" sz="2000" dirty="0"/>
              <a:t>F2.10</a:t>
            </a:r>
            <a:r>
              <a:rPr lang="it-IT" sz="2000" dirty="0"/>
              <a:t> Ambient </a:t>
            </a:r>
            <a:r>
              <a:rPr lang="it-IT" sz="2000" b="1" dirty="0"/>
              <a:t>daytime noise </a:t>
            </a:r>
            <a:r>
              <a:rPr lang="it-IT" sz="2000" dirty="0"/>
              <a:t>conditions.</a:t>
            </a:r>
          </a:p>
          <a:p>
            <a:pPr lvl="1"/>
            <a:r>
              <a:rPr lang="en-US" sz="2000" dirty="0"/>
              <a:t>F2.11</a:t>
            </a:r>
            <a:r>
              <a:rPr lang="it-IT" sz="2000" dirty="0"/>
              <a:t> Ambient </a:t>
            </a:r>
            <a:r>
              <a:rPr lang="it-IT" sz="2000" b="1" dirty="0"/>
              <a:t>night-time noise </a:t>
            </a:r>
            <a:r>
              <a:rPr lang="it-IT" sz="2000" dirty="0"/>
              <a:t>conditions.</a:t>
            </a:r>
          </a:p>
          <a:p>
            <a:pPr marL="457200" lvl="1" indent="0">
              <a:buNone/>
            </a:pPr>
            <a:endParaRPr lang="en-GB" sz="2000" dirty="0"/>
          </a:p>
          <a:p>
            <a:endParaRPr lang="en-GB" sz="2000" dirty="0"/>
          </a:p>
        </p:txBody>
      </p:sp>
    </p:spTree>
    <p:extLst>
      <p:ext uri="{BB962C8B-B14F-4D97-AF65-F5344CB8AC3E}">
        <p14:creationId xmlns:p14="http://schemas.microsoft.com/office/powerpoint/2010/main" val="1298085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F) ENVIRONMENT</a:t>
            </a:r>
            <a:endParaRPr lang="en-GB" sz="2400" dirty="0"/>
          </a:p>
        </p:txBody>
      </p:sp>
      <p:sp>
        <p:nvSpPr>
          <p:cNvPr id="2" name="Content Placeholder 1"/>
          <p:cNvSpPr>
            <a:spLocks noGrp="1"/>
          </p:cNvSpPr>
          <p:nvPr>
            <p:ph idx="1"/>
          </p:nvPr>
        </p:nvSpPr>
        <p:spPr>
          <a:xfrm>
            <a:off x="609600" y="807009"/>
            <a:ext cx="10972800" cy="5201008"/>
          </a:xfrm>
        </p:spPr>
        <p:txBody>
          <a:bodyPr>
            <a:noAutofit/>
          </a:bodyPr>
          <a:lstStyle/>
          <a:p>
            <a:pPr lvl="1"/>
            <a:r>
              <a:rPr lang="it-IT" sz="2000" dirty="0"/>
              <a:t>F3.1 Green zones &amp; recreation areas </a:t>
            </a:r>
            <a:r>
              <a:rPr lang="it-IT" sz="2000" b="1" dirty="0"/>
              <a:t>availability.</a:t>
            </a:r>
          </a:p>
          <a:p>
            <a:pPr lvl="1"/>
            <a:r>
              <a:rPr lang="it-IT" sz="2000" dirty="0"/>
              <a:t>F3.2 Green zones &amp; recreation areas </a:t>
            </a:r>
            <a:r>
              <a:rPr lang="it-IT" sz="2000" b="1" dirty="0"/>
              <a:t>accessibility.</a:t>
            </a:r>
          </a:p>
          <a:p>
            <a:pPr lvl="1"/>
            <a:r>
              <a:rPr lang="it-IT" sz="2000" dirty="0"/>
              <a:t>F3.3 Green zones &amp; recreation </a:t>
            </a:r>
            <a:r>
              <a:rPr lang="it-IT" sz="2000" b="1" dirty="0"/>
              <a:t>areas density.</a:t>
            </a:r>
          </a:p>
          <a:p>
            <a:pPr lvl="1"/>
            <a:r>
              <a:rPr lang="it-IT" sz="2000" dirty="0"/>
              <a:t>F3.6 </a:t>
            </a:r>
            <a:r>
              <a:rPr lang="it-IT" sz="2000" b="1" dirty="0"/>
              <a:t>Tree coverage </a:t>
            </a:r>
            <a:r>
              <a:rPr lang="it-IT" sz="2000" dirty="0"/>
              <a:t>for shade and management of local ambient temperatures.</a:t>
            </a:r>
          </a:p>
          <a:p>
            <a:pPr lvl="1"/>
            <a:r>
              <a:rPr lang="it-IT" sz="2000" dirty="0"/>
              <a:t>F3.7 </a:t>
            </a:r>
            <a:r>
              <a:rPr lang="it-IT" sz="2000" b="1" dirty="0"/>
              <a:t>Green roofs.</a:t>
            </a:r>
          </a:p>
          <a:p>
            <a:pPr lvl="1"/>
            <a:r>
              <a:rPr lang="it-IT" sz="2000" dirty="0"/>
              <a:t>F3.10 </a:t>
            </a:r>
            <a:r>
              <a:rPr lang="it-IT" sz="2000" b="1" dirty="0"/>
              <a:t>Ecological diversity </a:t>
            </a:r>
            <a:r>
              <a:rPr lang="it-IT" sz="2000" dirty="0"/>
              <a:t>in the area.</a:t>
            </a:r>
            <a:endParaRPr lang="en-GB" sz="2000" dirty="0"/>
          </a:p>
          <a:p>
            <a:pPr lvl="1"/>
            <a:endParaRPr lang="en-GB" sz="2000" dirty="0"/>
          </a:p>
          <a:p>
            <a:endParaRPr lang="en-GB" sz="2000" dirty="0"/>
          </a:p>
        </p:txBody>
      </p:sp>
      <p:pic>
        <p:nvPicPr>
          <p:cNvPr id="3074" name="Picture 2" descr="https://www.um.edu.mt/think/wp-content/uploads/2017/10/0T3A765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72368" y="3123984"/>
            <a:ext cx="3922745" cy="31275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um.edu.mt/think/wp-content/uploads/2017/10/0T3A767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54601" y="3123984"/>
            <a:ext cx="2199311" cy="31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39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F) ENVIRONMENT- </a:t>
            </a:r>
            <a:r>
              <a:rPr lang="en-GB" sz="2400" dirty="0"/>
              <a:t>Recharge of Groundwater</a:t>
            </a:r>
          </a:p>
        </p:txBody>
      </p:sp>
      <p:sp>
        <p:nvSpPr>
          <p:cNvPr id="6" name="TextBox 5"/>
          <p:cNvSpPr txBox="1"/>
          <p:nvPr/>
        </p:nvSpPr>
        <p:spPr>
          <a:xfrm>
            <a:off x="3924574" y="5895511"/>
            <a:ext cx="7200369" cy="923330"/>
          </a:xfrm>
          <a:prstGeom prst="rect">
            <a:avLst/>
          </a:prstGeom>
          <a:noFill/>
        </p:spPr>
        <p:txBody>
          <a:bodyPr wrap="none" rtlCol="0">
            <a:spAutoFit/>
          </a:bodyPr>
          <a:lstStyle/>
          <a:p>
            <a:r>
              <a:rPr lang="en-GB" b="1" u="sng" dirty="0"/>
              <a:t>F1.3: </a:t>
            </a:r>
            <a:r>
              <a:rPr lang="it-IT" b="1" u="sng" dirty="0"/>
              <a:t>Recharge of groundwater through permeable paving or landscaping</a:t>
            </a:r>
            <a:r>
              <a:rPr lang="it-IT" i="1" dirty="0"/>
              <a:t>.</a:t>
            </a:r>
          </a:p>
          <a:p>
            <a:r>
              <a:rPr lang="en-GB" dirty="0"/>
              <a:t>Identification of different type of landscaping at UM</a:t>
            </a:r>
          </a:p>
          <a:p>
            <a:endParaRPr lang="en-GB" dirty="0"/>
          </a:p>
        </p:txBody>
      </p:sp>
      <p:pic>
        <p:nvPicPr>
          <p:cNvPr id="3" name="Content Placeholder 2"/>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97897" y="1046972"/>
            <a:ext cx="9409176" cy="4608576"/>
          </a:xfrm>
          <a:ln>
            <a:solidFill>
              <a:schemeClr val="tx1"/>
            </a:solidFill>
          </a:ln>
        </p:spPr>
      </p:pic>
    </p:spTree>
    <p:extLst>
      <p:ext uri="{BB962C8B-B14F-4D97-AF65-F5344CB8AC3E}">
        <p14:creationId xmlns:p14="http://schemas.microsoft.com/office/powerpoint/2010/main" val="2400050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9123" y="783614"/>
            <a:ext cx="1812997" cy="369332"/>
          </a:xfrm>
          <a:prstGeom prst="rect">
            <a:avLst/>
          </a:prstGeom>
          <a:noFill/>
        </p:spPr>
        <p:txBody>
          <a:bodyPr wrap="none" rtlCol="0">
            <a:spAutoFit/>
          </a:bodyPr>
          <a:lstStyle/>
          <a:p>
            <a:r>
              <a:rPr lang="en-GB" b="1" u="sng" dirty="0"/>
              <a:t>3 Different sites: </a:t>
            </a:r>
          </a:p>
        </p:txBody>
      </p:sp>
      <p:graphicFrame>
        <p:nvGraphicFramePr>
          <p:cNvPr id="8" name="Table 7"/>
          <p:cNvGraphicFramePr>
            <a:graphicFrameLocks noGrp="1"/>
          </p:cNvGraphicFramePr>
          <p:nvPr>
            <p:extLst/>
          </p:nvPr>
        </p:nvGraphicFramePr>
        <p:xfrm>
          <a:off x="813616" y="3513836"/>
          <a:ext cx="7425127" cy="2423173"/>
        </p:xfrm>
        <a:graphic>
          <a:graphicData uri="http://schemas.openxmlformats.org/drawingml/2006/table">
            <a:tbl>
              <a:tblPr/>
              <a:tblGrid>
                <a:gridCol w="1298913">
                  <a:extLst>
                    <a:ext uri="{9D8B030D-6E8A-4147-A177-3AD203B41FA5}">
                      <a16:colId xmlns:a16="http://schemas.microsoft.com/office/drawing/2014/main" val="20000"/>
                    </a:ext>
                  </a:extLst>
                </a:gridCol>
                <a:gridCol w="2074382">
                  <a:extLst>
                    <a:ext uri="{9D8B030D-6E8A-4147-A177-3AD203B41FA5}">
                      <a16:colId xmlns:a16="http://schemas.microsoft.com/office/drawing/2014/main" val="20001"/>
                    </a:ext>
                  </a:extLst>
                </a:gridCol>
                <a:gridCol w="2035610">
                  <a:extLst>
                    <a:ext uri="{9D8B030D-6E8A-4147-A177-3AD203B41FA5}">
                      <a16:colId xmlns:a16="http://schemas.microsoft.com/office/drawing/2014/main" val="20002"/>
                    </a:ext>
                  </a:extLst>
                </a:gridCol>
                <a:gridCol w="2016222">
                  <a:extLst>
                    <a:ext uri="{9D8B030D-6E8A-4147-A177-3AD203B41FA5}">
                      <a16:colId xmlns:a16="http://schemas.microsoft.com/office/drawing/2014/main" val="20003"/>
                    </a:ext>
                  </a:extLst>
                </a:gridCol>
              </a:tblGrid>
              <a:tr h="511009">
                <a:tc>
                  <a:txBody>
                    <a:bodyPr/>
                    <a:lstStyle/>
                    <a:p>
                      <a:pPr algn="ctr" fontAlgn="ctr"/>
                      <a:r>
                        <a:rPr lang="en-GB" sz="1400" b="1" i="0" u="none" strike="noStrike" dirty="0">
                          <a:solidFill>
                            <a:srgbClr val="000000"/>
                          </a:solidFill>
                          <a:effectLst/>
                          <a:latin typeface="Calibri" panose="020F0502020204030204" pitchFamily="34" charset="0"/>
                        </a:rPr>
                        <a:t>Time: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Calibri" panose="020F0502020204030204" pitchFamily="34" charset="0"/>
                        </a:rPr>
                        <a:t>Noise (dB) Site 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GB" sz="1400" b="1" i="0" u="none" strike="noStrike" dirty="0">
                          <a:solidFill>
                            <a:srgbClr val="000000"/>
                          </a:solidFill>
                          <a:effectLst/>
                          <a:latin typeface="Calibri" panose="020F0502020204030204" pitchFamily="34" charset="0"/>
                        </a:rPr>
                        <a:t>Noise (dB) Site B</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GB" sz="1400" b="1" i="0" u="none" strike="noStrike" dirty="0">
                          <a:solidFill>
                            <a:srgbClr val="000000"/>
                          </a:solidFill>
                          <a:effectLst/>
                          <a:latin typeface="Calibri" panose="020F0502020204030204" pitchFamily="34" charset="0"/>
                        </a:rPr>
                        <a:t>Noise (dB) Site C</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0"/>
                  </a:ext>
                </a:extLst>
              </a:tr>
              <a:tr h="478041">
                <a:tc>
                  <a:txBody>
                    <a:bodyPr/>
                    <a:lstStyle/>
                    <a:p>
                      <a:pPr algn="ctr" fontAlgn="ctr"/>
                      <a:r>
                        <a:rPr lang="en-GB" sz="1400" b="0" i="0" u="none" strike="noStrike" dirty="0">
                          <a:solidFill>
                            <a:srgbClr val="000000"/>
                          </a:solidFill>
                          <a:effectLst/>
                          <a:latin typeface="Calibri" panose="020F0502020204030204" pitchFamily="34" charset="0"/>
                        </a:rPr>
                        <a:t>7:00-17:00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52.41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8041">
                <a:tc>
                  <a:txBody>
                    <a:bodyPr/>
                    <a:lstStyle/>
                    <a:p>
                      <a:pPr algn="ctr" fontAlgn="b"/>
                      <a:r>
                        <a:rPr lang="en-GB" sz="1400" b="0" i="0" u="none" strike="noStrike" dirty="0">
                          <a:solidFill>
                            <a:srgbClr val="000000"/>
                          </a:solidFill>
                          <a:effectLst/>
                          <a:latin typeface="Calibri" panose="020F0502020204030204" pitchFamily="34" charset="0"/>
                        </a:rPr>
                        <a:t>9:00- 14:00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65.1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8041">
                <a:tc>
                  <a:txBody>
                    <a:bodyPr/>
                    <a:lstStyle/>
                    <a:p>
                      <a:pPr algn="ctr" fontAlgn="b"/>
                      <a:r>
                        <a:rPr lang="en-GB" sz="1400" b="0" i="0" u="none" strike="noStrike" dirty="0">
                          <a:solidFill>
                            <a:srgbClr val="000000"/>
                          </a:solidFill>
                          <a:effectLst/>
                          <a:latin typeface="Calibri" panose="020F0502020204030204" pitchFamily="34" charset="0"/>
                        </a:rPr>
                        <a:t>10:00- 11:00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a:solidFill>
                            <a:srgbClr val="000000"/>
                          </a:solidFill>
                          <a:effectLst/>
                          <a:latin typeface="Calibri" panose="020F050202020403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56.58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478041">
                <a:tc>
                  <a:txBody>
                    <a:bodyPr/>
                    <a:lstStyle/>
                    <a:p>
                      <a:pPr algn="ctr" fontAlgn="b"/>
                      <a:r>
                        <a:rPr lang="en-GB" sz="1400" b="0" i="0" u="none" strike="noStrike" dirty="0">
                          <a:solidFill>
                            <a:srgbClr val="000000"/>
                          </a:solidFill>
                          <a:effectLst/>
                          <a:latin typeface="Calibri" panose="020F0502020204030204" pitchFamily="34" charset="0"/>
                        </a:rPr>
                        <a:t>22:00-7:00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400" b="0" i="0" u="none" strike="noStrike" dirty="0">
                          <a:solidFill>
                            <a:srgbClr val="000000"/>
                          </a:solidFill>
                          <a:effectLst/>
                          <a:latin typeface="Calibri" panose="020F0502020204030204" pitchFamily="34" charset="0"/>
                        </a:rPr>
                        <a:t>56.60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endParaRPr lang="en-GB" sz="1400" b="0" i="0" u="none" strike="noStrike">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400" b="0" i="0" u="none" strike="noStrike" dirty="0">
                        <a:solidFill>
                          <a:srgbClr val="000000"/>
                        </a:solidFill>
                        <a:effectLst/>
                        <a:latin typeface="Calibri" panose="020F050202020403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9" name="TextBox 8"/>
          <p:cNvSpPr txBox="1"/>
          <p:nvPr/>
        </p:nvSpPr>
        <p:spPr>
          <a:xfrm>
            <a:off x="739123" y="3034062"/>
            <a:ext cx="985976" cy="369332"/>
          </a:xfrm>
          <a:prstGeom prst="rect">
            <a:avLst/>
          </a:prstGeom>
          <a:noFill/>
        </p:spPr>
        <p:txBody>
          <a:bodyPr wrap="none" rtlCol="0">
            <a:spAutoFit/>
          </a:bodyPr>
          <a:lstStyle/>
          <a:p>
            <a:r>
              <a:rPr lang="en-GB" b="1" u="sng" dirty="0"/>
              <a:t>Results: </a:t>
            </a:r>
          </a:p>
        </p:txBody>
      </p:sp>
      <p:graphicFrame>
        <p:nvGraphicFramePr>
          <p:cNvPr id="11" name="Table 10"/>
          <p:cNvGraphicFramePr>
            <a:graphicFrameLocks noGrp="1"/>
          </p:cNvGraphicFramePr>
          <p:nvPr>
            <p:extLst/>
          </p:nvPr>
        </p:nvGraphicFramePr>
        <p:xfrm>
          <a:off x="813616" y="1213741"/>
          <a:ext cx="7425129" cy="1801319"/>
        </p:xfrm>
        <a:graphic>
          <a:graphicData uri="http://schemas.openxmlformats.org/drawingml/2006/table">
            <a:tbl>
              <a:tblPr/>
              <a:tblGrid>
                <a:gridCol w="1188021">
                  <a:extLst>
                    <a:ext uri="{9D8B030D-6E8A-4147-A177-3AD203B41FA5}">
                      <a16:colId xmlns:a16="http://schemas.microsoft.com/office/drawing/2014/main" val="20000"/>
                    </a:ext>
                  </a:extLst>
                </a:gridCol>
                <a:gridCol w="2747297">
                  <a:extLst>
                    <a:ext uri="{9D8B030D-6E8A-4147-A177-3AD203B41FA5}">
                      <a16:colId xmlns:a16="http://schemas.microsoft.com/office/drawing/2014/main" val="20001"/>
                    </a:ext>
                  </a:extLst>
                </a:gridCol>
                <a:gridCol w="3489811">
                  <a:extLst>
                    <a:ext uri="{9D8B030D-6E8A-4147-A177-3AD203B41FA5}">
                      <a16:colId xmlns:a16="http://schemas.microsoft.com/office/drawing/2014/main" val="20002"/>
                    </a:ext>
                  </a:extLst>
                </a:gridCol>
              </a:tblGrid>
              <a:tr h="389474">
                <a:tc>
                  <a:txBody>
                    <a:bodyPr/>
                    <a:lstStyle/>
                    <a:p>
                      <a:pPr algn="l" fontAlgn="b"/>
                      <a:r>
                        <a:rPr lang="en-GB" sz="1400" b="1" i="0" u="none" strike="noStrike" dirty="0">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Calibri" panose="020F0502020204030204" pitchFamily="34" charset="0"/>
                        </a:rPr>
                        <a:t>Location: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1" i="0" u="none" strike="noStrike" dirty="0">
                          <a:solidFill>
                            <a:srgbClr val="000000"/>
                          </a:solidFill>
                          <a:effectLst/>
                          <a:latin typeface="Calibri" panose="020F0502020204030204" pitchFamily="34" charset="0"/>
                        </a:rPr>
                        <a:t>Notes: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3384">
                <a:tc>
                  <a:txBody>
                    <a:bodyPr/>
                    <a:lstStyle/>
                    <a:p>
                      <a:pPr algn="ctr" fontAlgn="ctr"/>
                      <a:r>
                        <a:rPr lang="en-GB" sz="1400" b="1" i="0" u="none" strike="noStrike">
                          <a:solidFill>
                            <a:srgbClr val="000000"/>
                          </a:solidFill>
                          <a:effectLst/>
                          <a:latin typeface="Calibri" panose="020F0502020204030204" pitchFamily="34" charset="0"/>
                        </a:rPr>
                        <a:t>Site 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GB" sz="1200" b="0" i="0" u="none" strike="noStrike" dirty="0">
                          <a:solidFill>
                            <a:srgbClr val="000000"/>
                          </a:solidFill>
                          <a:effectLst/>
                          <a:latin typeface="Calibri" panose="020F0502020204030204" pitchFamily="34" charset="0"/>
                        </a:rPr>
                        <a:t>Porta Cabin Carpark 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Next to field. Close proximity to air condition.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3384">
                <a:tc>
                  <a:txBody>
                    <a:bodyPr/>
                    <a:lstStyle/>
                    <a:p>
                      <a:pPr algn="ctr" fontAlgn="ctr"/>
                      <a:r>
                        <a:rPr lang="en-GB" sz="1400" b="1" i="0" u="none" strike="noStrike">
                          <a:solidFill>
                            <a:srgbClr val="000000"/>
                          </a:solidFill>
                          <a:effectLst/>
                          <a:latin typeface="Calibri" panose="020F0502020204030204" pitchFamily="34" charset="0"/>
                        </a:rPr>
                        <a:t>Site B: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GB" sz="1200" b="0" i="0" u="none" strike="noStrike" dirty="0">
                          <a:solidFill>
                            <a:srgbClr val="000000"/>
                          </a:solidFill>
                          <a:effectLst/>
                          <a:latin typeface="Calibri" panose="020F0502020204030204" pitchFamily="34" charset="0"/>
                        </a:rPr>
                        <a:t>IT Services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panose="020F0502020204030204" pitchFamily="34" charset="0"/>
                        </a:rPr>
                        <a:t>Next to ringroad and close to a busy road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5077">
                <a:tc>
                  <a:txBody>
                    <a:bodyPr/>
                    <a:lstStyle/>
                    <a:p>
                      <a:pPr algn="ctr" fontAlgn="ctr"/>
                      <a:r>
                        <a:rPr lang="en-GB" sz="1400" b="1" i="0" u="none" strike="noStrike" dirty="0">
                          <a:solidFill>
                            <a:srgbClr val="000000"/>
                          </a:solidFill>
                          <a:effectLst/>
                          <a:latin typeface="Calibri" panose="020F0502020204030204" pitchFamily="34" charset="0"/>
                        </a:rPr>
                        <a:t>Site C: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GB" sz="1200" b="0" i="0" u="none" strike="noStrike" dirty="0">
                          <a:solidFill>
                            <a:srgbClr val="000000"/>
                          </a:solidFill>
                          <a:effectLst/>
                          <a:latin typeface="Calibri" panose="020F0502020204030204" pitchFamily="34" charset="0"/>
                        </a:rPr>
                        <a:t>Quadrangle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panose="020F0502020204030204" pitchFamily="34" charset="0"/>
                        </a:rPr>
                        <a:t>Pedestrian area giving access to main canteen of UM. Busy with students and staff.</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Title 12"/>
          <p:cNvSpPr>
            <a:spLocks noGrp="1"/>
          </p:cNvSpPr>
          <p:nvPr>
            <p:ph type="title"/>
          </p:nvPr>
        </p:nvSpPr>
        <p:spPr>
          <a:xfrm>
            <a:off x="0" y="184308"/>
            <a:ext cx="12191999" cy="718178"/>
          </a:xfrm>
        </p:spPr>
        <p:txBody>
          <a:bodyPr/>
          <a:lstStyle/>
          <a:p>
            <a:r>
              <a:rPr lang="en-GB" b="1" dirty="0"/>
              <a:t>F) ENVIRONMENT- </a:t>
            </a:r>
            <a:r>
              <a:rPr lang="en-GB" dirty="0"/>
              <a:t>Noise</a:t>
            </a:r>
            <a:br>
              <a:rPr lang="en-GB" dirty="0"/>
            </a:br>
            <a:endParaRPr lang="en-GB"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4387" y="1213741"/>
            <a:ext cx="3542452" cy="4723268"/>
          </a:xfrm>
          <a:prstGeom prst="rect">
            <a:avLst/>
          </a:prstGeom>
        </p:spPr>
      </p:pic>
    </p:spTree>
    <p:extLst>
      <p:ext uri="{BB962C8B-B14F-4D97-AF65-F5344CB8AC3E}">
        <p14:creationId xmlns:p14="http://schemas.microsoft.com/office/powerpoint/2010/main" val="98498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5040"/>
            <a:ext cx="12191999" cy="718178"/>
          </a:xfrm>
        </p:spPr>
        <p:txBody>
          <a:bodyPr/>
          <a:lstStyle/>
          <a:p>
            <a:r>
              <a:rPr lang="en-GB" b="1" dirty="0"/>
              <a:t>F) ENVIRONMENT- </a:t>
            </a:r>
            <a:r>
              <a:rPr lang="en-GB" dirty="0"/>
              <a:t>Noise- </a:t>
            </a:r>
            <a:r>
              <a:rPr lang="en-GB" b="1" dirty="0"/>
              <a:t>Site A</a:t>
            </a:r>
            <a:br>
              <a:rPr lang="en-GB" dirty="0"/>
            </a:br>
            <a:endParaRPr lang="en-GB"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4117736" y="-1940308"/>
            <a:ext cx="4190446" cy="10972800"/>
          </a:xfrm>
        </p:spPr>
      </p:pic>
      <p:sp>
        <p:nvSpPr>
          <p:cNvPr id="5" name="Rectangle 4"/>
          <p:cNvSpPr/>
          <p:nvPr/>
        </p:nvSpPr>
        <p:spPr>
          <a:xfrm>
            <a:off x="987550" y="913218"/>
            <a:ext cx="10216899" cy="369332"/>
          </a:xfrm>
          <a:prstGeom prst="rect">
            <a:avLst/>
          </a:prstGeom>
        </p:spPr>
        <p:txBody>
          <a:bodyPr wrap="none">
            <a:spAutoFit/>
          </a:bodyPr>
          <a:lstStyle/>
          <a:p>
            <a:r>
              <a:rPr lang="en-GB" b="1" dirty="0"/>
              <a:t>Site A: </a:t>
            </a:r>
            <a:r>
              <a:rPr lang="en-GB" dirty="0"/>
              <a:t>Location of sound level meter during experiment: University Grounds outside, close to the main hub</a:t>
            </a:r>
          </a:p>
        </p:txBody>
      </p:sp>
      <p:cxnSp>
        <p:nvCxnSpPr>
          <p:cNvPr id="7" name="Straight Arrow Connector 6"/>
          <p:cNvCxnSpPr/>
          <p:nvPr/>
        </p:nvCxnSpPr>
        <p:spPr>
          <a:xfrm>
            <a:off x="7304567" y="2381698"/>
            <a:ext cx="1594884" cy="8506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12959" y="1933058"/>
            <a:ext cx="1384161" cy="369332"/>
          </a:xfrm>
          <a:prstGeom prst="rect">
            <a:avLst/>
          </a:prstGeom>
          <a:noFill/>
        </p:spPr>
        <p:txBody>
          <a:bodyPr wrap="none" rtlCol="0">
            <a:spAutoFit/>
          </a:bodyPr>
          <a:lstStyle/>
          <a:p>
            <a:r>
              <a:rPr lang="en-GB" b="1" dirty="0"/>
              <a:t>Porta Cabins</a:t>
            </a:r>
          </a:p>
        </p:txBody>
      </p:sp>
    </p:spTree>
    <p:extLst>
      <p:ext uri="{BB962C8B-B14F-4D97-AF65-F5344CB8AC3E}">
        <p14:creationId xmlns:p14="http://schemas.microsoft.com/office/powerpoint/2010/main" val="3400598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5040"/>
            <a:ext cx="12191999" cy="718178"/>
          </a:xfrm>
        </p:spPr>
        <p:txBody>
          <a:bodyPr/>
          <a:lstStyle/>
          <a:p>
            <a:r>
              <a:rPr lang="en-GB" b="1" dirty="0"/>
              <a:t>F) ENVIRONMENT- </a:t>
            </a:r>
            <a:r>
              <a:rPr lang="en-GB" dirty="0"/>
              <a:t>Noise- </a:t>
            </a:r>
            <a:r>
              <a:rPr lang="en-GB" b="1" dirty="0"/>
              <a:t>Site B</a:t>
            </a:r>
            <a:br>
              <a:rPr lang="en-GB" dirty="0"/>
            </a:br>
            <a:endParaRPr lang="en-GB" dirty="0"/>
          </a:p>
        </p:txBody>
      </p:sp>
      <p:sp>
        <p:nvSpPr>
          <p:cNvPr id="5" name="Rectangle 4"/>
          <p:cNvSpPr/>
          <p:nvPr/>
        </p:nvSpPr>
        <p:spPr>
          <a:xfrm>
            <a:off x="712162" y="940316"/>
            <a:ext cx="10767675" cy="646331"/>
          </a:xfrm>
          <a:prstGeom prst="rect">
            <a:avLst/>
          </a:prstGeom>
        </p:spPr>
        <p:txBody>
          <a:bodyPr wrap="square">
            <a:spAutoFit/>
          </a:bodyPr>
          <a:lstStyle/>
          <a:p>
            <a:r>
              <a:rPr lang="en-GB" b="1" dirty="0"/>
              <a:t>Site B: </a:t>
            </a:r>
            <a:r>
              <a:rPr lang="en-GB" dirty="0"/>
              <a:t>Roof of IT Services. Building is close to ring road, where all traffic of UM passes,  whilst is also close to Regional road, a road forming part of Malta’s TEN-T Network.</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143" y="1751993"/>
            <a:ext cx="5315712" cy="3986784"/>
          </a:xfrm>
          <a:prstGeom prst="rect">
            <a:avLst/>
          </a:prstGeom>
        </p:spPr>
      </p:pic>
      <p:cxnSp>
        <p:nvCxnSpPr>
          <p:cNvPr id="6" name="Straight Arrow Connector 5"/>
          <p:cNvCxnSpPr/>
          <p:nvPr/>
        </p:nvCxnSpPr>
        <p:spPr>
          <a:xfrm flipH="1">
            <a:off x="5266944" y="2246195"/>
            <a:ext cx="818268" cy="8079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0" idx="2"/>
          </p:cNvCxnSpPr>
          <p:nvPr/>
        </p:nvCxnSpPr>
        <p:spPr>
          <a:xfrm flipH="1">
            <a:off x="7842504" y="3713019"/>
            <a:ext cx="199386" cy="860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67992" y="3343687"/>
            <a:ext cx="1547796" cy="369332"/>
          </a:xfrm>
          <a:prstGeom prst="rect">
            <a:avLst/>
          </a:prstGeom>
          <a:noFill/>
        </p:spPr>
        <p:txBody>
          <a:bodyPr wrap="none" rtlCol="0">
            <a:spAutoFit/>
          </a:bodyPr>
          <a:lstStyle/>
          <a:p>
            <a:r>
              <a:rPr lang="en-GB" b="1" dirty="0"/>
              <a:t>Regional Road</a:t>
            </a:r>
          </a:p>
        </p:txBody>
      </p:sp>
      <p:sp>
        <p:nvSpPr>
          <p:cNvPr id="13" name="TextBox 12"/>
          <p:cNvSpPr txBox="1"/>
          <p:nvPr/>
        </p:nvSpPr>
        <p:spPr>
          <a:xfrm>
            <a:off x="5481567" y="1884671"/>
            <a:ext cx="1937966" cy="369332"/>
          </a:xfrm>
          <a:prstGeom prst="rect">
            <a:avLst/>
          </a:prstGeom>
          <a:noFill/>
        </p:spPr>
        <p:txBody>
          <a:bodyPr wrap="none" rtlCol="0">
            <a:spAutoFit/>
          </a:bodyPr>
          <a:lstStyle/>
          <a:p>
            <a:r>
              <a:rPr lang="en-GB" b="1" dirty="0"/>
              <a:t>Roof of IT Services</a:t>
            </a:r>
          </a:p>
        </p:txBody>
      </p:sp>
      <p:cxnSp>
        <p:nvCxnSpPr>
          <p:cNvPr id="15" name="Straight Arrow Connector 14"/>
          <p:cNvCxnSpPr/>
          <p:nvPr/>
        </p:nvCxnSpPr>
        <p:spPr>
          <a:xfrm flipH="1">
            <a:off x="6929002" y="2947857"/>
            <a:ext cx="338990" cy="1932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96777" y="2547473"/>
            <a:ext cx="1142429" cy="369332"/>
          </a:xfrm>
          <a:prstGeom prst="rect">
            <a:avLst/>
          </a:prstGeom>
          <a:noFill/>
        </p:spPr>
        <p:txBody>
          <a:bodyPr wrap="none" rtlCol="0">
            <a:spAutoFit/>
          </a:bodyPr>
          <a:lstStyle/>
          <a:p>
            <a:r>
              <a:rPr lang="en-GB" b="1" dirty="0"/>
              <a:t>Ring Road</a:t>
            </a:r>
          </a:p>
        </p:txBody>
      </p:sp>
    </p:spTree>
    <p:extLst>
      <p:ext uri="{BB962C8B-B14F-4D97-AF65-F5344CB8AC3E}">
        <p14:creationId xmlns:p14="http://schemas.microsoft.com/office/powerpoint/2010/main" val="3868195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1999" cy="718178"/>
          </a:xfrm>
        </p:spPr>
        <p:txBody>
          <a:bodyPr/>
          <a:lstStyle/>
          <a:p>
            <a:r>
              <a:rPr lang="en-GB" b="1" dirty="0"/>
              <a:t>F) ENVIRONMENT- </a:t>
            </a:r>
            <a:r>
              <a:rPr lang="en-GB" dirty="0"/>
              <a:t>Noise- </a:t>
            </a:r>
            <a:r>
              <a:rPr lang="en-GB" b="1" dirty="0"/>
              <a:t>Site C</a:t>
            </a:r>
            <a:endParaRPr lang="en-GB" dirty="0"/>
          </a:p>
        </p:txBody>
      </p:sp>
      <p:sp>
        <p:nvSpPr>
          <p:cNvPr id="5" name="Rectangle 4"/>
          <p:cNvSpPr/>
          <p:nvPr/>
        </p:nvSpPr>
        <p:spPr>
          <a:xfrm>
            <a:off x="529282" y="1210124"/>
            <a:ext cx="10767675" cy="369332"/>
          </a:xfrm>
          <a:prstGeom prst="rect">
            <a:avLst/>
          </a:prstGeom>
        </p:spPr>
        <p:txBody>
          <a:bodyPr wrap="square">
            <a:spAutoFit/>
          </a:bodyPr>
          <a:lstStyle/>
          <a:p>
            <a:r>
              <a:rPr lang="en-GB" b="1" dirty="0"/>
              <a:t>Site C: </a:t>
            </a:r>
            <a:r>
              <a:rPr lang="en-GB" dirty="0"/>
              <a:t>Quadrangle. The main University hub where students and staff meet up. Might get quiet noisy at times.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 y="1986498"/>
            <a:ext cx="10058400" cy="2983631"/>
          </a:xfrm>
          <a:prstGeom prst="rect">
            <a:avLst/>
          </a:prstGeom>
        </p:spPr>
      </p:pic>
      <p:cxnSp>
        <p:nvCxnSpPr>
          <p:cNvPr id="6" name="Straight Arrow Connector 5"/>
          <p:cNvCxnSpPr/>
          <p:nvPr/>
        </p:nvCxnSpPr>
        <p:spPr>
          <a:xfrm>
            <a:off x="6583680" y="2944368"/>
            <a:ext cx="1874520" cy="896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46750" y="2465433"/>
            <a:ext cx="1298497" cy="369332"/>
          </a:xfrm>
          <a:prstGeom prst="rect">
            <a:avLst/>
          </a:prstGeom>
          <a:noFill/>
        </p:spPr>
        <p:txBody>
          <a:bodyPr wrap="none" rtlCol="0">
            <a:spAutoFit/>
          </a:bodyPr>
          <a:lstStyle/>
          <a:p>
            <a:r>
              <a:rPr lang="en-GB" b="1" dirty="0"/>
              <a:t>Quadrangle</a:t>
            </a:r>
          </a:p>
        </p:txBody>
      </p:sp>
      <p:cxnSp>
        <p:nvCxnSpPr>
          <p:cNvPr id="9" name="Straight Arrow Connector 8"/>
          <p:cNvCxnSpPr/>
          <p:nvPr/>
        </p:nvCxnSpPr>
        <p:spPr>
          <a:xfrm flipH="1">
            <a:off x="3467074" y="2465433"/>
            <a:ext cx="483134" cy="4316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79494" y="2096101"/>
            <a:ext cx="844270" cy="369332"/>
          </a:xfrm>
          <a:prstGeom prst="rect">
            <a:avLst/>
          </a:prstGeom>
          <a:noFill/>
        </p:spPr>
        <p:txBody>
          <a:bodyPr wrap="none" rtlCol="0">
            <a:spAutoFit/>
          </a:bodyPr>
          <a:lstStyle/>
          <a:p>
            <a:r>
              <a:rPr lang="en-GB" b="1" dirty="0"/>
              <a:t>Library</a:t>
            </a:r>
          </a:p>
        </p:txBody>
      </p:sp>
      <p:cxnSp>
        <p:nvCxnSpPr>
          <p:cNvPr id="14" name="Straight Arrow Connector 13"/>
          <p:cNvCxnSpPr/>
          <p:nvPr/>
        </p:nvCxnSpPr>
        <p:spPr>
          <a:xfrm>
            <a:off x="8366760" y="2897112"/>
            <a:ext cx="812289" cy="4735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520940" y="2496606"/>
            <a:ext cx="973215" cy="369332"/>
          </a:xfrm>
          <a:prstGeom prst="rect">
            <a:avLst/>
          </a:prstGeom>
          <a:noFill/>
        </p:spPr>
        <p:txBody>
          <a:bodyPr wrap="none" rtlCol="0">
            <a:spAutoFit/>
          </a:bodyPr>
          <a:lstStyle/>
          <a:p>
            <a:r>
              <a:rPr lang="en-GB" b="1" dirty="0">
                <a:solidFill>
                  <a:schemeClr val="bg1"/>
                </a:solidFill>
              </a:rPr>
              <a:t>Canteen</a:t>
            </a:r>
          </a:p>
        </p:txBody>
      </p:sp>
    </p:spTree>
    <p:extLst>
      <p:ext uri="{BB962C8B-B14F-4D97-AF65-F5344CB8AC3E}">
        <p14:creationId xmlns:p14="http://schemas.microsoft.com/office/powerpoint/2010/main" val="282889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G) SOCIAL</a:t>
            </a:r>
            <a:endParaRPr lang="en-GB" sz="2400" dirty="0"/>
          </a:p>
        </p:txBody>
      </p:sp>
      <p:sp>
        <p:nvSpPr>
          <p:cNvPr id="2" name="Content Placeholder 1"/>
          <p:cNvSpPr>
            <a:spLocks noGrp="1"/>
          </p:cNvSpPr>
          <p:nvPr>
            <p:ph idx="1"/>
          </p:nvPr>
        </p:nvSpPr>
        <p:spPr/>
        <p:txBody>
          <a:bodyPr/>
          <a:lstStyle/>
          <a:p>
            <a:r>
              <a:rPr lang="en-GB" sz="2400" dirty="0"/>
              <a:t>Some indicators: </a:t>
            </a:r>
          </a:p>
          <a:p>
            <a:endParaRPr lang="en-GB" dirty="0"/>
          </a:p>
        </p:txBody>
      </p:sp>
      <p:graphicFrame>
        <p:nvGraphicFramePr>
          <p:cNvPr id="6" name="Diagram 5"/>
          <p:cNvGraphicFramePr/>
          <p:nvPr>
            <p:extLst>
              <p:ext uri="{D42A27DB-BD31-4B8C-83A1-F6EECF244321}">
                <p14:modId xmlns:p14="http://schemas.microsoft.com/office/powerpoint/2010/main" val="2806941749"/>
              </p:ext>
            </p:extLst>
          </p:nvPr>
        </p:nvGraphicFramePr>
        <p:xfrm>
          <a:off x="1680309" y="1136618"/>
          <a:ext cx="8128000" cy="5153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89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G) SOCIAL- </a:t>
            </a:r>
            <a:r>
              <a:rPr lang="en-GB" sz="2400" dirty="0"/>
              <a:t>Proximity of Key public human service</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76203" y="893135"/>
            <a:ext cx="6374791" cy="5626304"/>
          </a:xfrm>
        </p:spPr>
      </p:pic>
      <p:sp>
        <p:nvSpPr>
          <p:cNvPr id="6" name="TextBox 5"/>
          <p:cNvSpPr txBox="1"/>
          <p:nvPr/>
        </p:nvSpPr>
        <p:spPr>
          <a:xfrm>
            <a:off x="478167" y="2452076"/>
            <a:ext cx="4891275" cy="1323439"/>
          </a:xfrm>
          <a:prstGeom prst="rect">
            <a:avLst/>
          </a:prstGeom>
          <a:noFill/>
        </p:spPr>
        <p:txBody>
          <a:bodyPr wrap="none" rtlCol="0">
            <a:spAutoFit/>
          </a:bodyPr>
          <a:lstStyle/>
          <a:p>
            <a:pPr marL="285750" indent="-285750">
              <a:buFont typeface="Arial" panose="020B0604020202020204" pitchFamily="34" charset="0"/>
              <a:buChar char="•"/>
            </a:pPr>
            <a:r>
              <a:rPr lang="en-GB" sz="2000" dirty="0"/>
              <a:t>Identifying of key public human services </a:t>
            </a:r>
          </a:p>
          <a:p>
            <a:r>
              <a:rPr lang="en-GB" sz="2000" dirty="0"/>
              <a:t>     (shops, health centres, education </a:t>
            </a:r>
            <a:r>
              <a:rPr lang="en-GB" sz="2000" dirty="0" err="1"/>
              <a:t>etc</a:t>
            </a:r>
            <a:r>
              <a:rPr lang="en-GB" sz="2000" dirty="0"/>
              <a:t>)</a:t>
            </a:r>
          </a:p>
          <a:p>
            <a:pPr marL="285750" indent="-285750">
              <a:buFont typeface="Arial" panose="020B0604020202020204" pitchFamily="34" charset="0"/>
              <a:buChar char="•"/>
            </a:pPr>
            <a:r>
              <a:rPr lang="en-GB" sz="2000" dirty="0"/>
              <a:t>Percent of population within a 600m circle</a:t>
            </a:r>
          </a:p>
          <a:p>
            <a:pPr marL="285750" indent="-285750">
              <a:buFont typeface="Arial" panose="020B0604020202020204" pitchFamily="34" charset="0"/>
              <a:buChar char="•"/>
            </a:pPr>
            <a:r>
              <a:rPr lang="en-GB" sz="2000" dirty="0"/>
              <a:t>Result: </a:t>
            </a:r>
            <a:r>
              <a:rPr lang="en-GB" sz="2000" dirty="0">
                <a:solidFill>
                  <a:schemeClr val="accent3">
                    <a:lumMod val="75000"/>
                  </a:schemeClr>
                </a:solidFill>
              </a:rPr>
              <a:t>100%</a:t>
            </a:r>
          </a:p>
        </p:txBody>
      </p:sp>
    </p:spTree>
    <p:extLst>
      <p:ext uri="{BB962C8B-B14F-4D97-AF65-F5344CB8AC3E}">
        <p14:creationId xmlns:p14="http://schemas.microsoft.com/office/powerpoint/2010/main" val="353346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62"/>
            <a:ext cx="12192000" cy="681771"/>
          </a:xfrm>
        </p:spPr>
        <p:txBody>
          <a:bodyPr/>
          <a:lstStyle/>
          <a:p>
            <a:r>
              <a:rPr lang="en-GB" sz="2800" b="1" dirty="0"/>
              <a:t>Part B: </a:t>
            </a:r>
            <a:r>
              <a:rPr lang="en-GB" sz="2800" dirty="0"/>
              <a:t>Case Study Urban Scale- UM (University of Malta)</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14630" y="1434110"/>
            <a:ext cx="7726812" cy="4327014"/>
          </a:xfrm>
        </p:spPr>
      </p:pic>
      <p:sp>
        <p:nvSpPr>
          <p:cNvPr id="3" name="Rectangle 2"/>
          <p:cNvSpPr/>
          <p:nvPr/>
        </p:nvSpPr>
        <p:spPr>
          <a:xfrm>
            <a:off x="5261205" y="937071"/>
            <a:ext cx="1639103" cy="369332"/>
          </a:xfrm>
          <a:prstGeom prst="rect">
            <a:avLst/>
          </a:prstGeom>
        </p:spPr>
        <p:txBody>
          <a:bodyPr wrap="none">
            <a:spAutoFit/>
          </a:bodyPr>
          <a:lstStyle/>
          <a:p>
            <a:r>
              <a:rPr lang="en-GB" b="1" dirty="0"/>
              <a:t>DATA ANALYSIS</a:t>
            </a:r>
            <a:endParaRPr lang="en-GB" dirty="0"/>
          </a:p>
        </p:txBody>
      </p:sp>
    </p:spTree>
    <p:extLst>
      <p:ext uri="{BB962C8B-B14F-4D97-AF65-F5344CB8AC3E}">
        <p14:creationId xmlns:p14="http://schemas.microsoft.com/office/powerpoint/2010/main" val="818913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931553" y="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r>
              <a:rPr lang="en-GB" sz="2400" b="1" dirty="0"/>
              <a:t>G) SOCIAL- </a:t>
            </a:r>
            <a:r>
              <a:rPr lang="en-GB" sz="2400" dirty="0"/>
              <a:t>Bicycle Parking Facilities</a:t>
            </a:r>
          </a:p>
        </p:txBody>
      </p:sp>
      <p:sp>
        <p:nvSpPr>
          <p:cNvPr id="2" name="Content Placeholder 1"/>
          <p:cNvSpPr>
            <a:spLocks noGrp="1"/>
          </p:cNvSpPr>
          <p:nvPr>
            <p:ph idx="1"/>
          </p:nvPr>
        </p:nvSpPr>
        <p:spPr>
          <a:xfrm>
            <a:off x="609600" y="1019909"/>
            <a:ext cx="5493488" cy="4636611"/>
          </a:xfrm>
        </p:spPr>
        <p:txBody>
          <a:bodyPr>
            <a:normAutofit/>
          </a:bodyPr>
          <a:lstStyle/>
          <a:p>
            <a:r>
              <a:rPr lang="en-GB" sz="2000" dirty="0"/>
              <a:t>There are </a:t>
            </a:r>
            <a:r>
              <a:rPr lang="en-GB" sz="2000" b="1" dirty="0"/>
              <a:t>8 spaces </a:t>
            </a:r>
            <a:r>
              <a:rPr lang="en-GB" sz="2000" dirty="0"/>
              <a:t>all throughout the university where bicycle parking facilities can be found.  </a:t>
            </a:r>
          </a:p>
          <a:p>
            <a:r>
              <a:rPr lang="en-GB" sz="2000" b="1" dirty="0"/>
              <a:t>Bicycle sharing facilities </a:t>
            </a:r>
            <a:r>
              <a:rPr lang="en-GB" sz="2000" dirty="0"/>
              <a:t>can also be found.</a:t>
            </a:r>
          </a:p>
          <a:p>
            <a:pPr algn="just"/>
            <a:r>
              <a:rPr lang="en-GB" sz="2000" dirty="0"/>
              <a:t>UM has a high number of bicycle spaces however the number of bicycle spaces per population is considered to be quite low compared to other countries. Having said that, the bicycle parking facilities are rarely at full capacity and even not used. </a:t>
            </a:r>
          </a:p>
          <a:p>
            <a:endParaRPr lang="en-GB" sz="2000" dirty="0"/>
          </a:p>
        </p:txBody>
      </p:sp>
      <p:graphicFrame>
        <p:nvGraphicFramePr>
          <p:cNvPr id="3" name="Table 2"/>
          <p:cNvGraphicFramePr>
            <a:graphicFrameLocks noGrp="1"/>
          </p:cNvGraphicFramePr>
          <p:nvPr>
            <p:extLst>
              <p:ext uri="{D42A27DB-BD31-4B8C-83A1-F6EECF244321}">
                <p14:modId xmlns:p14="http://schemas.microsoft.com/office/powerpoint/2010/main" val="2892340520"/>
              </p:ext>
            </p:extLst>
          </p:nvPr>
        </p:nvGraphicFramePr>
        <p:xfrm>
          <a:off x="6842344" y="1136618"/>
          <a:ext cx="3799368" cy="2223270"/>
        </p:xfrm>
        <a:graphic>
          <a:graphicData uri="http://schemas.openxmlformats.org/drawingml/2006/table">
            <a:tbl>
              <a:tblPr firstRow="1" firstCol="1" bandRow="1">
                <a:tableStyleId>{BC89EF96-8CEA-46FF-86C4-4CE0E7609802}</a:tableStyleId>
              </a:tblPr>
              <a:tblGrid>
                <a:gridCol w="2502023">
                  <a:extLst>
                    <a:ext uri="{9D8B030D-6E8A-4147-A177-3AD203B41FA5}">
                      <a16:colId xmlns:a16="http://schemas.microsoft.com/office/drawing/2014/main" val="20000"/>
                    </a:ext>
                  </a:extLst>
                </a:gridCol>
                <a:gridCol w="1297345">
                  <a:extLst>
                    <a:ext uri="{9D8B030D-6E8A-4147-A177-3AD203B41FA5}">
                      <a16:colId xmlns:a16="http://schemas.microsoft.com/office/drawing/2014/main" val="20001"/>
                    </a:ext>
                  </a:extLst>
                </a:gridCol>
              </a:tblGrid>
              <a:tr h="842597">
                <a:tc>
                  <a:txBody>
                    <a:bodyPr/>
                    <a:lstStyle/>
                    <a:p>
                      <a:pPr algn="ctr">
                        <a:lnSpc>
                          <a:spcPct val="107000"/>
                        </a:lnSpc>
                        <a:spcAft>
                          <a:spcPts val="0"/>
                        </a:spcAft>
                      </a:pPr>
                      <a:r>
                        <a:rPr lang="en-GB" sz="1600" dirty="0">
                          <a:effectLst/>
                        </a:rPr>
                        <a:t>Number of bicycle spaces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74</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07111">
                <a:tc>
                  <a:txBody>
                    <a:bodyPr/>
                    <a:lstStyle/>
                    <a:p>
                      <a:pPr algn="ctr">
                        <a:lnSpc>
                          <a:spcPct val="107000"/>
                        </a:lnSpc>
                        <a:spcAft>
                          <a:spcPts val="0"/>
                        </a:spcAft>
                      </a:pPr>
                      <a:r>
                        <a:rPr lang="en-GB" sz="1600" dirty="0">
                          <a:effectLst/>
                        </a:rPr>
                        <a:t>Population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14000</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673562">
                <a:tc>
                  <a:txBody>
                    <a:bodyPr/>
                    <a:lstStyle/>
                    <a:p>
                      <a:pPr algn="ctr">
                        <a:lnSpc>
                          <a:spcPct val="107000"/>
                        </a:lnSpc>
                        <a:spcAft>
                          <a:spcPts val="0"/>
                        </a:spcAft>
                      </a:pPr>
                      <a:r>
                        <a:rPr lang="en-GB" sz="1600">
                          <a:effectLst/>
                        </a:rPr>
                        <a:t>Percentage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400" dirty="0">
                          <a:effectLst/>
                        </a:rPr>
                        <a:t>0.53</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2344" y="3689497"/>
            <a:ext cx="3799368" cy="2137145"/>
          </a:xfrm>
          <a:prstGeom prst="rect">
            <a:avLst/>
          </a:prstGeom>
        </p:spPr>
      </p:pic>
    </p:spTree>
    <p:extLst>
      <p:ext uri="{BB962C8B-B14F-4D97-AF65-F5344CB8AC3E}">
        <p14:creationId xmlns:p14="http://schemas.microsoft.com/office/powerpoint/2010/main" val="218208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1905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pPr algn="l"/>
            <a:r>
              <a:rPr lang="en-GB" sz="2400" b="1" dirty="0"/>
              <a:t>PRELIMINARY </a:t>
            </a:r>
          </a:p>
          <a:p>
            <a:pPr algn="l"/>
            <a:r>
              <a:rPr lang="en-GB" sz="2400" b="1" dirty="0"/>
              <a:t>RESULTS with tool: SN</a:t>
            </a:r>
            <a:endParaRPr lang="en-GB" sz="2400" dirty="0"/>
          </a:p>
        </p:txBody>
      </p:sp>
      <p:pic>
        <p:nvPicPr>
          <p:cNvPr id="10" name="Content Placeholder 9"/>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89410" y="0"/>
            <a:ext cx="6072908" cy="6858000"/>
          </a:xfrm>
          <a:ln>
            <a:solidFill>
              <a:schemeClr val="tx1"/>
            </a:solidFill>
          </a:ln>
        </p:spPr>
      </p:pic>
    </p:spTree>
    <p:extLst>
      <p:ext uri="{BB962C8B-B14F-4D97-AF65-F5344CB8AC3E}">
        <p14:creationId xmlns:p14="http://schemas.microsoft.com/office/powerpoint/2010/main" val="3781957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254964"/>
            <a:ext cx="9966960" cy="2926080"/>
          </a:xfrm>
        </p:spPr>
        <p:txBody>
          <a:bodyPr>
            <a:normAutofit/>
          </a:bodyPr>
          <a:lstStyle/>
          <a:p>
            <a:r>
              <a:rPr lang="en-GB" sz="4400" dirty="0">
                <a:solidFill>
                  <a:schemeClr val="tx1"/>
                </a:solidFill>
              </a:rPr>
              <a:t>Building tool- Malta</a:t>
            </a:r>
          </a:p>
        </p:txBody>
      </p:sp>
      <p:sp>
        <p:nvSpPr>
          <p:cNvPr id="4" name="Subtitle 2"/>
          <p:cNvSpPr txBox="1">
            <a:spLocks/>
          </p:cNvSpPr>
          <p:nvPr/>
        </p:nvSpPr>
        <p:spPr>
          <a:xfrm>
            <a:off x="2318313" y="3457650"/>
            <a:ext cx="7836806" cy="10515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sz="2400" b="1" dirty="0">
                <a:solidFill>
                  <a:schemeClr val="tx1"/>
                </a:solidFill>
              </a:rPr>
              <a:t>Case Study: </a:t>
            </a:r>
            <a:r>
              <a:rPr lang="en-GB" sz="2400" dirty="0">
                <a:solidFill>
                  <a:schemeClr val="tx1"/>
                </a:solidFill>
              </a:rPr>
              <a:t>IT Building, University of Malta (</a:t>
            </a:r>
            <a:r>
              <a:rPr lang="en-GB" sz="2400" dirty="0" err="1">
                <a:solidFill>
                  <a:schemeClr val="tx1"/>
                </a:solidFill>
              </a:rPr>
              <a:t>UoM</a:t>
            </a:r>
            <a:r>
              <a:rPr lang="en-GB" sz="2400" dirty="0">
                <a:solidFill>
                  <a:schemeClr val="tx1"/>
                </a:solidFill>
              </a:rPr>
              <a:t>)</a:t>
            </a:r>
          </a:p>
        </p:txBody>
      </p:sp>
    </p:spTree>
    <p:extLst>
      <p:ext uri="{BB962C8B-B14F-4D97-AF65-F5344CB8AC3E}">
        <p14:creationId xmlns:p14="http://schemas.microsoft.com/office/powerpoint/2010/main" val="1636233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4725" y="1066800"/>
            <a:ext cx="6432148" cy="4916820"/>
          </a:xfrm>
        </p:spPr>
        <p:txBody>
          <a:bodyPr>
            <a:noAutofit/>
          </a:bodyPr>
          <a:lstStyle/>
          <a:p>
            <a:pPr algn="l"/>
            <a:r>
              <a:rPr lang="en-GB" sz="2800" cap="none" dirty="0">
                <a:solidFill>
                  <a:schemeClr val="tx1"/>
                </a:solidFill>
              </a:rPr>
              <a:t>A: </a:t>
            </a:r>
            <a:r>
              <a:rPr lang="en-GB" sz="2800" b="0" cap="none" dirty="0">
                <a:solidFill>
                  <a:schemeClr val="tx1"/>
                </a:solidFill>
              </a:rPr>
              <a:t>Site Regeneration And Development, Urban Design And Infrastructure</a:t>
            </a:r>
            <a:br>
              <a:rPr lang="en-GB" sz="2800" b="0" cap="none" dirty="0">
                <a:solidFill>
                  <a:schemeClr val="tx1"/>
                </a:solidFill>
              </a:rPr>
            </a:br>
            <a:br>
              <a:rPr lang="en-GB" sz="2800" b="0" cap="none" dirty="0">
                <a:solidFill>
                  <a:schemeClr val="tx1"/>
                </a:solidFill>
              </a:rPr>
            </a:br>
            <a:r>
              <a:rPr lang="en-GB" sz="2800" cap="none" dirty="0">
                <a:solidFill>
                  <a:schemeClr val="tx1"/>
                </a:solidFill>
              </a:rPr>
              <a:t>B: </a:t>
            </a:r>
            <a:r>
              <a:rPr lang="en-GB" sz="2800" b="0" cap="none" dirty="0">
                <a:solidFill>
                  <a:schemeClr val="tx1"/>
                </a:solidFill>
              </a:rPr>
              <a:t>Energy and Resource Consumption</a:t>
            </a:r>
            <a:br>
              <a:rPr lang="en-GB" sz="2800" b="0" cap="none" dirty="0">
                <a:solidFill>
                  <a:schemeClr val="tx1"/>
                </a:solidFill>
              </a:rPr>
            </a:br>
            <a:br>
              <a:rPr lang="en-GB" sz="2800" b="0" cap="none" dirty="0">
                <a:solidFill>
                  <a:schemeClr val="tx1"/>
                </a:solidFill>
              </a:rPr>
            </a:br>
            <a:r>
              <a:rPr lang="en-GB" sz="2800" cap="none" dirty="0">
                <a:solidFill>
                  <a:schemeClr val="tx1"/>
                </a:solidFill>
              </a:rPr>
              <a:t>C: </a:t>
            </a:r>
            <a:r>
              <a:rPr lang="en-GB" sz="2800" b="0" cap="none" dirty="0">
                <a:solidFill>
                  <a:schemeClr val="tx1"/>
                </a:solidFill>
              </a:rPr>
              <a:t>Environmental Loadings</a:t>
            </a:r>
            <a:br>
              <a:rPr lang="en-GB" sz="2800" b="0" cap="none" dirty="0">
                <a:solidFill>
                  <a:schemeClr val="tx1"/>
                </a:solidFill>
              </a:rPr>
            </a:br>
            <a:br>
              <a:rPr lang="en-GB" sz="2800" b="0" cap="none" dirty="0">
                <a:solidFill>
                  <a:schemeClr val="tx1"/>
                </a:solidFill>
              </a:rPr>
            </a:br>
            <a:r>
              <a:rPr lang="en-GB" sz="2800" cap="none" dirty="0">
                <a:solidFill>
                  <a:schemeClr val="tx1"/>
                </a:solidFill>
              </a:rPr>
              <a:t>D: </a:t>
            </a:r>
            <a:r>
              <a:rPr lang="en-GB" sz="2800" b="0" cap="none" dirty="0">
                <a:solidFill>
                  <a:schemeClr val="tx1"/>
                </a:solidFill>
              </a:rPr>
              <a:t>Indoor Environmental Quality</a:t>
            </a:r>
            <a:br>
              <a:rPr lang="en-GB" sz="2800" b="0" cap="none" dirty="0">
                <a:solidFill>
                  <a:schemeClr val="tx1"/>
                </a:solidFill>
              </a:rPr>
            </a:br>
            <a:br>
              <a:rPr lang="en-GB" sz="2800" b="0" cap="none" dirty="0">
                <a:solidFill>
                  <a:schemeClr val="tx1"/>
                </a:solidFill>
              </a:rPr>
            </a:br>
            <a:r>
              <a:rPr lang="en-GB" sz="2800" cap="none" dirty="0">
                <a:solidFill>
                  <a:schemeClr val="tx1"/>
                </a:solidFill>
              </a:rPr>
              <a:t>E: </a:t>
            </a:r>
            <a:r>
              <a:rPr lang="en-GB" sz="2800" b="0" cap="none" dirty="0">
                <a:solidFill>
                  <a:schemeClr val="tx1"/>
                </a:solidFill>
              </a:rPr>
              <a:t>Service Quality</a:t>
            </a:r>
            <a:br>
              <a:rPr lang="en-GB" sz="2800" b="0" cap="none" dirty="0">
                <a:solidFill>
                  <a:schemeClr val="tx1"/>
                </a:solidFill>
              </a:rPr>
            </a:br>
            <a:br>
              <a:rPr lang="en-GB" sz="2800" b="0" cap="none" dirty="0">
                <a:solidFill>
                  <a:schemeClr val="tx1"/>
                </a:solidFill>
              </a:rPr>
            </a:br>
            <a:r>
              <a:rPr lang="en-GB" sz="2800" cap="none" dirty="0">
                <a:solidFill>
                  <a:schemeClr val="tx1"/>
                </a:solidFill>
              </a:rPr>
              <a:t>F: </a:t>
            </a:r>
            <a:r>
              <a:rPr lang="en-GB" sz="2800" b="0" cap="none" dirty="0">
                <a:solidFill>
                  <a:schemeClr val="tx1"/>
                </a:solidFill>
              </a:rPr>
              <a:t>Environment</a:t>
            </a:r>
            <a:br>
              <a:rPr lang="en-GB" sz="2800" b="0" cap="none" dirty="0">
                <a:solidFill>
                  <a:schemeClr val="tx1"/>
                </a:solidFill>
              </a:rPr>
            </a:br>
            <a:br>
              <a:rPr lang="en-GB" sz="2800" b="0" cap="none" dirty="0">
                <a:solidFill>
                  <a:schemeClr val="tx1"/>
                </a:solidFill>
              </a:rPr>
            </a:br>
            <a:r>
              <a:rPr lang="en-GB" sz="2800" cap="none" dirty="0">
                <a:solidFill>
                  <a:schemeClr val="tx1"/>
                </a:solidFill>
              </a:rPr>
              <a:t>G: </a:t>
            </a:r>
            <a:r>
              <a:rPr lang="en-GB" sz="2800" b="0" cap="none" dirty="0">
                <a:solidFill>
                  <a:schemeClr val="tx1"/>
                </a:solidFill>
              </a:rPr>
              <a:t>Cost and Economic Aspects</a:t>
            </a:r>
          </a:p>
        </p:txBody>
      </p:sp>
      <p:sp>
        <p:nvSpPr>
          <p:cNvPr id="4" name="Title 1"/>
          <p:cNvSpPr txBox="1">
            <a:spLocks/>
          </p:cNvSpPr>
          <p:nvPr/>
        </p:nvSpPr>
        <p:spPr>
          <a:xfrm>
            <a:off x="1196165" y="-69275"/>
            <a:ext cx="9875520" cy="700686"/>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7200" b="1" kern="1200" cap="all" baseline="0">
                <a:solidFill>
                  <a:srgbClr val="FFFFFF"/>
                </a:solidFill>
                <a:latin typeface="+mj-lt"/>
                <a:ea typeface="+mj-ea"/>
                <a:cs typeface="+mj-cs"/>
              </a:defRPr>
            </a:lvl1pPr>
          </a:lstStyle>
          <a:p>
            <a:r>
              <a:rPr lang="en-GB" sz="2800" dirty="0">
                <a:solidFill>
                  <a:schemeClr val="tx1"/>
                </a:solidFill>
              </a:rPr>
              <a:t>Data Needed- SB Tool BUILDING Scale</a:t>
            </a:r>
          </a:p>
        </p:txBody>
      </p:sp>
      <p:graphicFrame>
        <p:nvGraphicFramePr>
          <p:cNvPr id="5" name="Diagram 4"/>
          <p:cNvGraphicFramePr/>
          <p:nvPr>
            <p:extLst>
              <p:ext uri="{D42A27DB-BD31-4B8C-83A1-F6EECF244321}">
                <p14:modId xmlns:p14="http://schemas.microsoft.com/office/powerpoint/2010/main" val="2999693944"/>
              </p:ext>
            </p:extLst>
          </p:nvPr>
        </p:nvGraphicFramePr>
        <p:xfrm>
          <a:off x="5218546" y="948265"/>
          <a:ext cx="8128000" cy="5153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151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170470"/>
            <a:ext cx="8767860" cy="455478"/>
          </a:xfrm>
        </p:spPr>
        <p:txBody>
          <a:bodyPr/>
          <a:lstStyle/>
          <a:p>
            <a:r>
              <a:rPr lang="en-GB" b="1" dirty="0">
                <a:solidFill>
                  <a:schemeClr val="tx1"/>
                </a:solidFill>
              </a:rPr>
              <a:t>ICT FACULTY- </a:t>
            </a:r>
            <a:r>
              <a:rPr lang="en-GB" b="1" dirty="0" err="1">
                <a:solidFill>
                  <a:schemeClr val="tx1"/>
                </a:solidFill>
              </a:rPr>
              <a:t>UoM</a:t>
            </a:r>
            <a:endParaRPr lang="en-GB" b="1" dirty="0">
              <a:solidFill>
                <a:schemeClr val="tx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428" y="1209319"/>
            <a:ext cx="9052560" cy="4360550"/>
          </a:xfrm>
          <a:prstGeom prst="rect">
            <a:avLst/>
          </a:prstGeom>
        </p:spPr>
      </p:pic>
    </p:spTree>
    <p:extLst>
      <p:ext uri="{BB962C8B-B14F-4D97-AF65-F5344CB8AC3E}">
        <p14:creationId xmlns:p14="http://schemas.microsoft.com/office/powerpoint/2010/main" val="862653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ICT FACULTY: Location</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8428" y="969264"/>
            <a:ext cx="6766560" cy="4800600"/>
          </a:xfrm>
          <a:prstGeom prst="rect">
            <a:avLst/>
          </a:prstGeom>
        </p:spPr>
      </p:pic>
      <p:sp>
        <p:nvSpPr>
          <p:cNvPr id="5" name="Freeform 4"/>
          <p:cNvSpPr/>
          <p:nvPr/>
        </p:nvSpPr>
        <p:spPr>
          <a:xfrm>
            <a:off x="6876288" y="3520440"/>
            <a:ext cx="1207008" cy="1901952"/>
          </a:xfrm>
          <a:custGeom>
            <a:avLst/>
            <a:gdLst>
              <a:gd name="connsiteX0" fmla="*/ 868680 w 1207008"/>
              <a:gd name="connsiteY0" fmla="*/ 1499616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68680 w 1207008"/>
              <a:gd name="connsiteY11" fmla="*/ 1499616 h 1901952"/>
              <a:gd name="connsiteX0" fmla="*/ 877824 w 1207008"/>
              <a:gd name="connsiteY0" fmla="*/ 1600200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77824 w 1207008"/>
              <a:gd name="connsiteY11" fmla="*/ 1600200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008" h="1901952">
                <a:moveTo>
                  <a:pt x="877824" y="1600200"/>
                </a:moveTo>
                <a:lnTo>
                  <a:pt x="1051560" y="1389888"/>
                </a:lnTo>
                <a:lnTo>
                  <a:pt x="1179576" y="1069848"/>
                </a:lnTo>
                <a:lnTo>
                  <a:pt x="1207008" y="704088"/>
                </a:lnTo>
                <a:lnTo>
                  <a:pt x="1078992" y="118872"/>
                </a:lnTo>
                <a:lnTo>
                  <a:pt x="1033272" y="0"/>
                </a:lnTo>
                <a:lnTo>
                  <a:pt x="0" y="91440"/>
                </a:lnTo>
                <a:lnTo>
                  <a:pt x="0" y="210312"/>
                </a:lnTo>
                <a:lnTo>
                  <a:pt x="402336" y="1499616"/>
                </a:lnTo>
                <a:lnTo>
                  <a:pt x="530352" y="1783080"/>
                </a:lnTo>
                <a:lnTo>
                  <a:pt x="566928" y="1901952"/>
                </a:lnTo>
                <a:lnTo>
                  <a:pt x="877824" y="16002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911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ICT FACULTY: Location</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472" y="859536"/>
            <a:ext cx="2765044" cy="2670048"/>
          </a:xfrm>
          <a:prstGeom prst="rect">
            <a:avLst/>
          </a:prstGeom>
        </p:spPr>
      </p:pic>
      <p:sp>
        <p:nvSpPr>
          <p:cNvPr id="5" name="Freeform 4"/>
          <p:cNvSpPr/>
          <p:nvPr/>
        </p:nvSpPr>
        <p:spPr>
          <a:xfrm>
            <a:off x="813816" y="1280160"/>
            <a:ext cx="1207008" cy="1901952"/>
          </a:xfrm>
          <a:custGeom>
            <a:avLst/>
            <a:gdLst>
              <a:gd name="connsiteX0" fmla="*/ 868680 w 1207008"/>
              <a:gd name="connsiteY0" fmla="*/ 1499616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68680 w 1207008"/>
              <a:gd name="connsiteY11" fmla="*/ 1499616 h 1901952"/>
              <a:gd name="connsiteX0" fmla="*/ 877824 w 1207008"/>
              <a:gd name="connsiteY0" fmla="*/ 1600200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77824 w 1207008"/>
              <a:gd name="connsiteY11" fmla="*/ 1600200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008" h="1901952">
                <a:moveTo>
                  <a:pt x="877824" y="1600200"/>
                </a:moveTo>
                <a:lnTo>
                  <a:pt x="1051560" y="1389888"/>
                </a:lnTo>
                <a:lnTo>
                  <a:pt x="1179576" y="1069848"/>
                </a:lnTo>
                <a:lnTo>
                  <a:pt x="1207008" y="704088"/>
                </a:lnTo>
                <a:lnTo>
                  <a:pt x="1078992" y="118872"/>
                </a:lnTo>
                <a:lnTo>
                  <a:pt x="1033272" y="0"/>
                </a:lnTo>
                <a:lnTo>
                  <a:pt x="0" y="91440"/>
                </a:lnTo>
                <a:lnTo>
                  <a:pt x="0" y="210312"/>
                </a:lnTo>
                <a:lnTo>
                  <a:pt x="402336" y="1499616"/>
                </a:lnTo>
                <a:lnTo>
                  <a:pt x="530352" y="1783080"/>
                </a:lnTo>
                <a:lnTo>
                  <a:pt x="566928" y="1901952"/>
                </a:lnTo>
                <a:lnTo>
                  <a:pt x="877824" y="16002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699324" y="2139696"/>
            <a:ext cx="367408" cy="523220"/>
          </a:xfrm>
          <a:prstGeom prst="rect">
            <a:avLst/>
          </a:prstGeom>
          <a:noFill/>
        </p:spPr>
        <p:txBody>
          <a:bodyPr wrap="none" rtlCol="0">
            <a:spAutoFit/>
          </a:bodyPr>
          <a:lstStyle/>
          <a:p>
            <a:r>
              <a:rPr lang="en-GB" sz="2800" b="1" dirty="0">
                <a:solidFill>
                  <a:srgbClr val="FF0000"/>
                </a:solidFill>
              </a:rPr>
              <a:t>1</a:t>
            </a:r>
          </a:p>
        </p:txBody>
      </p:sp>
      <p:cxnSp>
        <p:nvCxnSpPr>
          <p:cNvPr id="7" name="Straight Arrow Connector 6"/>
          <p:cNvCxnSpPr>
            <a:stCxn id="4" idx="1"/>
          </p:cNvCxnSpPr>
          <p:nvPr/>
        </p:nvCxnSpPr>
        <p:spPr>
          <a:xfrm flipH="1" flipV="1">
            <a:off x="2099498" y="2258568"/>
            <a:ext cx="599826" cy="14273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8860" y="859536"/>
            <a:ext cx="4065524" cy="5420699"/>
          </a:xfrm>
          <a:prstGeom prst="rect">
            <a:avLst/>
          </a:prstGeom>
        </p:spPr>
      </p:pic>
      <p:sp>
        <p:nvSpPr>
          <p:cNvPr id="10" name="TextBox 9"/>
          <p:cNvSpPr txBox="1"/>
          <p:nvPr/>
        </p:nvSpPr>
        <p:spPr>
          <a:xfrm>
            <a:off x="8173102" y="859536"/>
            <a:ext cx="2765044" cy="2585323"/>
          </a:xfrm>
          <a:prstGeom prst="rect">
            <a:avLst/>
          </a:prstGeom>
          <a:noFill/>
          <a:ln>
            <a:solidFill>
              <a:schemeClr val="tx1"/>
            </a:solidFill>
          </a:ln>
        </p:spPr>
        <p:txBody>
          <a:bodyPr wrap="square" rtlCol="0">
            <a:spAutoFit/>
          </a:bodyPr>
          <a:lstStyle/>
          <a:p>
            <a:r>
              <a:rPr lang="en-GB" b="1" i="1" u="sng" dirty="0"/>
              <a:t>Picture 1: East Elevation</a:t>
            </a:r>
          </a:p>
          <a:p>
            <a:endParaRPr lang="en-GB" dirty="0"/>
          </a:p>
          <a:p>
            <a:r>
              <a:rPr lang="en-GB" dirty="0"/>
              <a:t>Materials: </a:t>
            </a:r>
          </a:p>
          <a:p>
            <a:pPr marL="285750" indent="-285750">
              <a:buFontTx/>
              <a:buChar char="-"/>
            </a:pPr>
            <a:r>
              <a:rPr lang="en-GB" dirty="0"/>
              <a:t>Double Glazed Windows</a:t>
            </a:r>
          </a:p>
          <a:p>
            <a:pPr marL="285750" indent="-285750">
              <a:buFontTx/>
              <a:buChar char="-"/>
            </a:pPr>
            <a:r>
              <a:rPr lang="en-GB" dirty="0"/>
              <a:t>Fair Faced Concrete</a:t>
            </a:r>
          </a:p>
          <a:p>
            <a:pPr marL="285750" indent="-285750">
              <a:buFontTx/>
              <a:buChar char="-"/>
            </a:pPr>
            <a:r>
              <a:rPr lang="en-GB" dirty="0"/>
              <a:t>Copper Screen</a:t>
            </a:r>
          </a:p>
          <a:p>
            <a:pPr marL="285750" indent="-285750">
              <a:buFontTx/>
              <a:buChar char="-"/>
            </a:pPr>
            <a:r>
              <a:rPr lang="en-GB" dirty="0" err="1"/>
              <a:t>Tombak</a:t>
            </a:r>
            <a:r>
              <a:rPr lang="en-GB" dirty="0"/>
              <a:t> Roof</a:t>
            </a:r>
          </a:p>
          <a:p>
            <a:pPr marL="285750" indent="-285750">
              <a:buFontTx/>
              <a:buChar char="-"/>
            </a:pPr>
            <a:r>
              <a:rPr lang="en-GB" dirty="0" err="1"/>
              <a:t>Tombak</a:t>
            </a:r>
            <a:r>
              <a:rPr lang="en-GB" dirty="0"/>
              <a:t> Finish </a:t>
            </a:r>
          </a:p>
          <a:p>
            <a:endParaRPr lang="en-GB" dirty="0"/>
          </a:p>
        </p:txBody>
      </p:sp>
    </p:spTree>
    <p:extLst>
      <p:ext uri="{BB962C8B-B14F-4D97-AF65-F5344CB8AC3E}">
        <p14:creationId xmlns:p14="http://schemas.microsoft.com/office/powerpoint/2010/main" val="3584390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ICT FACULTY: Location</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792" y="859536"/>
            <a:ext cx="2765044" cy="2670048"/>
          </a:xfrm>
          <a:prstGeom prst="rect">
            <a:avLst/>
          </a:prstGeom>
        </p:spPr>
      </p:pic>
      <p:sp>
        <p:nvSpPr>
          <p:cNvPr id="5" name="Freeform 4"/>
          <p:cNvSpPr/>
          <p:nvPr/>
        </p:nvSpPr>
        <p:spPr>
          <a:xfrm>
            <a:off x="1088136" y="1280160"/>
            <a:ext cx="1207008" cy="1901952"/>
          </a:xfrm>
          <a:custGeom>
            <a:avLst/>
            <a:gdLst>
              <a:gd name="connsiteX0" fmla="*/ 868680 w 1207008"/>
              <a:gd name="connsiteY0" fmla="*/ 1499616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68680 w 1207008"/>
              <a:gd name="connsiteY11" fmla="*/ 1499616 h 1901952"/>
              <a:gd name="connsiteX0" fmla="*/ 877824 w 1207008"/>
              <a:gd name="connsiteY0" fmla="*/ 1600200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77824 w 1207008"/>
              <a:gd name="connsiteY11" fmla="*/ 1600200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008" h="1901952">
                <a:moveTo>
                  <a:pt x="877824" y="1600200"/>
                </a:moveTo>
                <a:lnTo>
                  <a:pt x="1051560" y="1389888"/>
                </a:lnTo>
                <a:lnTo>
                  <a:pt x="1179576" y="1069848"/>
                </a:lnTo>
                <a:lnTo>
                  <a:pt x="1207008" y="704088"/>
                </a:lnTo>
                <a:lnTo>
                  <a:pt x="1078992" y="118872"/>
                </a:lnTo>
                <a:lnTo>
                  <a:pt x="1033272" y="0"/>
                </a:lnTo>
                <a:lnTo>
                  <a:pt x="0" y="91440"/>
                </a:lnTo>
                <a:lnTo>
                  <a:pt x="0" y="210312"/>
                </a:lnTo>
                <a:lnTo>
                  <a:pt x="402336" y="1499616"/>
                </a:lnTo>
                <a:lnTo>
                  <a:pt x="530352" y="1783080"/>
                </a:lnTo>
                <a:lnTo>
                  <a:pt x="566928" y="1901952"/>
                </a:lnTo>
                <a:lnTo>
                  <a:pt x="877824" y="16002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52610" y="2361940"/>
            <a:ext cx="367408" cy="523220"/>
          </a:xfrm>
          <a:prstGeom prst="rect">
            <a:avLst/>
          </a:prstGeom>
          <a:noFill/>
        </p:spPr>
        <p:txBody>
          <a:bodyPr wrap="none" rtlCol="0">
            <a:spAutoFit/>
          </a:bodyPr>
          <a:lstStyle/>
          <a:p>
            <a:r>
              <a:rPr lang="en-GB" sz="2800" b="1" dirty="0">
                <a:solidFill>
                  <a:srgbClr val="FF0000"/>
                </a:solidFill>
              </a:rPr>
              <a:t>2</a:t>
            </a:r>
          </a:p>
        </p:txBody>
      </p:sp>
      <p:cxnSp>
        <p:nvCxnSpPr>
          <p:cNvPr id="7" name="Straight Arrow Connector 6"/>
          <p:cNvCxnSpPr/>
          <p:nvPr/>
        </p:nvCxnSpPr>
        <p:spPr>
          <a:xfrm flipV="1">
            <a:off x="836887" y="1957593"/>
            <a:ext cx="649515" cy="47393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3503" y="3758183"/>
            <a:ext cx="2783333" cy="2308324"/>
          </a:xfrm>
          <a:prstGeom prst="rect">
            <a:avLst/>
          </a:prstGeom>
          <a:noFill/>
          <a:ln>
            <a:solidFill>
              <a:schemeClr val="tx1"/>
            </a:solidFill>
          </a:ln>
        </p:spPr>
        <p:txBody>
          <a:bodyPr wrap="square" rtlCol="0">
            <a:spAutoFit/>
          </a:bodyPr>
          <a:lstStyle/>
          <a:p>
            <a:r>
              <a:rPr lang="en-GB" b="1" i="1" u="sng" dirty="0"/>
              <a:t>Picture 2 &amp;3 : West Elevation</a:t>
            </a:r>
          </a:p>
          <a:p>
            <a:r>
              <a:rPr lang="en-GB" dirty="0"/>
              <a:t>Materials: </a:t>
            </a:r>
          </a:p>
          <a:p>
            <a:pPr marL="285750" indent="-285750">
              <a:buFontTx/>
              <a:buChar char="-"/>
            </a:pPr>
            <a:r>
              <a:rPr lang="en-GB" dirty="0"/>
              <a:t>Double Glazed Windows</a:t>
            </a:r>
          </a:p>
          <a:p>
            <a:pPr marL="285750" indent="-285750">
              <a:buFontTx/>
              <a:buChar char="-"/>
            </a:pPr>
            <a:r>
              <a:rPr lang="en-GB" dirty="0"/>
              <a:t>Fair Faced Concrete</a:t>
            </a:r>
          </a:p>
          <a:p>
            <a:pPr marL="285750" indent="-285750">
              <a:buFontTx/>
              <a:buChar char="-"/>
            </a:pPr>
            <a:r>
              <a:rPr lang="en-GB" dirty="0"/>
              <a:t>Copper Screen</a:t>
            </a:r>
          </a:p>
          <a:p>
            <a:pPr marL="285750" indent="-285750">
              <a:buFontTx/>
              <a:buChar char="-"/>
            </a:pPr>
            <a:r>
              <a:rPr lang="en-GB" dirty="0" err="1"/>
              <a:t>Tombak</a:t>
            </a:r>
            <a:r>
              <a:rPr lang="en-GB" dirty="0"/>
              <a:t> Roof</a:t>
            </a:r>
          </a:p>
          <a:p>
            <a:pPr marL="285750" indent="-285750">
              <a:buFontTx/>
              <a:buChar char="-"/>
            </a:pPr>
            <a:r>
              <a:rPr lang="en-GB" dirty="0" err="1"/>
              <a:t>Tombak</a:t>
            </a:r>
            <a:r>
              <a:rPr lang="en-GB" dirty="0"/>
              <a:t> Finish </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6618" y="859536"/>
            <a:ext cx="3710179" cy="5206971"/>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8818" y="856827"/>
            <a:ext cx="3699510" cy="5209679"/>
          </a:xfrm>
          <a:prstGeom prst="rect">
            <a:avLst/>
          </a:prstGeom>
        </p:spPr>
      </p:pic>
      <p:sp>
        <p:nvSpPr>
          <p:cNvPr id="13" name="TextBox 12"/>
          <p:cNvSpPr txBox="1"/>
          <p:nvPr/>
        </p:nvSpPr>
        <p:spPr>
          <a:xfrm>
            <a:off x="933026" y="2514340"/>
            <a:ext cx="367408" cy="523220"/>
          </a:xfrm>
          <a:prstGeom prst="rect">
            <a:avLst/>
          </a:prstGeom>
          <a:noFill/>
        </p:spPr>
        <p:txBody>
          <a:bodyPr wrap="none" rtlCol="0">
            <a:spAutoFit/>
          </a:bodyPr>
          <a:lstStyle/>
          <a:p>
            <a:r>
              <a:rPr lang="en-GB" sz="2800" b="1" dirty="0">
                <a:solidFill>
                  <a:srgbClr val="FF0000"/>
                </a:solidFill>
              </a:rPr>
              <a:t>3</a:t>
            </a:r>
          </a:p>
        </p:txBody>
      </p:sp>
    </p:spTree>
    <p:extLst>
      <p:ext uri="{BB962C8B-B14F-4D97-AF65-F5344CB8AC3E}">
        <p14:creationId xmlns:p14="http://schemas.microsoft.com/office/powerpoint/2010/main" val="1746517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ICT FACULTY: Pedestrian Access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1792" y="1088136"/>
            <a:ext cx="2765044" cy="2670048"/>
          </a:xfrm>
          <a:prstGeom prst="rect">
            <a:avLst/>
          </a:prstGeom>
        </p:spPr>
      </p:pic>
      <p:sp>
        <p:nvSpPr>
          <p:cNvPr id="5" name="Freeform 4"/>
          <p:cNvSpPr/>
          <p:nvPr/>
        </p:nvSpPr>
        <p:spPr>
          <a:xfrm>
            <a:off x="1088136" y="1508760"/>
            <a:ext cx="1207008" cy="1901952"/>
          </a:xfrm>
          <a:custGeom>
            <a:avLst/>
            <a:gdLst>
              <a:gd name="connsiteX0" fmla="*/ 868680 w 1207008"/>
              <a:gd name="connsiteY0" fmla="*/ 1499616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68680 w 1207008"/>
              <a:gd name="connsiteY11" fmla="*/ 1499616 h 1901952"/>
              <a:gd name="connsiteX0" fmla="*/ 877824 w 1207008"/>
              <a:gd name="connsiteY0" fmla="*/ 1600200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77824 w 1207008"/>
              <a:gd name="connsiteY11" fmla="*/ 1600200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008" h="1901952">
                <a:moveTo>
                  <a:pt x="877824" y="1600200"/>
                </a:moveTo>
                <a:lnTo>
                  <a:pt x="1051560" y="1389888"/>
                </a:lnTo>
                <a:lnTo>
                  <a:pt x="1179576" y="1069848"/>
                </a:lnTo>
                <a:lnTo>
                  <a:pt x="1207008" y="704088"/>
                </a:lnTo>
                <a:lnTo>
                  <a:pt x="1078992" y="118872"/>
                </a:lnTo>
                <a:lnTo>
                  <a:pt x="1033272" y="0"/>
                </a:lnTo>
                <a:lnTo>
                  <a:pt x="0" y="91440"/>
                </a:lnTo>
                <a:lnTo>
                  <a:pt x="0" y="210312"/>
                </a:lnTo>
                <a:lnTo>
                  <a:pt x="402336" y="1499616"/>
                </a:lnTo>
                <a:lnTo>
                  <a:pt x="530352" y="1783080"/>
                </a:lnTo>
                <a:lnTo>
                  <a:pt x="566928" y="1901952"/>
                </a:lnTo>
                <a:lnTo>
                  <a:pt x="877824" y="16002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695276" y="1132851"/>
            <a:ext cx="367408" cy="523220"/>
          </a:xfrm>
          <a:prstGeom prst="rect">
            <a:avLst/>
          </a:prstGeom>
          <a:noFill/>
        </p:spPr>
        <p:txBody>
          <a:bodyPr wrap="none" rtlCol="0">
            <a:spAutoFit/>
          </a:bodyPr>
          <a:lstStyle/>
          <a:p>
            <a:r>
              <a:rPr lang="en-GB" sz="2800" b="1" dirty="0">
                <a:solidFill>
                  <a:srgbClr val="FF0000"/>
                </a:solidFill>
              </a:rPr>
              <a:t>4</a:t>
            </a:r>
          </a:p>
        </p:txBody>
      </p:sp>
      <p:cxnSp>
        <p:nvCxnSpPr>
          <p:cNvPr id="7" name="Straight Arrow Connector 6"/>
          <p:cNvCxnSpPr/>
          <p:nvPr/>
        </p:nvCxnSpPr>
        <p:spPr>
          <a:xfrm>
            <a:off x="1020591" y="1508760"/>
            <a:ext cx="465811" cy="6774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3504" y="3986783"/>
            <a:ext cx="2783332" cy="1477328"/>
          </a:xfrm>
          <a:prstGeom prst="rect">
            <a:avLst/>
          </a:prstGeom>
          <a:noFill/>
          <a:ln>
            <a:solidFill>
              <a:schemeClr val="tx1"/>
            </a:solidFill>
          </a:ln>
        </p:spPr>
        <p:txBody>
          <a:bodyPr wrap="square" rtlCol="0">
            <a:spAutoFit/>
          </a:bodyPr>
          <a:lstStyle/>
          <a:p>
            <a:r>
              <a:rPr lang="en-GB" b="1" i="1" u="sng" dirty="0"/>
              <a:t>Picture 4: West Elevation &amp; Pedestrian Access, </a:t>
            </a:r>
            <a:r>
              <a:rPr lang="en-GB" dirty="0"/>
              <a:t>Accessing building via a bridge</a:t>
            </a:r>
          </a:p>
          <a:p>
            <a:endParaRPr lang="en-GB"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4886" y="1088136"/>
            <a:ext cx="7365290" cy="4379976"/>
          </a:xfrm>
          <a:prstGeom prst="rect">
            <a:avLst/>
          </a:prstGeom>
        </p:spPr>
      </p:pic>
    </p:spTree>
    <p:extLst>
      <p:ext uri="{BB962C8B-B14F-4D97-AF65-F5344CB8AC3E}">
        <p14:creationId xmlns:p14="http://schemas.microsoft.com/office/powerpoint/2010/main" val="1340240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ICT FACULTY: Underground Parking &amp; Bicycle Shelters</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75688" y="1088136"/>
            <a:ext cx="2765044" cy="2670048"/>
          </a:xfrm>
          <a:prstGeom prst="rect">
            <a:avLst/>
          </a:prstGeom>
        </p:spPr>
      </p:pic>
      <p:sp>
        <p:nvSpPr>
          <p:cNvPr id="5" name="Freeform 4"/>
          <p:cNvSpPr/>
          <p:nvPr/>
        </p:nvSpPr>
        <p:spPr>
          <a:xfrm>
            <a:off x="2542032" y="1508760"/>
            <a:ext cx="1207008" cy="1901952"/>
          </a:xfrm>
          <a:custGeom>
            <a:avLst/>
            <a:gdLst>
              <a:gd name="connsiteX0" fmla="*/ 868680 w 1207008"/>
              <a:gd name="connsiteY0" fmla="*/ 1499616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68680 w 1207008"/>
              <a:gd name="connsiteY11" fmla="*/ 1499616 h 1901952"/>
              <a:gd name="connsiteX0" fmla="*/ 877824 w 1207008"/>
              <a:gd name="connsiteY0" fmla="*/ 1600200 h 1901952"/>
              <a:gd name="connsiteX1" fmla="*/ 1051560 w 1207008"/>
              <a:gd name="connsiteY1" fmla="*/ 1389888 h 1901952"/>
              <a:gd name="connsiteX2" fmla="*/ 1179576 w 1207008"/>
              <a:gd name="connsiteY2" fmla="*/ 1069848 h 1901952"/>
              <a:gd name="connsiteX3" fmla="*/ 1207008 w 1207008"/>
              <a:gd name="connsiteY3" fmla="*/ 704088 h 1901952"/>
              <a:gd name="connsiteX4" fmla="*/ 1078992 w 1207008"/>
              <a:gd name="connsiteY4" fmla="*/ 118872 h 1901952"/>
              <a:gd name="connsiteX5" fmla="*/ 1033272 w 1207008"/>
              <a:gd name="connsiteY5" fmla="*/ 0 h 1901952"/>
              <a:gd name="connsiteX6" fmla="*/ 0 w 1207008"/>
              <a:gd name="connsiteY6" fmla="*/ 91440 h 1901952"/>
              <a:gd name="connsiteX7" fmla="*/ 0 w 1207008"/>
              <a:gd name="connsiteY7" fmla="*/ 210312 h 1901952"/>
              <a:gd name="connsiteX8" fmla="*/ 402336 w 1207008"/>
              <a:gd name="connsiteY8" fmla="*/ 1499616 h 1901952"/>
              <a:gd name="connsiteX9" fmla="*/ 530352 w 1207008"/>
              <a:gd name="connsiteY9" fmla="*/ 1783080 h 1901952"/>
              <a:gd name="connsiteX10" fmla="*/ 566928 w 1207008"/>
              <a:gd name="connsiteY10" fmla="*/ 1901952 h 1901952"/>
              <a:gd name="connsiteX11" fmla="*/ 877824 w 1207008"/>
              <a:gd name="connsiteY11" fmla="*/ 1600200 h 190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7008" h="1901952">
                <a:moveTo>
                  <a:pt x="877824" y="1600200"/>
                </a:moveTo>
                <a:lnTo>
                  <a:pt x="1051560" y="1389888"/>
                </a:lnTo>
                <a:lnTo>
                  <a:pt x="1179576" y="1069848"/>
                </a:lnTo>
                <a:lnTo>
                  <a:pt x="1207008" y="704088"/>
                </a:lnTo>
                <a:lnTo>
                  <a:pt x="1078992" y="118872"/>
                </a:lnTo>
                <a:lnTo>
                  <a:pt x="1033272" y="0"/>
                </a:lnTo>
                <a:lnTo>
                  <a:pt x="0" y="91440"/>
                </a:lnTo>
                <a:lnTo>
                  <a:pt x="0" y="210312"/>
                </a:lnTo>
                <a:lnTo>
                  <a:pt x="402336" y="1499616"/>
                </a:lnTo>
                <a:lnTo>
                  <a:pt x="530352" y="1783080"/>
                </a:lnTo>
                <a:lnTo>
                  <a:pt x="566928" y="1901952"/>
                </a:lnTo>
                <a:lnTo>
                  <a:pt x="877824" y="160020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565336" y="985540"/>
            <a:ext cx="367408" cy="523220"/>
          </a:xfrm>
          <a:prstGeom prst="rect">
            <a:avLst/>
          </a:prstGeom>
          <a:noFill/>
        </p:spPr>
        <p:txBody>
          <a:bodyPr wrap="none" rtlCol="0">
            <a:spAutoFit/>
          </a:bodyPr>
          <a:lstStyle/>
          <a:p>
            <a:r>
              <a:rPr lang="en-GB" sz="2800" b="1" dirty="0">
                <a:solidFill>
                  <a:srgbClr val="FF0000"/>
                </a:solidFill>
              </a:rPr>
              <a:t>5</a:t>
            </a:r>
          </a:p>
        </p:txBody>
      </p:sp>
      <p:cxnSp>
        <p:nvCxnSpPr>
          <p:cNvPr id="7" name="Straight Arrow Connector 6"/>
          <p:cNvCxnSpPr/>
          <p:nvPr/>
        </p:nvCxnSpPr>
        <p:spPr>
          <a:xfrm flipH="1">
            <a:off x="3381632" y="1280161"/>
            <a:ext cx="140503" cy="4488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7400" y="3986783"/>
            <a:ext cx="2783332" cy="1754326"/>
          </a:xfrm>
          <a:prstGeom prst="rect">
            <a:avLst/>
          </a:prstGeom>
          <a:noFill/>
          <a:ln>
            <a:solidFill>
              <a:schemeClr val="tx1"/>
            </a:solidFill>
          </a:ln>
        </p:spPr>
        <p:txBody>
          <a:bodyPr wrap="square" rtlCol="0">
            <a:spAutoFit/>
          </a:bodyPr>
          <a:lstStyle/>
          <a:p>
            <a:r>
              <a:rPr lang="en-GB" b="1" i="1" u="sng" dirty="0"/>
              <a:t>Picture 5: </a:t>
            </a:r>
          </a:p>
          <a:p>
            <a:endParaRPr lang="en-GB" b="1" i="1" u="sng" dirty="0"/>
          </a:p>
          <a:p>
            <a:pPr marL="285750" indent="-285750">
              <a:buFont typeface="Arial" panose="020B0604020202020204" pitchFamily="34" charset="0"/>
              <a:buChar char="•"/>
            </a:pPr>
            <a:r>
              <a:rPr lang="en-GB" dirty="0"/>
              <a:t>Underground parking </a:t>
            </a:r>
          </a:p>
          <a:p>
            <a:pPr marL="285750" indent="-285750">
              <a:buFont typeface="Arial" panose="020B0604020202020204" pitchFamily="34" charset="0"/>
              <a:buChar char="•"/>
            </a:pPr>
            <a:r>
              <a:rPr lang="en-GB" dirty="0"/>
              <a:t>Underground bicycle shelter: 12 spaces</a:t>
            </a:r>
          </a:p>
          <a:p>
            <a:endParaRPr lang="en-GB"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436" y="1088136"/>
            <a:ext cx="3682300" cy="4909733"/>
          </a:xfrm>
          <a:prstGeom prst="rect">
            <a:avLst/>
          </a:prstGeom>
        </p:spPr>
      </p:pic>
    </p:spTree>
    <p:extLst>
      <p:ext uri="{BB962C8B-B14F-4D97-AF65-F5344CB8AC3E}">
        <p14:creationId xmlns:p14="http://schemas.microsoft.com/office/powerpoint/2010/main" val="215690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622" y="0"/>
            <a:ext cx="9875520" cy="735605"/>
          </a:xfrm>
        </p:spPr>
        <p:txBody>
          <a:bodyPr/>
          <a:lstStyle/>
          <a:p>
            <a:r>
              <a:rPr lang="en-GB" sz="2800" b="1" dirty="0"/>
              <a:t>LOCATION OF UM </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95150" y="1272884"/>
            <a:ext cx="4689382" cy="4090738"/>
          </a:xfrm>
          <a:prstGeom prst="rect">
            <a:avLst/>
          </a:prstGeom>
          <a:ln>
            <a:solidFill>
              <a:schemeClr val="tx1"/>
            </a:solidFill>
          </a:ln>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382" y="1272884"/>
            <a:ext cx="5622791" cy="4090738"/>
          </a:xfrm>
          <a:prstGeom prst="rect">
            <a:avLst/>
          </a:prstGeom>
          <a:ln>
            <a:solidFill>
              <a:schemeClr val="tx1"/>
            </a:solidFill>
          </a:ln>
        </p:spPr>
      </p:pic>
    </p:spTree>
    <p:extLst>
      <p:ext uri="{BB962C8B-B14F-4D97-AF65-F5344CB8AC3E}">
        <p14:creationId xmlns:p14="http://schemas.microsoft.com/office/powerpoint/2010/main" val="187287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778" y="212035"/>
            <a:ext cx="8767860" cy="455478"/>
          </a:xfrm>
        </p:spPr>
        <p:txBody>
          <a:bodyPr/>
          <a:lstStyle/>
          <a:p>
            <a:r>
              <a:rPr lang="en-GB" b="1" dirty="0">
                <a:solidFill>
                  <a:schemeClr val="tx1"/>
                </a:solidFill>
              </a:rPr>
              <a:t>A: ICT FACULTY: Areas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1540" y="935735"/>
            <a:ext cx="7260336" cy="4940587"/>
          </a:xfrm>
          <a:prstGeom prst="rect">
            <a:avLst/>
          </a:prstGeom>
        </p:spPr>
      </p:pic>
    </p:spTree>
    <p:extLst>
      <p:ext uri="{BB962C8B-B14F-4D97-AF65-F5344CB8AC3E}">
        <p14:creationId xmlns:p14="http://schemas.microsoft.com/office/powerpoint/2010/main" val="33620639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0491" y="165636"/>
            <a:ext cx="8767860" cy="455478"/>
          </a:xfrm>
        </p:spPr>
        <p:txBody>
          <a:bodyPr/>
          <a:lstStyle/>
          <a:p>
            <a:r>
              <a:rPr lang="en-GB" b="1" dirty="0">
                <a:solidFill>
                  <a:schemeClr val="tx1"/>
                </a:solidFill>
              </a:rPr>
              <a:t>A: ICT FACULTY: Areas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6282" y="901066"/>
            <a:ext cx="6796278" cy="4624800"/>
          </a:xfrm>
          <a:prstGeom prst="rect">
            <a:avLst/>
          </a:prstGeom>
        </p:spPr>
      </p:pic>
      <p:graphicFrame>
        <p:nvGraphicFramePr>
          <p:cNvPr id="5" name="Table 4"/>
          <p:cNvGraphicFramePr>
            <a:graphicFrameLocks noGrp="1"/>
          </p:cNvGraphicFramePr>
          <p:nvPr>
            <p:extLst/>
          </p:nvPr>
        </p:nvGraphicFramePr>
        <p:xfrm>
          <a:off x="4435221" y="5630292"/>
          <a:ext cx="2438400" cy="1022350"/>
        </p:xfrm>
        <a:graphic>
          <a:graphicData uri="http://schemas.openxmlformats.org/drawingml/2006/table">
            <a:tbl>
              <a:tblPr/>
              <a:tblGrid>
                <a:gridCol w="1826409">
                  <a:extLst>
                    <a:ext uri="{9D8B030D-6E8A-4147-A177-3AD203B41FA5}">
                      <a16:colId xmlns:a16="http://schemas.microsoft.com/office/drawing/2014/main" val="20000"/>
                    </a:ext>
                  </a:extLst>
                </a:gridCol>
                <a:gridCol w="611991">
                  <a:extLst>
                    <a:ext uri="{9D8B030D-6E8A-4147-A177-3AD203B41FA5}">
                      <a16:colId xmlns:a16="http://schemas.microsoft.com/office/drawing/2014/main" val="20001"/>
                    </a:ext>
                  </a:extLst>
                </a:gridCol>
              </a:tblGrid>
              <a:tr h="184150">
                <a:tc gridSpan="2">
                  <a:txBody>
                    <a:bodyPr/>
                    <a:lstStyle/>
                    <a:p>
                      <a:pPr algn="ctr" fontAlgn="ctr"/>
                      <a:r>
                        <a:rPr lang="en-GB" sz="1100" b="1" i="0" u="none" strike="noStrike" dirty="0">
                          <a:solidFill>
                            <a:srgbClr val="000000"/>
                          </a:solidFill>
                          <a:effectLst/>
                          <a:latin typeface="Calibri" panose="020F0502020204030204" pitchFamily="34" charset="0"/>
                        </a:rPr>
                        <a:t>ICT BUILDING DATA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GB"/>
                    </a:p>
                  </a:txBody>
                  <a:tcPr/>
                </a:tc>
                <a:extLst>
                  <a:ext uri="{0D108BD9-81ED-4DB2-BD59-A6C34878D82A}">
                    <a16:rowId xmlns:a16="http://schemas.microsoft.com/office/drawing/2014/main" val="10000"/>
                  </a:ext>
                </a:extLst>
              </a:tr>
              <a:tr h="209550">
                <a:tc>
                  <a:txBody>
                    <a:bodyPr/>
                    <a:lstStyle/>
                    <a:p>
                      <a:pPr algn="ctr" fontAlgn="ctr"/>
                      <a:r>
                        <a:rPr lang="en-GB" sz="1100" b="0" i="0" u="none" strike="noStrike">
                          <a:solidFill>
                            <a:srgbClr val="000000"/>
                          </a:solidFill>
                          <a:effectLst/>
                          <a:latin typeface="Calibri" panose="020F0502020204030204" pitchFamily="34" charset="0"/>
                        </a:rPr>
                        <a:t>Internal Area of 1 floor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fontAlgn="ctr"/>
                      <a:r>
                        <a:rPr lang="en-GB" sz="1100" b="1" i="0" u="none" strike="noStrike">
                          <a:solidFill>
                            <a:srgbClr val="000000"/>
                          </a:solidFill>
                          <a:effectLst/>
                          <a:latin typeface="Calibri" panose="020F0502020204030204" pitchFamily="34" charset="0"/>
                        </a:rPr>
                        <a:t>Total Land Area (m</a:t>
                      </a:r>
                      <a:r>
                        <a:rPr lang="en-GB" sz="1100" b="1" i="0" u="none" strike="noStrike" baseline="30000">
                          <a:solidFill>
                            <a:srgbClr val="000000"/>
                          </a:solidFill>
                          <a:effectLst/>
                          <a:latin typeface="Calibri" panose="020F0502020204030204" pitchFamily="34" charset="0"/>
                        </a:rPr>
                        <a:t>2</a:t>
                      </a:r>
                      <a:r>
                        <a:rPr lang="en-GB" sz="1100" b="1"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8805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fontAlgn="ctr"/>
                      <a:r>
                        <a:rPr lang="en-GB" sz="1100" b="0" i="0" u="none" strike="noStrike">
                          <a:solidFill>
                            <a:srgbClr val="000000"/>
                          </a:solidFill>
                          <a:effectLst/>
                          <a:latin typeface="Calibri" panose="020F0502020204030204" pitchFamily="34" charset="0"/>
                        </a:rPr>
                        <a:t>Vegetated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4651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fontAlgn="ctr"/>
                      <a:r>
                        <a:rPr lang="en-GB" sz="1100" b="0" i="0" u="none" strike="noStrike">
                          <a:solidFill>
                            <a:srgbClr val="000000"/>
                          </a:solidFill>
                          <a:effectLst/>
                          <a:latin typeface="Calibri" panose="020F0502020204030204" pitchFamily="34" charset="0"/>
                        </a:rPr>
                        <a:t>Area not vegetated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78785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435221" y="5630292"/>
          <a:ext cx="2438400" cy="1022350"/>
        </p:xfrm>
        <a:graphic>
          <a:graphicData uri="http://schemas.openxmlformats.org/drawingml/2006/table">
            <a:tbl>
              <a:tblPr/>
              <a:tblGrid>
                <a:gridCol w="1826409">
                  <a:extLst>
                    <a:ext uri="{9D8B030D-6E8A-4147-A177-3AD203B41FA5}">
                      <a16:colId xmlns:a16="http://schemas.microsoft.com/office/drawing/2014/main" val="20000"/>
                    </a:ext>
                  </a:extLst>
                </a:gridCol>
                <a:gridCol w="611991">
                  <a:extLst>
                    <a:ext uri="{9D8B030D-6E8A-4147-A177-3AD203B41FA5}">
                      <a16:colId xmlns:a16="http://schemas.microsoft.com/office/drawing/2014/main" val="20001"/>
                    </a:ext>
                  </a:extLst>
                </a:gridCol>
              </a:tblGrid>
              <a:tr h="184150">
                <a:tc gridSpan="2">
                  <a:txBody>
                    <a:bodyPr/>
                    <a:lstStyle/>
                    <a:p>
                      <a:pPr algn="ctr" fontAlgn="ctr"/>
                      <a:r>
                        <a:rPr lang="en-GB" sz="1100" b="1" i="0" u="none" strike="noStrike" dirty="0">
                          <a:solidFill>
                            <a:srgbClr val="000000"/>
                          </a:solidFill>
                          <a:effectLst/>
                          <a:latin typeface="Calibri" panose="020F0502020204030204" pitchFamily="34" charset="0"/>
                        </a:rPr>
                        <a:t>ICT BUILDING DATA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GB"/>
                    </a:p>
                  </a:txBody>
                  <a:tcPr/>
                </a:tc>
                <a:extLst>
                  <a:ext uri="{0D108BD9-81ED-4DB2-BD59-A6C34878D82A}">
                    <a16:rowId xmlns:a16="http://schemas.microsoft.com/office/drawing/2014/main" val="10000"/>
                  </a:ext>
                </a:extLst>
              </a:tr>
              <a:tr h="209550">
                <a:tc>
                  <a:txBody>
                    <a:bodyPr/>
                    <a:lstStyle/>
                    <a:p>
                      <a:pPr algn="ctr" fontAlgn="ctr"/>
                      <a:r>
                        <a:rPr lang="en-GB" sz="1100" b="1" i="0" u="none" strike="noStrike" dirty="0">
                          <a:solidFill>
                            <a:srgbClr val="000000"/>
                          </a:solidFill>
                          <a:effectLst/>
                          <a:latin typeface="Calibri" panose="020F0502020204030204" pitchFamily="34" charset="0"/>
                        </a:rPr>
                        <a:t>Internal Area of 1 floor (m</a:t>
                      </a:r>
                      <a:r>
                        <a:rPr lang="en-GB" sz="1100" b="1" i="0" u="none" strike="noStrike" baseline="30000" dirty="0">
                          <a:solidFill>
                            <a:srgbClr val="000000"/>
                          </a:solidFill>
                          <a:effectLst/>
                          <a:latin typeface="Calibri" panose="020F0502020204030204" pitchFamily="34" charset="0"/>
                        </a:rPr>
                        <a:t>2</a:t>
                      </a:r>
                      <a:r>
                        <a:rPr lang="en-GB" sz="1100" b="1" i="0" u="none" strike="noStrike" dirty="0">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3005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fontAlgn="ctr"/>
                      <a:r>
                        <a:rPr lang="en-GB" sz="1100" b="0" i="0" u="none" strike="noStrike">
                          <a:solidFill>
                            <a:srgbClr val="000000"/>
                          </a:solidFill>
                          <a:effectLst/>
                          <a:latin typeface="Calibri" panose="020F0502020204030204" pitchFamily="34" charset="0"/>
                        </a:rPr>
                        <a:t>Total Land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fontAlgn="ctr"/>
                      <a:r>
                        <a:rPr lang="en-GB" sz="1100" b="0" i="0" u="none" strike="noStrike">
                          <a:solidFill>
                            <a:srgbClr val="000000"/>
                          </a:solidFill>
                          <a:effectLst/>
                          <a:latin typeface="Calibri" panose="020F0502020204030204" pitchFamily="34" charset="0"/>
                        </a:rPr>
                        <a:t>Vegetated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4651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fontAlgn="ctr"/>
                      <a:r>
                        <a:rPr lang="en-GB" sz="1100" b="0" i="0" u="none" strike="noStrike">
                          <a:solidFill>
                            <a:srgbClr val="000000"/>
                          </a:solidFill>
                          <a:effectLst/>
                          <a:latin typeface="Calibri" panose="020F0502020204030204" pitchFamily="34" charset="0"/>
                        </a:rPr>
                        <a:t>Area not vegetated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6282" y="891366"/>
            <a:ext cx="6796278" cy="4624800"/>
          </a:xfrm>
          <a:prstGeom prst="rect">
            <a:avLst/>
          </a:prstGeom>
        </p:spPr>
      </p:pic>
      <p:sp>
        <p:nvSpPr>
          <p:cNvPr id="6"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a:solidFill>
                  <a:schemeClr val="tx1"/>
                </a:solidFill>
              </a:rPr>
              <a:t>A: ICT FACULTY: Areas</a:t>
            </a:r>
            <a:endParaRPr lang="en-GB" b="1" dirty="0">
              <a:solidFill>
                <a:schemeClr val="tx1"/>
              </a:solidFill>
            </a:endParaRPr>
          </a:p>
        </p:txBody>
      </p:sp>
    </p:spTree>
    <p:extLst>
      <p:ext uri="{BB962C8B-B14F-4D97-AF65-F5344CB8AC3E}">
        <p14:creationId xmlns:p14="http://schemas.microsoft.com/office/powerpoint/2010/main" val="2109818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435221" y="5630292"/>
          <a:ext cx="2438400" cy="1022350"/>
        </p:xfrm>
        <a:graphic>
          <a:graphicData uri="http://schemas.openxmlformats.org/drawingml/2006/table">
            <a:tbl>
              <a:tblPr/>
              <a:tblGrid>
                <a:gridCol w="1826409">
                  <a:extLst>
                    <a:ext uri="{9D8B030D-6E8A-4147-A177-3AD203B41FA5}">
                      <a16:colId xmlns:a16="http://schemas.microsoft.com/office/drawing/2014/main" val="20000"/>
                    </a:ext>
                  </a:extLst>
                </a:gridCol>
                <a:gridCol w="611991">
                  <a:extLst>
                    <a:ext uri="{9D8B030D-6E8A-4147-A177-3AD203B41FA5}">
                      <a16:colId xmlns:a16="http://schemas.microsoft.com/office/drawing/2014/main" val="20001"/>
                    </a:ext>
                  </a:extLst>
                </a:gridCol>
              </a:tblGrid>
              <a:tr h="184150">
                <a:tc gridSpan="2">
                  <a:txBody>
                    <a:bodyPr/>
                    <a:lstStyle/>
                    <a:p>
                      <a:pPr algn="ctr" fontAlgn="ctr"/>
                      <a:r>
                        <a:rPr lang="en-GB" sz="1100" b="1" i="0" u="none" strike="noStrike" dirty="0">
                          <a:solidFill>
                            <a:srgbClr val="000000"/>
                          </a:solidFill>
                          <a:effectLst/>
                          <a:latin typeface="Calibri" panose="020F0502020204030204" pitchFamily="34" charset="0"/>
                        </a:rPr>
                        <a:t>ICT BUILDING DATA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GB"/>
                    </a:p>
                  </a:txBody>
                  <a:tcPr/>
                </a:tc>
                <a:extLst>
                  <a:ext uri="{0D108BD9-81ED-4DB2-BD59-A6C34878D82A}">
                    <a16:rowId xmlns:a16="http://schemas.microsoft.com/office/drawing/2014/main" val="10000"/>
                  </a:ext>
                </a:extLst>
              </a:tr>
              <a:tr h="209550">
                <a:tc>
                  <a:txBody>
                    <a:bodyPr/>
                    <a:lstStyle/>
                    <a:p>
                      <a:pPr algn="ctr" fontAlgn="ctr"/>
                      <a:r>
                        <a:rPr lang="en-GB" sz="1100" b="0" i="0" u="none" strike="noStrike">
                          <a:solidFill>
                            <a:srgbClr val="000000"/>
                          </a:solidFill>
                          <a:effectLst/>
                          <a:latin typeface="Calibri" panose="020F0502020204030204" pitchFamily="34" charset="0"/>
                        </a:rPr>
                        <a:t>Internal Area of 1 floor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fontAlgn="ctr"/>
                      <a:r>
                        <a:rPr lang="en-GB" sz="1100" b="0" i="0" u="none" strike="noStrike">
                          <a:solidFill>
                            <a:srgbClr val="000000"/>
                          </a:solidFill>
                          <a:effectLst/>
                          <a:latin typeface="Calibri" panose="020F0502020204030204" pitchFamily="34" charset="0"/>
                        </a:rPr>
                        <a:t>Total Land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fontAlgn="ctr"/>
                      <a:r>
                        <a:rPr lang="en-GB" sz="1100" b="1" i="0" u="none" strike="noStrike">
                          <a:solidFill>
                            <a:srgbClr val="000000"/>
                          </a:solidFill>
                          <a:effectLst/>
                          <a:latin typeface="Calibri" panose="020F0502020204030204" pitchFamily="34" charset="0"/>
                        </a:rPr>
                        <a:t>Vegetated area (m</a:t>
                      </a:r>
                      <a:r>
                        <a:rPr lang="en-GB" sz="1100" b="1" i="0" u="none" strike="noStrike" baseline="30000">
                          <a:solidFill>
                            <a:srgbClr val="000000"/>
                          </a:solidFill>
                          <a:effectLst/>
                          <a:latin typeface="Calibri" panose="020F0502020204030204" pitchFamily="34" charset="0"/>
                        </a:rPr>
                        <a:t>2</a:t>
                      </a:r>
                      <a:r>
                        <a:rPr lang="en-GB" sz="1100" b="1"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000000"/>
                          </a:solidFill>
                          <a:effectLst/>
                          <a:latin typeface="Calibri" panose="020F0502020204030204" pitchFamily="34" charset="0"/>
                        </a:rPr>
                        <a:t>4651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fontAlgn="ctr"/>
                      <a:r>
                        <a:rPr lang="en-GB" sz="1100" b="0" i="0" u="none" strike="noStrike">
                          <a:solidFill>
                            <a:srgbClr val="000000"/>
                          </a:solidFill>
                          <a:effectLst/>
                          <a:latin typeface="Calibri" panose="020F0502020204030204" pitchFamily="34" charset="0"/>
                        </a:rPr>
                        <a:t>Area not vegetated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6282" y="901066"/>
            <a:ext cx="6796278" cy="4624800"/>
          </a:xfrm>
          <a:prstGeom prst="rect">
            <a:avLst/>
          </a:prstGeom>
        </p:spPr>
      </p:pic>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a:solidFill>
                  <a:schemeClr val="tx1"/>
                </a:solidFill>
              </a:rPr>
              <a:t>A: ICT FACULTY: Areas</a:t>
            </a:r>
            <a:endParaRPr lang="en-GB" b="1" dirty="0">
              <a:solidFill>
                <a:schemeClr val="tx1"/>
              </a:solidFill>
            </a:endParaRPr>
          </a:p>
        </p:txBody>
      </p:sp>
    </p:spTree>
    <p:extLst>
      <p:ext uri="{BB962C8B-B14F-4D97-AF65-F5344CB8AC3E}">
        <p14:creationId xmlns:p14="http://schemas.microsoft.com/office/powerpoint/2010/main" val="3587953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435221" y="5630292"/>
          <a:ext cx="2438400" cy="1022350"/>
        </p:xfrm>
        <a:graphic>
          <a:graphicData uri="http://schemas.openxmlformats.org/drawingml/2006/table">
            <a:tbl>
              <a:tblPr/>
              <a:tblGrid>
                <a:gridCol w="1826409">
                  <a:extLst>
                    <a:ext uri="{9D8B030D-6E8A-4147-A177-3AD203B41FA5}">
                      <a16:colId xmlns:a16="http://schemas.microsoft.com/office/drawing/2014/main" val="20000"/>
                    </a:ext>
                  </a:extLst>
                </a:gridCol>
                <a:gridCol w="611991">
                  <a:extLst>
                    <a:ext uri="{9D8B030D-6E8A-4147-A177-3AD203B41FA5}">
                      <a16:colId xmlns:a16="http://schemas.microsoft.com/office/drawing/2014/main" val="20001"/>
                    </a:ext>
                  </a:extLst>
                </a:gridCol>
              </a:tblGrid>
              <a:tr h="184150">
                <a:tc gridSpan="2">
                  <a:txBody>
                    <a:bodyPr/>
                    <a:lstStyle/>
                    <a:p>
                      <a:pPr algn="ctr" fontAlgn="ctr"/>
                      <a:r>
                        <a:rPr lang="en-GB" sz="1100" b="1" i="0" u="none" strike="noStrike" dirty="0">
                          <a:solidFill>
                            <a:srgbClr val="000000"/>
                          </a:solidFill>
                          <a:effectLst/>
                          <a:latin typeface="Calibri" panose="020F0502020204030204" pitchFamily="34" charset="0"/>
                        </a:rPr>
                        <a:t>ICT BUILDING DATA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hMerge="1">
                  <a:txBody>
                    <a:bodyPr/>
                    <a:lstStyle/>
                    <a:p>
                      <a:endParaRPr lang="en-GB"/>
                    </a:p>
                  </a:txBody>
                  <a:tcPr/>
                </a:tc>
                <a:extLst>
                  <a:ext uri="{0D108BD9-81ED-4DB2-BD59-A6C34878D82A}">
                    <a16:rowId xmlns:a16="http://schemas.microsoft.com/office/drawing/2014/main" val="10000"/>
                  </a:ext>
                </a:extLst>
              </a:tr>
              <a:tr h="209550">
                <a:tc>
                  <a:txBody>
                    <a:bodyPr/>
                    <a:lstStyle/>
                    <a:p>
                      <a:pPr algn="ctr" fontAlgn="ctr"/>
                      <a:r>
                        <a:rPr lang="en-GB" sz="1100" b="0" i="0" u="none" strike="noStrike">
                          <a:solidFill>
                            <a:srgbClr val="000000"/>
                          </a:solidFill>
                          <a:effectLst/>
                          <a:latin typeface="Calibri" panose="020F0502020204030204" pitchFamily="34" charset="0"/>
                        </a:rPr>
                        <a:t>Internal Area of 1 floor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3005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9550">
                <a:tc>
                  <a:txBody>
                    <a:bodyPr/>
                    <a:lstStyle/>
                    <a:p>
                      <a:pPr algn="ctr" fontAlgn="ctr"/>
                      <a:r>
                        <a:rPr lang="en-GB" sz="1100" b="0" i="0" u="none" strike="noStrike">
                          <a:solidFill>
                            <a:srgbClr val="000000"/>
                          </a:solidFill>
                          <a:effectLst/>
                          <a:latin typeface="Calibri" panose="020F0502020204030204" pitchFamily="34" charset="0"/>
                        </a:rPr>
                        <a:t>Total Land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8805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9550">
                <a:tc>
                  <a:txBody>
                    <a:bodyPr/>
                    <a:lstStyle/>
                    <a:p>
                      <a:pPr algn="ctr" fontAlgn="ctr"/>
                      <a:r>
                        <a:rPr lang="en-GB" sz="1100" b="0" i="0" u="none" strike="noStrike">
                          <a:solidFill>
                            <a:srgbClr val="000000"/>
                          </a:solidFill>
                          <a:effectLst/>
                          <a:latin typeface="Calibri" panose="020F0502020204030204" pitchFamily="34" charset="0"/>
                        </a:rPr>
                        <a:t>Vegetated area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4651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9550">
                <a:tc>
                  <a:txBody>
                    <a:bodyPr/>
                    <a:lstStyle/>
                    <a:p>
                      <a:pPr algn="ctr" fontAlgn="ctr"/>
                      <a:r>
                        <a:rPr lang="en-GB" sz="1100" b="0" i="0" u="none" strike="noStrike">
                          <a:solidFill>
                            <a:srgbClr val="000000"/>
                          </a:solidFill>
                          <a:effectLst/>
                          <a:latin typeface="Calibri" panose="020F0502020204030204" pitchFamily="34" charset="0"/>
                        </a:rPr>
                        <a:t>Area not vegetated (m</a:t>
                      </a:r>
                      <a:r>
                        <a:rPr lang="en-GB" sz="1100" b="0" i="0" u="none" strike="noStrike" baseline="30000">
                          <a:solidFill>
                            <a:srgbClr val="000000"/>
                          </a:solidFill>
                          <a:effectLst/>
                          <a:latin typeface="Calibri" panose="020F0502020204030204" pitchFamily="34" charset="0"/>
                        </a:rPr>
                        <a:t>2</a:t>
                      </a:r>
                      <a:r>
                        <a:rPr lang="en-GB" sz="1100" b="0" i="0" u="none" strike="noStrike">
                          <a:solidFill>
                            <a:srgbClr val="000000"/>
                          </a:solidFill>
                          <a:effectLst/>
                          <a:latin typeface="Calibri" panose="020F050202020403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963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56282" y="901066"/>
            <a:ext cx="6796278" cy="4624800"/>
          </a:xfrm>
          <a:prstGeom prst="rect">
            <a:avLst/>
          </a:prstGeom>
        </p:spPr>
      </p:pic>
      <p:sp>
        <p:nvSpPr>
          <p:cNvPr id="6"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A: ICT FACULTY: Areas</a:t>
            </a:r>
          </a:p>
        </p:txBody>
      </p:sp>
    </p:spTree>
    <p:extLst>
      <p:ext uri="{BB962C8B-B14F-4D97-AF65-F5344CB8AC3E}">
        <p14:creationId xmlns:p14="http://schemas.microsoft.com/office/powerpoint/2010/main" val="2806856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B: ENERGY &amp; RESOURCE CONSUMPTION</a:t>
            </a:r>
          </a:p>
        </p:txBody>
      </p:sp>
      <p:sp>
        <p:nvSpPr>
          <p:cNvPr id="8" name="TextBox 7"/>
          <p:cNvSpPr txBox="1"/>
          <p:nvPr/>
        </p:nvSpPr>
        <p:spPr>
          <a:xfrm>
            <a:off x="551411" y="947651"/>
            <a:ext cx="7053349" cy="4893647"/>
          </a:xfrm>
          <a:prstGeom prst="rect">
            <a:avLst/>
          </a:prstGeom>
          <a:noFill/>
        </p:spPr>
        <p:txBody>
          <a:bodyPr wrap="square" rtlCol="0">
            <a:spAutoFit/>
          </a:bodyPr>
          <a:lstStyle/>
          <a:p>
            <a:r>
              <a:rPr lang="en-GB" sz="2000" dirty="0"/>
              <a:t>Primary energy demand</a:t>
            </a:r>
          </a:p>
          <a:p>
            <a:r>
              <a:rPr lang="en-GB" sz="2000" dirty="0"/>
              <a:t>Result: </a:t>
            </a:r>
            <a:r>
              <a:rPr lang="en-GB" sz="2000" dirty="0">
                <a:solidFill>
                  <a:schemeClr val="accent3">
                    <a:lumMod val="75000"/>
                  </a:schemeClr>
                </a:solidFill>
              </a:rPr>
              <a:t>133.91kWh/</a:t>
            </a:r>
            <a:r>
              <a:rPr lang="en-GB" sz="2000" dirty="0" err="1">
                <a:solidFill>
                  <a:schemeClr val="accent3">
                    <a:lumMod val="75000"/>
                  </a:schemeClr>
                </a:solidFill>
              </a:rPr>
              <a:t>sq</a:t>
            </a:r>
            <a:r>
              <a:rPr lang="en-GB" sz="2000" dirty="0">
                <a:solidFill>
                  <a:schemeClr val="accent3">
                    <a:lumMod val="75000"/>
                  </a:schemeClr>
                </a:solidFill>
              </a:rPr>
              <a:t> </a:t>
            </a:r>
            <a:r>
              <a:rPr lang="en-GB" sz="2000" dirty="0" err="1">
                <a:solidFill>
                  <a:schemeClr val="accent3">
                    <a:lumMod val="75000"/>
                  </a:schemeClr>
                </a:solidFill>
              </a:rPr>
              <a:t>mt</a:t>
            </a:r>
            <a:endParaRPr lang="en-GB" sz="2000" dirty="0">
              <a:solidFill>
                <a:schemeClr val="accent3">
                  <a:lumMod val="75000"/>
                </a:schemeClr>
              </a:solidFill>
            </a:endParaRPr>
          </a:p>
          <a:p>
            <a:endParaRPr lang="en-GB" dirty="0"/>
          </a:p>
          <a:p>
            <a:r>
              <a:rPr lang="en-GB" sz="2000" dirty="0"/>
              <a:t>Delivered energy demand</a:t>
            </a:r>
          </a:p>
          <a:p>
            <a:r>
              <a:rPr lang="en-GB" sz="2000" dirty="0"/>
              <a:t>Result: </a:t>
            </a:r>
            <a:r>
              <a:rPr lang="en-GB" sz="2000" dirty="0">
                <a:solidFill>
                  <a:schemeClr val="accent3">
                    <a:lumMod val="75000"/>
                  </a:schemeClr>
                </a:solidFill>
              </a:rPr>
              <a:t>14.68kWh/</a:t>
            </a:r>
            <a:r>
              <a:rPr lang="en-GB" sz="2000" dirty="0" err="1">
                <a:solidFill>
                  <a:schemeClr val="accent3">
                    <a:lumMod val="75000"/>
                  </a:schemeClr>
                </a:solidFill>
              </a:rPr>
              <a:t>sq</a:t>
            </a:r>
            <a:r>
              <a:rPr lang="en-GB" sz="2000" dirty="0">
                <a:solidFill>
                  <a:schemeClr val="accent3">
                    <a:lumMod val="75000"/>
                  </a:schemeClr>
                </a:solidFill>
              </a:rPr>
              <a:t> </a:t>
            </a:r>
            <a:r>
              <a:rPr lang="en-GB" sz="2000" dirty="0" err="1">
                <a:solidFill>
                  <a:schemeClr val="accent3">
                    <a:lumMod val="75000"/>
                  </a:schemeClr>
                </a:solidFill>
              </a:rPr>
              <a:t>mt</a:t>
            </a:r>
            <a:endParaRPr lang="en-GB" sz="2000" dirty="0">
              <a:solidFill>
                <a:schemeClr val="accent3">
                  <a:lumMod val="75000"/>
                </a:schemeClr>
              </a:solidFill>
            </a:endParaRPr>
          </a:p>
          <a:p>
            <a:endParaRPr lang="en-GB" dirty="0"/>
          </a:p>
          <a:p>
            <a:r>
              <a:rPr lang="en-GB" sz="2000" dirty="0"/>
              <a:t>Delivered electric demand</a:t>
            </a:r>
          </a:p>
          <a:p>
            <a:r>
              <a:rPr lang="en-GB" sz="2000" dirty="0"/>
              <a:t>Result: </a:t>
            </a:r>
            <a:r>
              <a:rPr lang="en-GB" sz="2000" dirty="0">
                <a:solidFill>
                  <a:schemeClr val="accent3">
                    <a:lumMod val="75000"/>
                  </a:schemeClr>
                </a:solidFill>
              </a:rPr>
              <a:t>63.54kWh/</a:t>
            </a:r>
            <a:r>
              <a:rPr lang="en-GB" sz="2000" dirty="0" err="1">
                <a:solidFill>
                  <a:schemeClr val="accent3">
                    <a:lumMod val="75000"/>
                  </a:schemeClr>
                </a:solidFill>
              </a:rPr>
              <a:t>sq</a:t>
            </a:r>
            <a:r>
              <a:rPr lang="en-GB" sz="2000" dirty="0">
                <a:solidFill>
                  <a:schemeClr val="accent3">
                    <a:lumMod val="75000"/>
                  </a:schemeClr>
                </a:solidFill>
              </a:rPr>
              <a:t> </a:t>
            </a:r>
            <a:r>
              <a:rPr lang="en-GB" sz="2000" dirty="0" err="1">
                <a:solidFill>
                  <a:schemeClr val="accent3">
                    <a:lumMod val="75000"/>
                  </a:schemeClr>
                </a:solidFill>
              </a:rPr>
              <a:t>mt</a:t>
            </a:r>
            <a:endParaRPr lang="en-GB" sz="2000" dirty="0">
              <a:solidFill>
                <a:schemeClr val="accent3">
                  <a:lumMod val="75000"/>
                </a:schemeClr>
              </a:solidFill>
            </a:endParaRPr>
          </a:p>
          <a:p>
            <a:endParaRPr lang="en-GB" dirty="0"/>
          </a:p>
          <a:p>
            <a:r>
              <a:rPr lang="en-GB" sz="2000" dirty="0"/>
              <a:t>Energy from renewable sources in total primary energy consumption- Solar Energy </a:t>
            </a:r>
          </a:p>
          <a:p>
            <a:r>
              <a:rPr lang="en-GB" sz="2000" dirty="0"/>
              <a:t>Result: </a:t>
            </a:r>
            <a:r>
              <a:rPr lang="en-GB" sz="2000" dirty="0">
                <a:solidFill>
                  <a:schemeClr val="accent3">
                    <a:lumMod val="75000"/>
                  </a:schemeClr>
                </a:solidFill>
              </a:rPr>
              <a:t>12.40%</a:t>
            </a:r>
          </a:p>
          <a:p>
            <a:endParaRPr lang="en-GB" dirty="0"/>
          </a:p>
          <a:p>
            <a:r>
              <a:rPr lang="en-GB" sz="2000" dirty="0"/>
              <a:t>Energy from renewable sources in total electric energy consumption</a:t>
            </a:r>
          </a:p>
          <a:p>
            <a:r>
              <a:rPr lang="en-GB" sz="2000" dirty="0"/>
              <a:t>Result: </a:t>
            </a:r>
            <a:r>
              <a:rPr lang="en-GB" sz="2000" dirty="0">
                <a:solidFill>
                  <a:schemeClr val="accent3">
                    <a:lumMod val="75000"/>
                  </a:schemeClr>
                </a:solidFill>
              </a:rPr>
              <a:t>25.20%</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8039" y="1127867"/>
            <a:ext cx="4466621" cy="4962912"/>
          </a:xfrm>
          <a:prstGeom prst="rect">
            <a:avLst/>
          </a:prstGeom>
        </p:spPr>
      </p:pic>
      <p:sp>
        <p:nvSpPr>
          <p:cNvPr id="10" name="TextBox 9"/>
          <p:cNvSpPr txBox="1"/>
          <p:nvPr/>
        </p:nvSpPr>
        <p:spPr>
          <a:xfrm>
            <a:off x="7254419" y="6196332"/>
            <a:ext cx="4390241" cy="369332"/>
          </a:xfrm>
          <a:prstGeom prst="rect">
            <a:avLst/>
          </a:prstGeom>
          <a:noFill/>
        </p:spPr>
        <p:txBody>
          <a:bodyPr wrap="none" rtlCol="0">
            <a:spAutoFit/>
          </a:bodyPr>
          <a:lstStyle/>
          <a:p>
            <a:r>
              <a:rPr lang="en-GB" b="1" u="sng" dirty="0"/>
              <a:t>Satellite image showing solar panels on roof</a:t>
            </a:r>
          </a:p>
        </p:txBody>
      </p:sp>
    </p:spTree>
    <p:extLst>
      <p:ext uri="{BB962C8B-B14F-4D97-AF65-F5344CB8AC3E}">
        <p14:creationId xmlns:p14="http://schemas.microsoft.com/office/powerpoint/2010/main" val="1883066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C: ENVIORNMENTAL LOADINGS</a:t>
            </a:r>
          </a:p>
        </p:txBody>
      </p:sp>
      <p:sp>
        <p:nvSpPr>
          <p:cNvPr id="8" name="TextBox 7"/>
          <p:cNvSpPr txBox="1"/>
          <p:nvPr/>
        </p:nvSpPr>
        <p:spPr>
          <a:xfrm>
            <a:off x="673712" y="1736993"/>
            <a:ext cx="5102629" cy="3170099"/>
          </a:xfrm>
          <a:prstGeom prst="rect">
            <a:avLst/>
          </a:prstGeom>
          <a:noFill/>
        </p:spPr>
        <p:txBody>
          <a:bodyPr wrap="square" rtlCol="0">
            <a:spAutoFit/>
          </a:bodyPr>
          <a:lstStyle/>
          <a:p>
            <a:r>
              <a:rPr lang="en-GB" sz="2000" dirty="0"/>
              <a:t>Global Warming Potential</a:t>
            </a:r>
          </a:p>
          <a:p>
            <a:r>
              <a:rPr lang="en-GB" sz="2000" dirty="0"/>
              <a:t>Result: </a:t>
            </a:r>
            <a:r>
              <a:rPr lang="en-GB" sz="2000" dirty="0">
                <a:solidFill>
                  <a:schemeClr val="accent3">
                    <a:lumMod val="75000"/>
                  </a:schemeClr>
                </a:solidFill>
              </a:rPr>
              <a:t>41.2 kgCO2/</a:t>
            </a:r>
            <a:r>
              <a:rPr lang="en-GB" sz="2000" dirty="0" err="1">
                <a:solidFill>
                  <a:schemeClr val="accent3">
                    <a:lumMod val="75000"/>
                  </a:schemeClr>
                </a:solidFill>
              </a:rPr>
              <a:t>sq</a:t>
            </a:r>
            <a:r>
              <a:rPr lang="en-GB" sz="2000" dirty="0">
                <a:solidFill>
                  <a:schemeClr val="accent3">
                    <a:lumMod val="75000"/>
                  </a:schemeClr>
                </a:solidFill>
              </a:rPr>
              <a:t> </a:t>
            </a:r>
            <a:r>
              <a:rPr lang="en-GB" sz="2000" dirty="0" err="1">
                <a:solidFill>
                  <a:schemeClr val="accent3">
                    <a:lumMod val="75000"/>
                  </a:schemeClr>
                </a:solidFill>
              </a:rPr>
              <a:t>mt.</a:t>
            </a:r>
            <a:endParaRPr lang="en-GB" dirty="0"/>
          </a:p>
          <a:p>
            <a:endParaRPr lang="en-GB" sz="2000" dirty="0"/>
          </a:p>
          <a:p>
            <a:r>
              <a:rPr lang="en-GB" sz="2000" dirty="0"/>
              <a:t>Impact on access to daylight or solar energy potential of adjacent property</a:t>
            </a:r>
          </a:p>
          <a:p>
            <a:r>
              <a:rPr lang="en-GB" sz="2000" dirty="0"/>
              <a:t>Result: </a:t>
            </a:r>
            <a:r>
              <a:rPr lang="en-GB" sz="2000" dirty="0">
                <a:solidFill>
                  <a:schemeClr val="accent3">
                    <a:lumMod val="75000"/>
                  </a:schemeClr>
                </a:solidFill>
              </a:rPr>
              <a:t>0%</a:t>
            </a:r>
          </a:p>
          <a:p>
            <a:endParaRPr lang="en-GB" sz="2000" dirty="0">
              <a:solidFill>
                <a:schemeClr val="accent3">
                  <a:lumMod val="75000"/>
                </a:schemeClr>
              </a:solidFill>
            </a:endParaRPr>
          </a:p>
          <a:p>
            <a:r>
              <a:rPr lang="en-GB" sz="2000" dirty="0"/>
              <a:t>Degree of atmospheric light pollution caused by project exterior lighting systems</a:t>
            </a:r>
          </a:p>
          <a:p>
            <a:r>
              <a:rPr lang="en-GB" sz="2000" dirty="0"/>
              <a:t>Result: </a:t>
            </a:r>
            <a:r>
              <a:rPr lang="en-GB" sz="2000" dirty="0">
                <a:solidFill>
                  <a:schemeClr val="accent3">
                    <a:lumMod val="75000"/>
                  </a:schemeClr>
                </a:solidFill>
              </a:rPr>
              <a:t>5%</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0181" y="1328650"/>
            <a:ext cx="5315712" cy="3986784"/>
          </a:xfrm>
          <a:prstGeom prst="rect">
            <a:avLst/>
          </a:prstGeom>
        </p:spPr>
      </p:pic>
      <p:sp>
        <p:nvSpPr>
          <p:cNvPr id="2" name="TextBox 1"/>
          <p:cNvSpPr txBox="1"/>
          <p:nvPr/>
        </p:nvSpPr>
        <p:spPr>
          <a:xfrm>
            <a:off x="7330777" y="5503024"/>
            <a:ext cx="2694520" cy="369332"/>
          </a:xfrm>
          <a:prstGeom prst="rect">
            <a:avLst/>
          </a:prstGeom>
          <a:noFill/>
        </p:spPr>
        <p:txBody>
          <a:bodyPr wrap="none" rtlCol="0">
            <a:spAutoFit/>
          </a:bodyPr>
          <a:lstStyle/>
          <a:p>
            <a:r>
              <a:rPr lang="en-GB" b="1" u="sng" dirty="0"/>
              <a:t>Nearest adjacent property</a:t>
            </a:r>
          </a:p>
        </p:txBody>
      </p:sp>
    </p:spTree>
    <p:extLst>
      <p:ext uri="{BB962C8B-B14F-4D97-AF65-F5344CB8AC3E}">
        <p14:creationId xmlns:p14="http://schemas.microsoft.com/office/powerpoint/2010/main" val="3209491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D: INDOOR ENVIRONMENTAL QUALITY</a:t>
            </a:r>
          </a:p>
        </p:txBody>
      </p:sp>
      <p:sp>
        <p:nvSpPr>
          <p:cNvPr id="8" name="TextBox 7"/>
          <p:cNvSpPr txBox="1"/>
          <p:nvPr/>
        </p:nvSpPr>
        <p:spPr>
          <a:xfrm>
            <a:off x="654663" y="1736993"/>
            <a:ext cx="3650638" cy="2246769"/>
          </a:xfrm>
          <a:prstGeom prst="rect">
            <a:avLst/>
          </a:prstGeom>
          <a:noFill/>
        </p:spPr>
        <p:txBody>
          <a:bodyPr wrap="square" rtlCol="0">
            <a:spAutoFit/>
          </a:bodyPr>
          <a:lstStyle/>
          <a:p>
            <a:r>
              <a:rPr lang="en-GB" sz="2000" dirty="0"/>
              <a:t>TVOC concentration in indoor air</a:t>
            </a:r>
          </a:p>
          <a:p>
            <a:r>
              <a:rPr lang="en-GB" sz="2000" dirty="0"/>
              <a:t>Result: </a:t>
            </a:r>
            <a:r>
              <a:rPr lang="en-GB" sz="2000" dirty="0">
                <a:solidFill>
                  <a:schemeClr val="accent3">
                    <a:lumMod val="75000"/>
                  </a:schemeClr>
                </a:solidFill>
              </a:rPr>
              <a:t>1474.4 ppm, Outside VOC: 3356.5 ppm</a:t>
            </a:r>
          </a:p>
          <a:p>
            <a:endParaRPr lang="en-GB" sz="2000" dirty="0"/>
          </a:p>
          <a:p>
            <a:r>
              <a:rPr lang="en-GB" sz="2000" dirty="0"/>
              <a:t>CO2 concentration in indoor air</a:t>
            </a:r>
          </a:p>
          <a:p>
            <a:r>
              <a:rPr lang="en-GB" sz="2000" dirty="0"/>
              <a:t>Result: </a:t>
            </a:r>
            <a:r>
              <a:rPr lang="en-GB" sz="2000" dirty="0">
                <a:solidFill>
                  <a:schemeClr val="accent3">
                    <a:lumMod val="75000"/>
                  </a:schemeClr>
                </a:solidFill>
              </a:rPr>
              <a:t>447.8 ppm, 476.6 ppm outside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0040" y="1736993"/>
            <a:ext cx="2114249" cy="375866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2431" y="1736993"/>
            <a:ext cx="2114249" cy="3758664"/>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11236" y="1736993"/>
            <a:ext cx="2114248" cy="3758664"/>
          </a:xfrm>
          <a:prstGeom prst="rect">
            <a:avLst/>
          </a:prstGeom>
        </p:spPr>
      </p:pic>
      <p:sp>
        <p:nvSpPr>
          <p:cNvPr id="9" name="TextBox 8"/>
          <p:cNvSpPr txBox="1"/>
          <p:nvPr/>
        </p:nvSpPr>
        <p:spPr>
          <a:xfrm>
            <a:off x="6141880" y="5701032"/>
            <a:ext cx="4252959" cy="369332"/>
          </a:xfrm>
          <a:prstGeom prst="rect">
            <a:avLst/>
          </a:prstGeom>
          <a:noFill/>
        </p:spPr>
        <p:txBody>
          <a:bodyPr wrap="none" rtlCol="0">
            <a:spAutoFit/>
          </a:bodyPr>
          <a:lstStyle/>
          <a:p>
            <a:r>
              <a:rPr lang="en-GB" b="1" u="sng" dirty="0"/>
              <a:t>Air Quality and CO2 sensors in ICT Building</a:t>
            </a:r>
          </a:p>
        </p:txBody>
      </p:sp>
    </p:spTree>
    <p:extLst>
      <p:ext uri="{BB962C8B-B14F-4D97-AF65-F5344CB8AC3E}">
        <p14:creationId xmlns:p14="http://schemas.microsoft.com/office/powerpoint/2010/main" val="1964701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E: SERVICE QUALITY</a:t>
            </a:r>
          </a:p>
        </p:txBody>
      </p:sp>
      <p:sp>
        <p:nvSpPr>
          <p:cNvPr id="8" name="TextBox 7"/>
          <p:cNvSpPr txBox="1"/>
          <p:nvPr/>
        </p:nvSpPr>
        <p:spPr>
          <a:xfrm>
            <a:off x="1500278" y="883553"/>
            <a:ext cx="6900568" cy="707886"/>
          </a:xfrm>
          <a:prstGeom prst="rect">
            <a:avLst/>
          </a:prstGeom>
          <a:noFill/>
        </p:spPr>
        <p:txBody>
          <a:bodyPr wrap="square" rtlCol="0">
            <a:spAutoFit/>
          </a:bodyPr>
          <a:lstStyle/>
          <a:p>
            <a:r>
              <a:rPr lang="en-GB" sz="2000" dirty="0"/>
              <a:t>Survey with Users of Building + Likert Scaling </a:t>
            </a:r>
          </a:p>
          <a:p>
            <a:endParaRPr lang="en-GB" sz="2000" dirty="0">
              <a:solidFill>
                <a:schemeClr val="accent3">
                  <a:lumMod val="75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084900224"/>
              </p:ext>
            </p:extLst>
          </p:nvPr>
        </p:nvGraphicFramePr>
        <p:xfrm>
          <a:off x="1613984" y="1459929"/>
          <a:ext cx="8080873" cy="4686460"/>
        </p:xfrm>
        <a:graphic>
          <a:graphicData uri="http://schemas.openxmlformats.org/drawingml/2006/table">
            <a:tbl>
              <a:tblPr/>
              <a:tblGrid>
                <a:gridCol w="4001386">
                  <a:extLst>
                    <a:ext uri="{9D8B030D-6E8A-4147-A177-3AD203B41FA5}">
                      <a16:colId xmlns:a16="http://schemas.microsoft.com/office/drawing/2014/main" val="20000"/>
                    </a:ext>
                  </a:extLst>
                </a:gridCol>
                <a:gridCol w="2244608">
                  <a:extLst>
                    <a:ext uri="{9D8B030D-6E8A-4147-A177-3AD203B41FA5}">
                      <a16:colId xmlns:a16="http://schemas.microsoft.com/office/drawing/2014/main" val="20001"/>
                    </a:ext>
                  </a:extLst>
                </a:gridCol>
                <a:gridCol w="1834879">
                  <a:extLst>
                    <a:ext uri="{9D8B030D-6E8A-4147-A177-3AD203B41FA5}">
                      <a16:colId xmlns:a16="http://schemas.microsoft.com/office/drawing/2014/main" val="20002"/>
                    </a:ext>
                  </a:extLst>
                </a:gridCol>
              </a:tblGrid>
              <a:tr h="190713">
                <a:tc rowSpan="2">
                  <a:txBody>
                    <a:bodyPr/>
                    <a:lstStyle/>
                    <a:p>
                      <a:pPr algn="ctr" fontAlgn="ctr"/>
                      <a:r>
                        <a:rPr lang="en-GB" sz="1400" b="0" i="0" u="none" strike="noStrike" dirty="0">
                          <a:solidFill>
                            <a:srgbClr val="000000"/>
                          </a:solidFill>
                          <a:effectLst/>
                          <a:latin typeface="Calibri" panose="020F0502020204030204" pitchFamily="34" charset="0"/>
                        </a:rPr>
                        <a:t>Are you satisfied with the </a:t>
                      </a:r>
                      <a:r>
                        <a:rPr lang="en-GB" sz="1400" b="1" i="0" u="none" strike="noStrike" dirty="0">
                          <a:solidFill>
                            <a:srgbClr val="000000"/>
                          </a:solidFill>
                          <a:effectLst/>
                          <a:latin typeface="Calibri" panose="020F0502020204030204" pitchFamily="34" charset="0"/>
                        </a:rPr>
                        <a:t>thermal comfort </a:t>
                      </a:r>
                      <a:r>
                        <a:rPr lang="en-GB" sz="1400" b="0" i="0" u="none" strike="noStrike" dirty="0">
                          <a:solidFill>
                            <a:srgbClr val="000000"/>
                          </a:solidFill>
                          <a:effectLst/>
                          <a:latin typeface="Calibri" panose="020F0502020204030204" pitchFamily="34" charset="0"/>
                        </a:rPr>
                        <a:t>of your office?</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5132">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71.43%</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28.6%</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9620">
                <a:tc rowSpan="2">
                  <a:txBody>
                    <a:bodyPr/>
                    <a:lstStyle/>
                    <a:p>
                      <a:pPr algn="ctr" fontAlgn="ctr"/>
                      <a:r>
                        <a:rPr lang="en-GB" sz="1400" b="0" i="0" u="none" strike="noStrike" dirty="0">
                          <a:solidFill>
                            <a:srgbClr val="000000"/>
                          </a:solidFill>
                          <a:effectLst/>
                          <a:latin typeface="Calibri" panose="020F0502020204030204" pitchFamily="34" charset="0"/>
                        </a:rPr>
                        <a:t> Do you feel safe in the case of </a:t>
                      </a:r>
                      <a:r>
                        <a:rPr lang="en-GB" sz="1400" b="1" i="0" u="none" strike="noStrike" dirty="0">
                          <a:solidFill>
                            <a:srgbClr val="000000"/>
                          </a:solidFill>
                          <a:effectLst/>
                          <a:latin typeface="Calibri" panose="020F0502020204030204" pitchFamily="34" charset="0"/>
                        </a:rPr>
                        <a:t>fire/smoke</a:t>
                      </a:r>
                      <a:r>
                        <a:rPr lang="en-GB" sz="1400" b="0" i="0" u="none" strike="noStrike" dirty="0">
                          <a:solidFill>
                            <a:srgbClr val="000000"/>
                          </a:solidFill>
                          <a:effectLst/>
                          <a:latin typeface="Calibri" panose="020F0502020204030204" pitchFamily="34" charset="0"/>
                        </a:rPr>
                        <a:t>?</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3079">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85.17%</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14.83%</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9620">
                <a:tc rowSpan="2">
                  <a:txBody>
                    <a:bodyPr/>
                    <a:lstStyle/>
                    <a:p>
                      <a:pPr algn="ctr" fontAlgn="ctr"/>
                      <a:r>
                        <a:rPr lang="en-GB" sz="1400" b="0" i="0" u="none" strike="noStrike" dirty="0">
                          <a:solidFill>
                            <a:srgbClr val="000000"/>
                          </a:solidFill>
                          <a:effectLst/>
                          <a:latin typeface="Calibri" panose="020F0502020204030204" pitchFamily="34" charset="0"/>
                        </a:rPr>
                        <a:t> Do you ever remember a case of </a:t>
                      </a:r>
                      <a:r>
                        <a:rPr lang="en-GB" sz="1400" b="1" i="0" u="none" strike="noStrike" dirty="0">
                          <a:solidFill>
                            <a:srgbClr val="000000"/>
                          </a:solidFill>
                          <a:effectLst/>
                          <a:latin typeface="Calibri" panose="020F0502020204030204" pitchFamily="34" charset="0"/>
                        </a:rPr>
                        <a:t>flooding?</a:t>
                      </a:r>
                      <a:r>
                        <a:rPr lang="en-GB" sz="1400" b="0" i="0" u="none" strike="noStrike" dirty="0">
                          <a:solidFill>
                            <a:srgbClr val="000000"/>
                          </a:solidFill>
                          <a:effectLst/>
                          <a:latin typeface="Calibri" panose="020F0502020204030204" pitchFamily="34" charset="0"/>
                        </a:rPr>
                        <a:t> If yes kindly describe the incident.</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82720">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0%</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100%</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9620">
                <a:tc rowSpan="2">
                  <a:txBody>
                    <a:bodyPr/>
                    <a:lstStyle/>
                    <a:p>
                      <a:pPr algn="ctr" fontAlgn="ctr"/>
                      <a:r>
                        <a:rPr lang="en-GB" sz="1400" b="0" i="0" u="none" strike="noStrike" dirty="0">
                          <a:solidFill>
                            <a:srgbClr val="000000"/>
                          </a:solidFill>
                          <a:effectLst/>
                          <a:latin typeface="Calibri" panose="020F0502020204030204" pitchFamily="34" charset="0"/>
                        </a:rPr>
                        <a:t> Do you feel</a:t>
                      </a:r>
                      <a:r>
                        <a:rPr lang="en-GB" sz="1400" b="1" i="0" u="none" strike="noStrike" dirty="0">
                          <a:solidFill>
                            <a:srgbClr val="000000"/>
                          </a:solidFill>
                          <a:effectLst/>
                          <a:latin typeface="Calibri" panose="020F0502020204030204" pitchFamily="34" charset="0"/>
                        </a:rPr>
                        <a:t> safe </a:t>
                      </a:r>
                      <a:r>
                        <a:rPr lang="en-GB" sz="1400" b="0" i="0" u="none" strike="noStrike" dirty="0">
                          <a:solidFill>
                            <a:srgbClr val="000000"/>
                          </a:solidFill>
                          <a:effectLst/>
                          <a:latin typeface="Calibri" panose="020F0502020204030204" pitchFamily="34" charset="0"/>
                        </a:rPr>
                        <a:t>during the normal operation of the building? </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20489">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100%</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0%</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9620">
                <a:tc rowSpan="2">
                  <a:txBody>
                    <a:bodyPr/>
                    <a:lstStyle/>
                    <a:p>
                      <a:pPr algn="ctr" fontAlgn="ctr"/>
                      <a:r>
                        <a:rPr lang="en-GB" sz="1400" b="0" i="0" u="none" strike="noStrike" dirty="0">
                          <a:solidFill>
                            <a:srgbClr val="000000"/>
                          </a:solidFill>
                          <a:effectLst/>
                          <a:latin typeface="Calibri" panose="020F0502020204030204" pitchFamily="34" charset="0"/>
                        </a:rPr>
                        <a:t>Are you satisfied with the </a:t>
                      </a:r>
                      <a:r>
                        <a:rPr lang="en-GB" sz="1400" b="1" i="0" u="none" strike="noStrike" dirty="0">
                          <a:solidFill>
                            <a:srgbClr val="000000"/>
                          </a:solidFill>
                          <a:effectLst/>
                          <a:latin typeface="Calibri" panose="020F0502020204030204" pitchFamily="34" charset="0"/>
                        </a:rPr>
                        <a:t>control of lighting </a:t>
                      </a:r>
                      <a:r>
                        <a:rPr lang="en-GB" sz="1400" b="0" i="0" u="none" strike="noStrike" dirty="0">
                          <a:solidFill>
                            <a:srgbClr val="000000"/>
                          </a:solidFill>
                          <a:effectLst/>
                          <a:latin typeface="Calibri" panose="020F0502020204030204" pitchFamily="34" charset="0"/>
                        </a:rPr>
                        <a:t>in your office?</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20489">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71.43%</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28.6%</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9620">
                <a:tc rowSpan="2">
                  <a:txBody>
                    <a:bodyPr/>
                    <a:lstStyle/>
                    <a:p>
                      <a:pPr algn="ctr" fontAlgn="ctr"/>
                      <a:r>
                        <a:rPr lang="en-GB" sz="1400" b="0" i="0" u="none" strike="noStrike" dirty="0">
                          <a:solidFill>
                            <a:srgbClr val="000000"/>
                          </a:solidFill>
                          <a:effectLst/>
                          <a:latin typeface="Calibri" panose="020F0502020204030204" pitchFamily="34" charset="0"/>
                        </a:rPr>
                        <a:t>Are you satisfied with the </a:t>
                      </a:r>
                      <a:r>
                        <a:rPr lang="en-GB" sz="1400" b="1" i="0" u="none" strike="noStrike" dirty="0">
                          <a:solidFill>
                            <a:srgbClr val="000000"/>
                          </a:solidFill>
                          <a:effectLst/>
                          <a:latin typeface="Calibri" panose="020F0502020204030204" pitchFamily="34" charset="0"/>
                        </a:rPr>
                        <a:t>control of heating and ventilation </a:t>
                      </a:r>
                      <a:r>
                        <a:rPr lang="en-GB" sz="1400" b="0" i="0" u="none" strike="noStrike" dirty="0">
                          <a:solidFill>
                            <a:srgbClr val="000000"/>
                          </a:solidFill>
                          <a:effectLst/>
                          <a:latin typeface="Calibri" panose="020F0502020204030204" pitchFamily="34" charset="0"/>
                        </a:rPr>
                        <a:t>in your office?</a:t>
                      </a:r>
                    </a:p>
                  </a:txBody>
                  <a:tcPr marL="4847" marR="4847" marT="484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YES </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panose="020F0502020204030204" pitchFamily="34" charset="0"/>
                        </a:rPr>
                        <a:t>NO</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695309">
                <a:tc vMerge="1">
                  <a:txBody>
                    <a:bodyPr/>
                    <a:lstStyle/>
                    <a:p>
                      <a:endParaRPr lang="en-GB"/>
                    </a:p>
                  </a:txBody>
                  <a:tcPr/>
                </a:tc>
                <a:tc>
                  <a:txBody>
                    <a:bodyPr/>
                    <a:lstStyle/>
                    <a:p>
                      <a:pPr algn="ctr" fontAlgn="ctr"/>
                      <a:r>
                        <a:rPr lang="en-GB" sz="1400" b="0" i="0" u="none" strike="noStrike" dirty="0">
                          <a:solidFill>
                            <a:srgbClr val="000000"/>
                          </a:solidFill>
                          <a:effectLst/>
                          <a:latin typeface="Calibri" panose="020F0502020204030204" pitchFamily="34" charset="0"/>
                        </a:rPr>
                        <a:t>42.86%</a:t>
                      </a:r>
                    </a:p>
                  </a:txBody>
                  <a:tcPr marL="4847" marR="4847" marT="484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400" b="0" i="0" u="none" strike="noStrike" dirty="0">
                          <a:solidFill>
                            <a:srgbClr val="000000"/>
                          </a:solidFill>
                          <a:effectLst/>
                          <a:latin typeface="Calibri" panose="020F0502020204030204" pitchFamily="34" charset="0"/>
                        </a:rPr>
                        <a:t>57.14%</a:t>
                      </a:r>
                    </a:p>
                  </a:txBody>
                  <a:tcPr marL="4847" marR="4847" marT="484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347859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E: SERVICE QUALITY</a:t>
            </a:r>
          </a:p>
        </p:txBody>
      </p:sp>
      <p:sp>
        <p:nvSpPr>
          <p:cNvPr id="6" name="TextBox 5"/>
          <p:cNvSpPr txBox="1"/>
          <p:nvPr/>
        </p:nvSpPr>
        <p:spPr>
          <a:xfrm>
            <a:off x="844958" y="944513"/>
            <a:ext cx="6912202" cy="4708981"/>
          </a:xfrm>
          <a:prstGeom prst="rect">
            <a:avLst/>
          </a:prstGeom>
          <a:noFill/>
        </p:spPr>
        <p:txBody>
          <a:bodyPr wrap="square" rtlCol="0">
            <a:spAutoFit/>
          </a:bodyPr>
          <a:lstStyle/>
          <a:p>
            <a:r>
              <a:rPr lang="en-GB" sz="2000" dirty="0"/>
              <a:t>Risk to occupants and facilities from </a:t>
            </a:r>
            <a:r>
              <a:rPr lang="en-GB" sz="2000" b="1" dirty="0"/>
              <a:t>fire</a:t>
            </a:r>
          </a:p>
          <a:p>
            <a:r>
              <a:rPr lang="en-GB" sz="2000" dirty="0"/>
              <a:t>Result: </a:t>
            </a:r>
            <a:r>
              <a:rPr lang="en-GB" sz="2000" dirty="0">
                <a:solidFill>
                  <a:schemeClr val="accent3">
                    <a:lumMod val="75000"/>
                  </a:schemeClr>
                </a:solidFill>
              </a:rPr>
              <a:t>3.5/5</a:t>
            </a:r>
            <a:endParaRPr lang="en-GB" dirty="0"/>
          </a:p>
          <a:p>
            <a:endParaRPr lang="en-GB" sz="2000" dirty="0"/>
          </a:p>
          <a:p>
            <a:r>
              <a:rPr lang="en-GB" sz="2000" dirty="0"/>
              <a:t>Risk to occupants and facilities from </a:t>
            </a:r>
            <a:r>
              <a:rPr lang="en-GB" sz="2000" b="1" dirty="0"/>
              <a:t>flooding</a:t>
            </a:r>
          </a:p>
          <a:p>
            <a:r>
              <a:rPr lang="en-GB" sz="2000" dirty="0"/>
              <a:t>Result: </a:t>
            </a:r>
            <a:r>
              <a:rPr lang="en-GB" sz="2000" dirty="0">
                <a:solidFill>
                  <a:schemeClr val="accent3">
                    <a:lumMod val="75000"/>
                  </a:schemeClr>
                </a:solidFill>
              </a:rPr>
              <a:t>4/5</a:t>
            </a:r>
          </a:p>
          <a:p>
            <a:endParaRPr lang="en-GB" sz="2000" dirty="0">
              <a:solidFill>
                <a:schemeClr val="accent3">
                  <a:lumMod val="75000"/>
                </a:schemeClr>
              </a:solidFill>
            </a:endParaRPr>
          </a:p>
          <a:p>
            <a:r>
              <a:rPr lang="en-GB" sz="2000" b="1" dirty="0"/>
              <a:t>Personal security </a:t>
            </a:r>
            <a:r>
              <a:rPr lang="en-GB" sz="2000" dirty="0"/>
              <a:t>for building users during normal operations</a:t>
            </a:r>
          </a:p>
          <a:p>
            <a:r>
              <a:rPr lang="en-GB" sz="2000" dirty="0"/>
              <a:t>Result: </a:t>
            </a:r>
            <a:r>
              <a:rPr lang="en-GB" sz="2000" dirty="0">
                <a:solidFill>
                  <a:schemeClr val="accent3">
                    <a:lumMod val="75000"/>
                  </a:schemeClr>
                </a:solidFill>
              </a:rPr>
              <a:t>5/5</a:t>
            </a:r>
          </a:p>
          <a:p>
            <a:endParaRPr lang="en-GB" sz="2000" dirty="0">
              <a:solidFill>
                <a:schemeClr val="accent3">
                  <a:lumMod val="75000"/>
                </a:schemeClr>
              </a:solidFill>
            </a:endParaRPr>
          </a:p>
          <a:p>
            <a:r>
              <a:rPr lang="en-GB" sz="2000" b="1" dirty="0"/>
              <a:t>Functionality of layout(s)</a:t>
            </a:r>
            <a:r>
              <a:rPr lang="en-GB" sz="2000" dirty="0"/>
              <a:t> for required functions</a:t>
            </a:r>
          </a:p>
          <a:p>
            <a:r>
              <a:rPr lang="en-GB" sz="2000" dirty="0"/>
              <a:t>Result: </a:t>
            </a:r>
            <a:r>
              <a:rPr lang="en-GB" sz="2000" dirty="0">
                <a:solidFill>
                  <a:schemeClr val="accent3">
                    <a:lumMod val="75000"/>
                  </a:schemeClr>
                </a:solidFill>
              </a:rPr>
              <a:t>4/5</a:t>
            </a:r>
          </a:p>
          <a:p>
            <a:endParaRPr lang="en-GB" sz="2000" dirty="0">
              <a:solidFill>
                <a:schemeClr val="accent3">
                  <a:lumMod val="75000"/>
                </a:schemeClr>
              </a:solidFill>
            </a:endParaRPr>
          </a:p>
          <a:p>
            <a:r>
              <a:rPr lang="en-GB" sz="2000" dirty="0"/>
              <a:t>Provision of </a:t>
            </a:r>
            <a:r>
              <a:rPr lang="en-GB" sz="2000" b="1" dirty="0"/>
              <a:t>exterior access and unloading facilities </a:t>
            </a:r>
            <a:r>
              <a:rPr lang="en-GB" sz="2000" dirty="0"/>
              <a:t>for freight or delivery</a:t>
            </a:r>
          </a:p>
          <a:p>
            <a:r>
              <a:rPr lang="en-GB" sz="2000" dirty="0"/>
              <a:t>Result: </a:t>
            </a:r>
            <a:r>
              <a:rPr lang="en-GB" sz="2000" dirty="0">
                <a:solidFill>
                  <a:schemeClr val="accent3">
                    <a:lumMod val="75000"/>
                  </a:schemeClr>
                </a:solidFill>
              </a:rPr>
              <a:t>5/5</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1097006"/>
            <a:ext cx="3302995" cy="4403993"/>
          </a:xfrm>
          <a:prstGeom prst="rect">
            <a:avLst/>
          </a:prstGeom>
        </p:spPr>
      </p:pic>
    </p:spTree>
    <p:extLst>
      <p:ext uri="{BB962C8B-B14F-4D97-AF65-F5344CB8AC3E}">
        <p14:creationId xmlns:p14="http://schemas.microsoft.com/office/powerpoint/2010/main" val="3500066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196F8-0F8F-4A1E-BBFA-3EA5D37CE42C}"/>
              </a:ext>
            </a:extLst>
          </p:cNvPr>
          <p:cNvSpPr>
            <a:spLocks noGrp="1"/>
          </p:cNvSpPr>
          <p:nvPr>
            <p:ph type="title"/>
          </p:nvPr>
        </p:nvSpPr>
        <p:spPr/>
        <p:txBody>
          <a:bodyPr/>
          <a:lstStyle/>
          <a:p>
            <a:r>
              <a:rPr lang="en-GB" b="1" dirty="0"/>
              <a:t>UOM</a:t>
            </a:r>
            <a:endParaRPr lang="x-none" b="1" dirty="0"/>
          </a:p>
        </p:txBody>
      </p:sp>
      <p:pic>
        <p:nvPicPr>
          <p:cNvPr id="5" name="Content Placeholder 4">
            <a:extLst>
              <a:ext uri="{FF2B5EF4-FFF2-40B4-BE49-F238E27FC236}">
                <a16:creationId xmlns:a16="http://schemas.microsoft.com/office/drawing/2014/main" id="{D9C9FFE6-3EFF-4AA1-B064-B11DB82AFF61}"/>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839790" y="1234439"/>
            <a:ext cx="8512419" cy="4352925"/>
          </a:xfrm>
        </p:spPr>
      </p:pic>
    </p:spTree>
    <p:extLst>
      <p:ext uri="{BB962C8B-B14F-4D97-AF65-F5344CB8AC3E}">
        <p14:creationId xmlns:p14="http://schemas.microsoft.com/office/powerpoint/2010/main" val="3851881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E: SERVICE QUALITY</a:t>
            </a:r>
          </a:p>
        </p:txBody>
      </p:sp>
      <p:sp>
        <p:nvSpPr>
          <p:cNvPr id="6" name="TextBox 5"/>
          <p:cNvSpPr txBox="1"/>
          <p:nvPr/>
        </p:nvSpPr>
        <p:spPr>
          <a:xfrm>
            <a:off x="813616" y="991887"/>
            <a:ext cx="2405404" cy="3477875"/>
          </a:xfrm>
          <a:prstGeom prst="rect">
            <a:avLst/>
          </a:prstGeom>
          <a:noFill/>
        </p:spPr>
        <p:txBody>
          <a:bodyPr wrap="square" rtlCol="0">
            <a:spAutoFit/>
          </a:bodyPr>
          <a:lstStyle/>
          <a:p>
            <a:endParaRPr lang="en-GB" sz="2000" dirty="0"/>
          </a:p>
          <a:p>
            <a:r>
              <a:rPr lang="en-GB" sz="2000" dirty="0"/>
              <a:t>Efficiency of </a:t>
            </a:r>
            <a:r>
              <a:rPr lang="en-GB" sz="2000" b="1" dirty="0"/>
              <a:t>vertical or horizontal transportation systems in building</a:t>
            </a:r>
          </a:p>
          <a:p>
            <a:r>
              <a:rPr lang="en-GB" sz="2000" dirty="0"/>
              <a:t>Result: </a:t>
            </a:r>
            <a:r>
              <a:rPr lang="en-GB" sz="2000" dirty="0">
                <a:solidFill>
                  <a:schemeClr val="accent3">
                    <a:lumMod val="75000"/>
                  </a:schemeClr>
                </a:solidFill>
              </a:rPr>
              <a:t>3/5</a:t>
            </a:r>
          </a:p>
          <a:p>
            <a:endParaRPr lang="en-GB" sz="2000" dirty="0"/>
          </a:p>
          <a:p>
            <a:r>
              <a:rPr lang="en-GB" sz="2000" b="1" dirty="0"/>
              <a:t>Spatial Efficiency</a:t>
            </a:r>
          </a:p>
          <a:p>
            <a:r>
              <a:rPr lang="en-GB" sz="2000" dirty="0"/>
              <a:t>Result: </a:t>
            </a:r>
            <a:r>
              <a:rPr lang="en-GB" sz="2000" dirty="0">
                <a:solidFill>
                  <a:schemeClr val="accent3">
                    <a:lumMod val="75000"/>
                  </a:schemeClr>
                </a:solidFill>
              </a:rPr>
              <a:t>61.82%</a:t>
            </a:r>
          </a:p>
          <a:p>
            <a:endParaRPr lang="en-GB" sz="2000" dirty="0"/>
          </a:p>
          <a:p>
            <a:endParaRPr lang="en-GB" sz="20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6999" y="1310158"/>
            <a:ext cx="5307283" cy="3980462"/>
          </a:xfrm>
          <a:prstGeom prst="rect">
            <a:avLst/>
          </a:prstGeom>
        </p:spPr>
      </p:pic>
      <p:sp>
        <p:nvSpPr>
          <p:cNvPr id="5" name="TextBox 4"/>
          <p:cNvSpPr txBox="1"/>
          <p:nvPr/>
        </p:nvSpPr>
        <p:spPr>
          <a:xfrm>
            <a:off x="3630499" y="1027057"/>
            <a:ext cx="2435021" cy="4401205"/>
          </a:xfrm>
          <a:prstGeom prst="rect">
            <a:avLst/>
          </a:prstGeom>
          <a:noFill/>
        </p:spPr>
        <p:txBody>
          <a:bodyPr wrap="square" rtlCol="0">
            <a:spAutoFit/>
          </a:bodyPr>
          <a:lstStyle/>
          <a:p>
            <a:endParaRPr lang="en-GB" sz="2000" dirty="0"/>
          </a:p>
          <a:p>
            <a:r>
              <a:rPr lang="en-GB" sz="2000" b="1" dirty="0"/>
              <a:t>Volumetric Efficiency </a:t>
            </a:r>
          </a:p>
          <a:p>
            <a:r>
              <a:rPr lang="en-GB" sz="2000" dirty="0"/>
              <a:t>Result: </a:t>
            </a:r>
            <a:r>
              <a:rPr lang="en-GB" sz="2000" dirty="0">
                <a:solidFill>
                  <a:schemeClr val="accent3">
                    <a:lumMod val="75000"/>
                  </a:schemeClr>
                </a:solidFill>
              </a:rPr>
              <a:t>56.57%</a:t>
            </a:r>
          </a:p>
          <a:p>
            <a:endParaRPr lang="en-GB" sz="2000" dirty="0"/>
          </a:p>
          <a:p>
            <a:r>
              <a:rPr lang="en-GB" sz="2000" dirty="0"/>
              <a:t>Degree of </a:t>
            </a:r>
            <a:r>
              <a:rPr lang="en-GB" sz="2000" b="1" dirty="0"/>
              <a:t>local control of lighting </a:t>
            </a:r>
            <a:r>
              <a:rPr lang="en-GB" sz="2000" dirty="0"/>
              <a:t>systems </a:t>
            </a:r>
          </a:p>
          <a:p>
            <a:r>
              <a:rPr lang="en-GB" sz="2000" dirty="0"/>
              <a:t>Result: </a:t>
            </a:r>
            <a:r>
              <a:rPr lang="en-GB" sz="2000" dirty="0">
                <a:solidFill>
                  <a:schemeClr val="accent3">
                    <a:lumMod val="75000"/>
                  </a:schemeClr>
                </a:solidFill>
              </a:rPr>
              <a:t>4/5</a:t>
            </a:r>
          </a:p>
          <a:p>
            <a:endParaRPr lang="en-GB" sz="2000" dirty="0"/>
          </a:p>
          <a:p>
            <a:r>
              <a:rPr lang="en-GB" sz="2000" dirty="0"/>
              <a:t>Degree of </a:t>
            </a:r>
            <a:r>
              <a:rPr lang="en-GB" sz="2000" b="1" dirty="0"/>
              <a:t>personal control</a:t>
            </a:r>
            <a:r>
              <a:rPr lang="en-GB" sz="2000" dirty="0"/>
              <a:t> of technical systems by occupants </a:t>
            </a:r>
          </a:p>
          <a:p>
            <a:r>
              <a:rPr lang="en-GB" sz="2000" dirty="0"/>
              <a:t>Result: </a:t>
            </a:r>
            <a:r>
              <a:rPr lang="en-GB" sz="2000" dirty="0">
                <a:solidFill>
                  <a:schemeClr val="accent3">
                    <a:lumMod val="75000"/>
                  </a:schemeClr>
                </a:solidFill>
              </a:rPr>
              <a:t>2.5 /5</a:t>
            </a:r>
          </a:p>
          <a:p>
            <a:endParaRPr lang="en-GB" sz="2000" dirty="0"/>
          </a:p>
        </p:txBody>
      </p:sp>
    </p:spTree>
    <p:extLst>
      <p:ext uri="{BB962C8B-B14F-4D97-AF65-F5344CB8AC3E}">
        <p14:creationId xmlns:p14="http://schemas.microsoft.com/office/powerpoint/2010/main" val="3707905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270491" y="165636"/>
            <a:ext cx="8767860" cy="45547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200" kern="1200">
                <a:solidFill>
                  <a:srgbClr val="FFFFF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200" kern="1200">
                <a:solidFill>
                  <a:schemeClr val="tx1"/>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r>
              <a:rPr lang="en-GB" b="1" dirty="0">
                <a:solidFill>
                  <a:schemeClr val="tx1"/>
                </a:solidFill>
              </a:rPr>
              <a:t>E: SERVICE QUALITY</a:t>
            </a:r>
          </a:p>
        </p:txBody>
      </p:sp>
      <p:sp>
        <p:nvSpPr>
          <p:cNvPr id="6" name="TextBox 5"/>
          <p:cNvSpPr txBox="1"/>
          <p:nvPr/>
        </p:nvSpPr>
        <p:spPr>
          <a:xfrm>
            <a:off x="889505" y="1129738"/>
            <a:ext cx="6671879" cy="3170099"/>
          </a:xfrm>
          <a:prstGeom prst="rect">
            <a:avLst/>
          </a:prstGeom>
          <a:noFill/>
        </p:spPr>
        <p:txBody>
          <a:bodyPr wrap="square" rtlCol="0">
            <a:spAutoFit/>
          </a:bodyPr>
          <a:lstStyle/>
          <a:p>
            <a:r>
              <a:rPr lang="en-GB" sz="2000" dirty="0"/>
              <a:t>Provision of </a:t>
            </a:r>
            <a:r>
              <a:rPr lang="en-GB" sz="2000" b="1" dirty="0"/>
              <a:t>public open space </a:t>
            </a:r>
            <a:r>
              <a:rPr lang="en-GB" sz="2000" dirty="0"/>
              <a:t>compatible with local cultural values</a:t>
            </a:r>
          </a:p>
          <a:p>
            <a:r>
              <a:rPr lang="en-GB" sz="2000" dirty="0"/>
              <a:t>Result: </a:t>
            </a:r>
            <a:r>
              <a:rPr lang="en-GB" sz="2000" dirty="0">
                <a:solidFill>
                  <a:schemeClr val="accent3">
                    <a:lumMod val="75000"/>
                  </a:schemeClr>
                </a:solidFill>
              </a:rPr>
              <a:t>2/5</a:t>
            </a:r>
          </a:p>
          <a:p>
            <a:endParaRPr lang="en-GB" sz="2000" dirty="0">
              <a:solidFill>
                <a:schemeClr val="accent3">
                  <a:lumMod val="75000"/>
                </a:schemeClr>
              </a:solidFill>
            </a:endParaRPr>
          </a:p>
          <a:p>
            <a:r>
              <a:rPr lang="en-GB" sz="2000" dirty="0"/>
              <a:t>Impact of the </a:t>
            </a:r>
            <a:r>
              <a:rPr lang="en-GB" sz="2000" b="1" dirty="0"/>
              <a:t>design on existing streetscapes </a:t>
            </a:r>
          </a:p>
          <a:p>
            <a:r>
              <a:rPr lang="en-GB" sz="2000" dirty="0"/>
              <a:t>Result: </a:t>
            </a:r>
            <a:r>
              <a:rPr lang="en-GB" sz="2000" dirty="0">
                <a:solidFill>
                  <a:schemeClr val="accent3">
                    <a:lumMod val="75000"/>
                  </a:schemeClr>
                </a:solidFill>
              </a:rPr>
              <a:t>0/5</a:t>
            </a:r>
          </a:p>
          <a:p>
            <a:endParaRPr lang="en-GB" sz="2000" dirty="0"/>
          </a:p>
          <a:p>
            <a:r>
              <a:rPr lang="en-GB" sz="2000" dirty="0"/>
              <a:t>Use of </a:t>
            </a:r>
            <a:r>
              <a:rPr lang="en-GB" sz="2000" b="1" dirty="0"/>
              <a:t>traditional local materials </a:t>
            </a:r>
            <a:r>
              <a:rPr lang="en-GB" sz="2000" dirty="0"/>
              <a:t>and techniques </a:t>
            </a:r>
          </a:p>
          <a:p>
            <a:r>
              <a:rPr lang="en-GB" sz="2000" dirty="0"/>
              <a:t>Result: </a:t>
            </a:r>
            <a:r>
              <a:rPr lang="en-GB" sz="2000" dirty="0">
                <a:solidFill>
                  <a:schemeClr val="accent3">
                    <a:lumMod val="75000"/>
                  </a:schemeClr>
                </a:solidFill>
              </a:rPr>
              <a:t>10%</a:t>
            </a:r>
          </a:p>
          <a:p>
            <a:endParaRPr lang="en-GB" sz="20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7988" y="1129738"/>
            <a:ext cx="3306739" cy="4408985"/>
          </a:xfrm>
          <a:prstGeom prst="rect">
            <a:avLst/>
          </a:prstGeom>
        </p:spPr>
      </p:pic>
    </p:spTree>
    <p:extLst>
      <p:ext uri="{BB962C8B-B14F-4D97-AF65-F5344CB8AC3E}">
        <p14:creationId xmlns:p14="http://schemas.microsoft.com/office/powerpoint/2010/main" val="2756108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229600" y="329609"/>
            <a:ext cx="1974013" cy="23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38100" y="-38100"/>
            <a:ext cx="9875520" cy="8070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000" kern="1200">
                <a:solidFill>
                  <a:schemeClr val="tx1"/>
                </a:solidFill>
                <a:latin typeface="+mj-lt"/>
                <a:ea typeface="+mj-ea"/>
                <a:cs typeface="+mj-cs"/>
              </a:defRPr>
            </a:lvl1pPr>
          </a:lstStyle>
          <a:p>
            <a:pPr algn="l"/>
            <a:r>
              <a:rPr lang="en-GB" sz="2400" b="1" dirty="0"/>
              <a:t>PRELIMINARY </a:t>
            </a:r>
          </a:p>
          <a:p>
            <a:pPr algn="l"/>
            <a:r>
              <a:rPr lang="en-GB" sz="2400" b="1" dirty="0"/>
              <a:t>RESULTS with tool: SB</a:t>
            </a:r>
            <a:endParaRPr lang="en-GB" sz="2400" dirty="0"/>
          </a:p>
        </p:txBody>
      </p:sp>
      <p:pic>
        <p:nvPicPr>
          <p:cNvPr id="3" name="Content Placeholder 2"/>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028279" y="0"/>
            <a:ext cx="6870787" cy="6858000"/>
          </a:xfrm>
          <a:ln>
            <a:solidFill>
              <a:schemeClr val="tx1"/>
            </a:solidFill>
          </a:ln>
        </p:spPr>
      </p:pic>
    </p:spTree>
    <p:extLst>
      <p:ext uri="{BB962C8B-B14F-4D97-AF65-F5344CB8AC3E}">
        <p14:creationId xmlns:p14="http://schemas.microsoft.com/office/powerpoint/2010/main" val="2624366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915" y="1572899"/>
            <a:ext cx="9875520" cy="1356360"/>
          </a:xfrm>
        </p:spPr>
        <p:txBody>
          <a:bodyPr/>
          <a:lstStyle/>
          <a:p>
            <a:pPr algn="ctr"/>
            <a:r>
              <a:rPr lang="en-GB" sz="3200" b="1" dirty="0"/>
              <a:t>PART D: CESBA TOOLKIT</a:t>
            </a:r>
          </a:p>
        </p:txBody>
      </p:sp>
      <p:sp>
        <p:nvSpPr>
          <p:cNvPr id="3" name="Content Placeholder 2"/>
          <p:cNvSpPr>
            <a:spLocks noGrp="1"/>
          </p:cNvSpPr>
          <p:nvPr>
            <p:ph idx="1"/>
          </p:nvPr>
        </p:nvSpPr>
        <p:spPr>
          <a:xfrm>
            <a:off x="1159564" y="2929259"/>
            <a:ext cx="9872871" cy="4038600"/>
          </a:xfrm>
        </p:spPr>
        <p:txBody>
          <a:bodyPr>
            <a:normAutofit/>
          </a:bodyPr>
          <a:lstStyle/>
          <a:p>
            <a:pPr marL="0" indent="0" algn="ctr">
              <a:buClrTx/>
              <a:buNone/>
            </a:pPr>
            <a:r>
              <a:rPr lang="en-GB" sz="2400" dirty="0">
                <a:solidFill>
                  <a:schemeClr val="tx1"/>
                </a:solidFill>
              </a:rPr>
              <a:t>Overview of toolkit</a:t>
            </a:r>
          </a:p>
        </p:txBody>
      </p:sp>
    </p:spTree>
    <p:extLst>
      <p:ext uri="{BB962C8B-B14F-4D97-AF65-F5344CB8AC3E}">
        <p14:creationId xmlns:p14="http://schemas.microsoft.com/office/powerpoint/2010/main" val="4211407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t>CESBA </a:t>
            </a:r>
            <a:r>
              <a:rPr lang="en-GB" sz="2400" b="1" dirty="0" err="1"/>
              <a:t>SNTool</a:t>
            </a:r>
            <a:endParaRPr lang="en-GB" sz="2400" b="1" dirty="0"/>
          </a:p>
        </p:txBody>
      </p:sp>
      <p:pic>
        <p:nvPicPr>
          <p:cNvPr id="4" name="Immagine 1" descr="CESBA MED SNTool"/>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4645" y="1227349"/>
            <a:ext cx="6822710" cy="4950165"/>
          </a:xfrm>
          <a:prstGeom prst="rect">
            <a:avLst/>
          </a:prstGeom>
          <a:noFill/>
          <a:ln>
            <a:noFill/>
          </a:ln>
        </p:spPr>
      </p:pic>
    </p:spTree>
    <p:extLst>
      <p:ext uri="{BB962C8B-B14F-4D97-AF65-F5344CB8AC3E}">
        <p14:creationId xmlns:p14="http://schemas.microsoft.com/office/powerpoint/2010/main" val="2789961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t>How does this tool work?</a:t>
            </a:r>
          </a:p>
        </p:txBody>
      </p:sp>
      <p:sp>
        <p:nvSpPr>
          <p:cNvPr id="3" name="Content Placeholder 2"/>
          <p:cNvSpPr>
            <a:spLocks noGrp="1"/>
          </p:cNvSpPr>
          <p:nvPr>
            <p:ph idx="1"/>
          </p:nvPr>
        </p:nvSpPr>
        <p:spPr>
          <a:xfrm>
            <a:off x="1142998" y="1228061"/>
            <a:ext cx="9872871" cy="1908544"/>
          </a:xfrm>
        </p:spPr>
        <p:txBody>
          <a:bodyPr>
            <a:normAutofit fontScale="85000" lnSpcReduction="20000"/>
          </a:bodyPr>
          <a:lstStyle/>
          <a:p>
            <a:r>
              <a:rPr lang="en-GB" dirty="0">
                <a:solidFill>
                  <a:schemeClr val="tx1"/>
                </a:solidFill>
              </a:rPr>
              <a:t>Decide whether the indicator is relevant or not.</a:t>
            </a:r>
          </a:p>
          <a:p>
            <a:r>
              <a:rPr lang="en-GB" dirty="0">
                <a:solidFill>
                  <a:schemeClr val="tx1"/>
                </a:solidFill>
              </a:rPr>
              <a:t>Read the assessment method &amp; work out ratio/percentage</a:t>
            </a:r>
          </a:p>
          <a:p>
            <a:r>
              <a:rPr lang="en-GB" dirty="0">
                <a:solidFill>
                  <a:schemeClr val="tx1"/>
                </a:solidFill>
              </a:rPr>
              <a:t>2 Programs (spreadsheet programs):</a:t>
            </a:r>
          </a:p>
          <a:p>
            <a:pPr lvl="4"/>
            <a:r>
              <a:rPr lang="en-GB" dirty="0">
                <a:solidFill>
                  <a:schemeClr val="tx1"/>
                </a:solidFill>
              </a:rPr>
              <a:t>CESBA MED GF- U</a:t>
            </a:r>
          </a:p>
          <a:p>
            <a:pPr lvl="4"/>
            <a:r>
              <a:rPr lang="en-GB" dirty="0">
                <a:solidFill>
                  <a:schemeClr val="tx1"/>
                </a:solidFill>
              </a:rPr>
              <a:t>CESBA MED </a:t>
            </a:r>
            <a:r>
              <a:rPr lang="en-GB" dirty="0" err="1">
                <a:solidFill>
                  <a:schemeClr val="tx1"/>
                </a:solidFill>
              </a:rPr>
              <a:t>SNTool</a:t>
            </a:r>
            <a:endParaRPr lang="en-GB" sz="2200" dirty="0">
              <a:solidFill>
                <a:schemeClr val="tx1"/>
              </a:solidFill>
            </a:endParaRPr>
          </a:p>
          <a:p>
            <a:pPr marL="1097280" lvl="4" indent="0">
              <a:buNone/>
            </a:pPr>
            <a:endParaRPr lang="en-GB" sz="2200" dirty="0">
              <a:solidFill>
                <a:schemeClr val="tx1"/>
              </a:solidFill>
            </a:endParaRPr>
          </a:p>
        </p:txBody>
      </p:sp>
      <p:sp>
        <p:nvSpPr>
          <p:cNvPr id="5" name="Content Placeholder 2"/>
          <p:cNvSpPr txBox="1">
            <a:spLocks/>
          </p:cNvSpPr>
          <p:nvPr/>
        </p:nvSpPr>
        <p:spPr>
          <a:xfrm>
            <a:off x="1430079" y="3274828"/>
            <a:ext cx="8139224" cy="190854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buClrTx/>
            </a:pPr>
            <a:r>
              <a:rPr lang="en-GB" sz="2000" dirty="0">
                <a:solidFill>
                  <a:schemeClr val="tx1"/>
                </a:solidFill>
              </a:rPr>
              <a:t>Set benchmarks in GF-U- excel files are linked so work on one sheet and then open the other.</a:t>
            </a:r>
          </a:p>
          <a:p>
            <a:pPr>
              <a:buClrTx/>
            </a:pPr>
            <a:r>
              <a:rPr lang="en-GB" sz="2000" dirty="0">
                <a:solidFill>
                  <a:schemeClr val="tx1"/>
                </a:solidFill>
              </a:rPr>
              <a:t>Open </a:t>
            </a:r>
            <a:r>
              <a:rPr lang="en-GB" sz="2000" dirty="0" err="1">
                <a:solidFill>
                  <a:schemeClr val="tx1"/>
                </a:solidFill>
              </a:rPr>
              <a:t>SNTool</a:t>
            </a:r>
            <a:r>
              <a:rPr lang="en-GB" sz="2000" dirty="0">
                <a:solidFill>
                  <a:schemeClr val="tx1"/>
                </a:solidFill>
              </a:rPr>
              <a:t> and insert worked out ratio/percentage</a:t>
            </a:r>
          </a:p>
          <a:p>
            <a:pPr>
              <a:buClrTx/>
            </a:pPr>
            <a:r>
              <a:rPr lang="en-GB" sz="2000" dirty="0">
                <a:solidFill>
                  <a:schemeClr val="tx1"/>
                </a:solidFill>
              </a:rPr>
              <a:t>Program gives weightings to each and every indicator </a:t>
            </a:r>
          </a:p>
          <a:p>
            <a:pPr marL="1097280" lvl="4" indent="0">
              <a:buFont typeface="Corbel" pitchFamily="34" charset="0"/>
              <a:buNone/>
            </a:pPr>
            <a:endParaRPr lang="en-GB" sz="2200" dirty="0">
              <a:solidFill>
                <a:schemeClr val="tx1"/>
              </a:solidFill>
            </a:endParaRPr>
          </a:p>
        </p:txBody>
      </p:sp>
    </p:spTree>
    <p:extLst>
      <p:ext uri="{BB962C8B-B14F-4D97-AF65-F5344CB8AC3E}">
        <p14:creationId xmlns:p14="http://schemas.microsoft.com/office/powerpoint/2010/main" val="19483978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05281" y="771343"/>
            <a:ext cx="7781438" cy="5458179"/>
          </a:xfrm>
        </p:spPr>
      </p:pic>
      <p:sp>
        <p:nvSpPr>
          <p:cNvPr id="5" name="Title 4">
            <a:extLst>
              <a:ext uri="{FF2B5EF4-FFF2-40B4-BE49-F238E27FC236}">
                <a16:creationId xmlns:a16="http://schemas.microsoft.com/office/drawing/2014/main" id="{6554523E-2E32-46DE-89BA-80F44877FCCD}"/>
              </a:ext>
            </a:extLst>
          </p:cNvPr>
          <p:cNvSpPr>
            <a:spLocks noGrp="1"/>
          </p:cNvSpPr>
          <p:nvPr>
            <p:ph type="title"/>
          </p:nvPr>
        </p:nvSpPr>
        <p:spPr/>
        <p:txBody>
          <a:bodyPr/>
          <a:lstStyle/>
          <a:p>
            <a:r>
              <a:rPr lang="en-GB" sz="2400" b="1" dirty="0"/>
              <a:t>How does this tool work?</a:t>
            </a:r>
            <a:endParaRPr lang="en-GB" sz="2400" dirty="0"/>
          </a:p>
        </p:txBody>
      </p:sp>
    </p:spTree>
    <p:extLst>
      <p:ext uri="{BB962C8B-B14F-4D97-AF65-F5344CB8AC3E}">
        <p14:creationId xmlns:p14="http://schemas.microsoft.com/office/powerpoint/2010/main" val="2650754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9204" y="2929269"/>
            <a:ext cx="9872871" cy="781493"/>
          </a:xfrm>
        </p:spPr>
        <p:txBody>
          <a:bodyPr>
            <a:normAutofit/>
          </a:bodyPr>
          <a:lstStyle/>
          <a:p>
            <a:pPr marL="45720" indent="0" algn="ctr">
              <a:buNone/>
            </a:pPr>
            <a:r>
              <a:rPr lang="en-GB" sz="3200" b="1" dirty="0">
                <a:solidFill>
                  <a:schemeClr val="tx1"/>
                </a:solidFill>
              </a:rPr>
              <a:t>THANKS FOR YOUR ATTENTION !</a:t>
            </a:r>
          </a:p>
        </p:txBody>
      </p:sp>
    </p:spTree>
    <p:extLst>
      <p:ext uri="{BB962C8B-B14F-4D97-AF65-F5344CB8AC3E}">
        <p14:creationId xmlns:p14="http://schemas.microsoft.com/office/powerpoint/2010/main" val="321731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871A8-48DE-443D-9CC3-C9A58C522D7A}"/>
              </a:ext>
            </a:extLst>
          </p:cNvPr>
          <p:cNvSpPr>
            <a:spLocks noGrp="1"/>
          </p:cNvSpPr>
          <p:nvPr>
            <p:ph type="title"/>
          </p:nvPr>
        </p:nvSpPr>
        <p:spPr/>
        <p:txBody>
          <a:bodyPr/>
          <a:lstStyle/>
          <a:p>
            <a:r>
              <a:rPr lang="en-GB" dirty="0"/>
              <a:t>UOM</a:t>
            </a:r>
            <a:endParaRPr lang="x-none" dirty="0"/>
          </a:p>
        </p:txBody>
      </p:sp>
      <p:pic>
        <p:nvPicPr>
          <p:cNvPr id="5" name="Content Placeholder 4">
            <a:extLst>
              <a:ext uri="{FF2B5EF4-FFF2-40B4-BE49-F238E27FC236}">
                <a16:creationId xmlns:a16="http://schemas.microsoft.com/office/drawing/2014/main" id="{A109F4CD-9041-44C9-B7A8-18512435934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9790" y="1019175"/>
            <a:ext cx="8512419" cy="4933950"/>
          </a:xfrm>
        </p:spPr>
      </p:pic>
    </p:spTree>
    <p:extLst>
      <p:ext uri="{BB962C8B-B14F-4D97-AF65-F5344CB8AC3E}">
        <p14:creationId xmlns:p14="http://schemas.microsoft.com/office/powerpoint/2010/main" val="404867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95318-4D34-457A-8EFF-550351A22DD2}"/>
              </a:ext>
            </a:extLst>
          </p:cNvPr>
          <p:cNvSpPr>
            <a:spLocks noGrp="1"/>
          </p:cNvSpPr>
          <p:nvPr>
            <p:ph type="title"/>
          </p:nvPr>
        </p:nvSpPr>
        <p:spPr/>
        <p:txBody>
          <a:bodyPr/>
          <a:lstStyle/>
          <a:p>
            <a:r>
              <a:rPr lang="en-GB" dirty="0"/>
              <a:t>UOM</a:t>
            </a:r>
            <a:endParaRPr lang="x-none" dirty="0"/>
          </a:p>
        </p:txBody>
      </p:sp>
      <p:pic>
        <p:nvPicPr>
          <p:cNvPr id="5" name="Content Placeholder 4">
            <a:extLst>
              <a:ext uri="{FF2B5EF4-FFF2-40B4-BE49-F238E27FC236}">
                <a16:creationId xmlns:a16="http://schemas.microsoft.com/office/drawing/2014/main" id="{A3413F56-9471-45D4-B356-53FA70F6B11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9790" y="1019175"/>
            <a:ext cx="8512419" cy="4933950"/>
          </a:xfrm>
        </p:spPr>
      </p:pic>
    </p:spTree>
    <p:extLst>
      <p:ext uri="{BB962C8B-B14F-4D97-AF65-F5344CB8AC3E}">
        <p14:creationId xmlns:p14="http://schemas.microsoft.com/office/powerpoint/2010/main" val="308449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2F9-E3D0-4415-95ED-7AD9CB2F2204}"/>
              </a:ext>
            </a:extLst>
          </p:cNvPr>
          <p:cNvSpPr>
            <a:spLocks noGrp="1"/>
          </p:cNvSpPr>
          <p:nvPr>
            <p:ph type="title"/>
          </p:nvPr>
        </p:nvSpPr>
        <p:spPr/>
        <p:txBody>
          <a:bodyPr/>
          <a:lstStyle/>
          <a:p>
            <a:r>
              <a:rPr lang="en-GB" dirty="0"/>
              <a:t>UOM</a:t>
            </a:r>
            <a:endParaRPr lang="x-none" dirty="0"/>
          </a:p>
        </p:txBody>
      </p:sp>
      <p:pic>
        <p:nvPicPr>
          <p:cNvPr id="5" name="Content Placeholder 4">
            <a:extLst>
              <a:ext uri="{FF2B5EF4-FFF2-40B4-BE49-F238E27FC236}">
                <a16:creationId xmlns:a16="http://schemas.microsoft.com/office/drawing/2014/main" id="{7C236C1C-87B8-4DC8-AE84-6F46EAA4339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39790" y="1019175"/>
            <a:ext cx="8512419" cy="4933950"/>
          </a:xfrm>
        </p:spPr>
      </p:pic>
    </p:spTree>
    <p:extLst>
      <p:ext uri="{BB962C8B-B14F-4D97-AF65-F5344CB8AC3E}">
        <p14:creationId xmlns:p14="http://schemas.microsoft.com/office/powerpoint/2010/main" val="2981990220"/>
      </p:ext>
    </p:extLst>
  </p:cSld>
  <p:clrMapOvr>
    <a:masterClrMapping/>
  </p:clrMapOvr>
</p:sld>
</file>

<file path=ppt/theme/theme1.xml><?xml version="1.0" encoding="utf-8"?>
<a:theme xmlns:a="http://schemas.openxmlformats.org/drawingml/2006/main" name="Interen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tereng" id="{A6341687-2311-466C-8591-19D5434C6064}" vid="{051698D5-AAE9-412E-AE95-6B9E2CA69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Intereng</Template>
  <TotalTime>4345</TotalTime>
  <Words>2633</Words>
  <Application>Microsoft Macintosh PowerPoint</Application>
  <PresentationFormat>Widescreen</PresentationFormat>
  <Paragraphs>481</Paragraphs>
  <Slides>67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Corbel</vt:lpstr>
      <vt:lpstr>Intereng</vt:lpstr>
      <vt:lpstr>CESBA- MED INTERENG</vt:lpstr>
      <vt:lpstr>CASE STUDIES SELECTED</vt:lpstr>
      <vt:lpstr>CASE STUDY OF MALTA – URBAN SCALE</vt:lpstr>
      <vt:lpstr>Part B: Case Study Urban Scale- UM (University of Malta)</vt:lpstr>
      <vt:lpstr>LOCATION OF UM </vt:lpstr>
      <vt:lpstr>UOM</vt:lpstr>
      <vt:lpstr>UOM</vt:lpstr>
      <vt:lpstr>UOM</vt:lpstr>
      <vt:lpstr>UOM</vt:lpstr>
      <vt:lpstr>Part B: Data Needed- SN Tool Urban Scale</vt:lpstr>
      <vt:lpstr>INDICATORS : SUMMARY</vt:lpstr>
      <vt:lpstr>A) UOM AREAS</vt:lpstr>
      <vt:lpstr>PowerPoint Presentation</vt:lpstr>
      <vt:lpstr>A) UOM AREAS: Green Areas</vt:lpstr>
      <vt:lpstr>A) UOM AREAS: Walkways and Pedestrian Areas</vt:lpstr>
      <vt:lpstr>A) TRANSPORT: Proximity of Public Transport</vt:lpstr>
      <vt:lpstr>PowerPoint Presentation</vt:lpstr>
      <vt:lpstr>PowerPoint Presentation</vt:lpstr>
      <vt:lpstr>PowerPoint Presentation</vt:lpstr>
      <vt:lpstr>PowerPoint Presentation</vt:lpstr>
      <vt:lpstr>C) ENERGY</vt:lpstr>
      <vt:lpstr>C) ENERGY</vt:lpstr>
      <vt:lpstr>D) Atmospheric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 ENVIRONMENT- Noise </vt:lpstr>
      <vt:lpstr>F) ENVIRONMENT- Noise- Site A </vt:lpstr>
      <vt:lpstr>F) ENVIRONMENT- Noise- Site B </vt:lpstr>
      <vt:lpstr>F) ENVIRONMENT- Noise- Site C</vt:lpstr>
      <vt:lpstr>PowerPoint Presentation</vt:lpstr>
      <vt:lpstr>PowerPoint Presentation</vt:lpstr>
      <vt:lpstr>PowerPoint Presentation</vt:lpstr>
      <vt:lpstr>PowerPoint Presentation</vt:lpstr>
      <vt:lpstr>Building tool- Malta</vt:lpstr>
      <vt:lpstr>A: Site Regeneration And Development, Urban Design And Infrastructure  B: Energy and Resource Consumption  C: Environmental Loadings  D: Indoor Environmental Quality  E: Service Quality  F: Environment  G: Cost and Economic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D: CESBA TOOLKIT</vt:lpstr>
      <vt:lpstr>CESBA SNTool</vt:lpstr>
      <vt:lpstr>How does this tool work?</vt:lpstr>
      <vt:lpstr>How does this tool 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Malta (UOM)</dc:title>
  <dc:creator>Alessia Debono</dc:creator>
  <cp:lastModifiedBy>Jordan Lee Gauci</cp:lastModifiedBy>
  <cp:revision>165</cp:revision>
  <cp:lastPrinted>2019-05-13T10:28:19Z</cp:lastPrinted>
  <dcterms:created xsi:type="dcterms:W3CDTF">2018-05-23T06:43:29Z</dcterms:created>
  <dcterms:modified xsi:type="dcterms:W3CDTF">2019-05-13T10:30:38Z</dcterms:modified>
</cp:coreProperties>
</file>