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328" r:id="rId3"/>
    <p:sldId id="329" r:id="rId4"/>
    <p:sldId id="257" r:id="rId5"/>
    <p:sldId id="273" r:id="rId6"/>
    <p:sldId id="274" r:id="rId7"/>
    <p:sldId id="289" r:id="rId8"/>
    <p:sldId id="290" r:id="rId9"/>
    <p:sldId id="291" r:id="rId10"/>
    <p:sldId id="285" r:id="rId11"/>
    <p:sldId id="259" r:id="rId12"/>
    <p:sldId id="281" r:id="rId13"/>
    <p:sldId id="283" r:id="rId14"/>
    <p:sldId id="312" r:id="rId15"/>
    <p:sldId id="288" r:id="rId16"/>
    <p:sldId id="293" r:id="rId17"/>
    <p:sldId id="292" r:id="rId18"/>
    <p:sldId id="294" r:id="rId19"/>
    <p:sldId id="295" r:id="rId20"/>
    <p:sldId id="276" r:id="rId21"/>
    <p:sldId id="296" r:id="rId22"/>
    <p:sldId id="297" r:id="rId23"/>
    <p:sldId id="303" r:id="rId24"/>
    <p:sldId id="284" r:id="rId25"/>
    <p:sldId id="300" r:id="rId26"/>
    <p:sldId id="301" r:id="rId27"/>
    <p:sldId id="302" r:id="rId28"/>
    <p:sldId id="286" r:id="rId29"/>
    <p:sldId id="282" r:id="rId30"/>
    <p:sldId id="287" r:id="rId31"/>
    <p:sldId id="305" r:id="rId32"/>
    <p:sldId id="310" r:id="rId33"/>
    <p:sldId id="311" r:id="rId34"/>
    <p:sldId id="307" r:id="rId35"/>
    <p:sldId id="309" r:id="rId36"/>
    <p:sldId id="316" r:id="rId37"/>
    <p:sldId id="314" r:id="rId38"/>
    <p:sldId id="321" r:id="rId39"/>
    <p:sldId id="322" r:id="rId40"/>
    <p:sldId id="323" r:id="rId41"/>
    <p:sldId id="320" r:id="rId42"/>
    <p:sldId id="319" r:id="rId43"/>
    <p:sldId id="324" r:id="rId44"/>
    <p:sldId id="325" r:id="rId45"/>
    <p:sldId id="326" r:id="rId46"/>
    <p:sldId id="32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1A965E"/>
    <a:srgbClr val="336699"/>
    <a:srgbClr val="FF99FF"/>
    <a:srgbClr val="159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snapToGrid="0" showGuides="1">
      <p:cViewPr>
        <p:scale>
          <a:sx n="100" d="100"/>
          <a:sy n="100" d="100"/>
        </p:scale>
        <p:origin x="-1224" y="-156"/>
      </p:cViewPr>
      <p:guideLst>
        <p:guide orient="horz" pos="2160"/>
        <p:guide pos="2880"/>
      </p:guideLst>
    </p:cSldViewPr>
  </p:slideViewPr>
  <p:notesTextViewPr>
    <p:cViewPr>
      <p:scale>
        <a:sx n="3" d="2"/>
        <a:sy n="3" d="2"/>
      </p:scale>
      <p:origin x="0" y="0"/>
    </p:cViewPr>
  </p:notesTextViewPr>
  <p:notesViewPr>
    <p:cSldViewPr snapToGrid="0" showGuide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1122B7-F128-4E7A-90EF-B937752231F2}" type="datetimeFigureOut">
              <a:rPr lang="de-AT" smtClean="0"/>
              <a:t>01.02.2019</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4349D8-82E8-4DA1-B942-901C63439EBF}" type="slidenum">
              <a:rPr lang="de-AT" smtClean="0"/>
              <a:t>‹#›</a:t>
            </a:fld>
            <a:endParaRPr lang="de-AT"/>
          </a:p>
        </p:txBody>
      </p:sp>
    </p:spTree>
    <p:extLst>
      <p:ext uri="{BB962C8B-B14F-4D97-AF65-F5344CB8AC3E}">
        <p14:creationId xmlns:p14="http://schemas.microsoft.com/office/powerpoint/2010/main" val="3575619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29A03-CC8B-4F0C-9ED9-B737F11F654C}" type="datetimeFigureOut">
              <a:rPr lang="en-US" smtClean="0"/>
              <a:t>2/1/2019</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8F923-A320-42BD-84A6-601815CE83FD}" type="slidenum">
              <a:rPr lang="en-US" smtClean="0"/>
              <a:t>‹#›</a:t>
            </a:fld>
            <a:endParaRPr lang="en-US"/>
          </a:p>
        </p:txBody>
      </p:sp>
    </p:spTree>
    <p:extLst>
      <p:ext uri="{BB962C8B-B14F-4D97-AF65-F5344CB8AC3E}">
        <p14:creationId xmlns:p14="http://schemas.microsoft.com/office/powerpoint/2010/main" val="142092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408F923-A320-42BD-84A6-601815CE83FD}" type="slidenum">
              <a:rPr lang="en-US" smtClean="0"/>
              <a:t>1</a:t>
            </a:fld>
            <a:endParaRPr lang="en-US"/>
          </a:p>
        </p:txBody>
      </p:sp>
    </p:spTree>
    <p:extLst>
      <p:ext uri="{BB962C8B-B14F-4D97-AF65-F5344CB8AC3E}">
        <p14:creationId xmlns:p14="http://schemas.microsoft.com/office/powerpoint/2010/main" val="1159081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9951" y="1916832"/>
            <a:ext cx="5004050" cy="4941168"/>
          </a:xfrm>
          <a:prstGeom prst="rect">
            <a:avLst/>
          </a:prstGeom>
        </p:spPr>
      </p:pic>
      <p:sp>
        <p:nvSpPr>
          <p:cNvPr id="3" name="Untertitel 2"/>
          <p:cNvSpPr>
            <a:spLocks noGrp="1"/>
          </p:cNvSpPr>
          <p:nvPr>
            <p:ph type="subTitle" idx="1" hasCustomPrompt="1"/>
          </p:nvPr>
        </p:nvSpPr>
        <p:spPr>
          <a:xfrm>
            <a:off x="611560" y="3356992"/>
            <a:ext cx="6400800" cy="2520280"/>
          </a:xfrm>
        </p:spPr>
        <p:txBody>
          <a:bodyPr>
            <a:noAutofit/>
          </a:bodyPr>
          <a:lstStyle>
            <a:lvl1pPr marL="0" indent="0" algn="l">
              <a:buNone/>
              <a:defRPr sz="44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Header Content</a:t>
            </a:r>
          </a:p>
          <a:p>
            <a:r>
              <a:rPr lang="de-DE" dirty="0"/>
              <a:t>Name PP / </a:t>
            </a:r>
            <a:r>
              <a:rPr lang="de-DE" dirty="0" err="1"/>
              <a:t>Presenter</a:t>
            </a:r>
            <a:endParaRPr lang="de-DE" dirty="0"/>
          </a:p>
          <a:p>
            <a:r>
              <a:rPr lang="de-DE" dirty="0"/>
              <a:t>Event</a:t>
            </a:r>
          </a:p>
          <a:p>
            <a:endParaRPr lang="de-DE" dirty="0"/>
          </a:p>
        </p:txBody>
      </p:sp>
      <p:sp>
        <p:nvSpPr>
          <p:cNvPr id="8" name="Rechteck 7"/>
          <p:cNvSpPr/>
          <p:nvPr userDrawn="1"/>
        </p:nvSpPr>
        <p:spPr>
          <a:xfrm>
            <a:off x="0" y="908720"/>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xmlns="" id="{A61B04D2-5F89-402D-B449-8D97A3660DC2}"/>
              </a:ext>
            </a:extLst>
          </p:cNvPr>
          <p:cNvSpPr>
            <a:spLocks noChangeArrowheads="1"/>
          </p:cNvSpPr>
          <p:nvPr userDrawn="1"/>
        </p:nvSpPr>
        <p:spPr bwMode="auto">
          <a:xfrm>
            <a:off x="611560" y="6198587"/>
            <a:ext cx="420272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WP4 - </a:t>
            </a:r>
            <a:r>
              <a:rPr kumimoji="0" lang="el-GR"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ΔΡΑΣΗ</a:t>
            </a:r>
            <a:r>
              <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4.2: CESBA MED </a:t>
            </a:r>
            <a:r>
              <a:rPr kumimoji="0" lang="el-GR"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ΣΥΣΤΗΜΑ ΚΑΤΑΡΤΗΣΗΣ</a:t>
            </a:r>
            <a:endParaRPr kumimoji="0" lang="en-US"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0"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ΠΑΡΑΔΟΤΕΟ</a:t>
            </a:r>
            <a:r>
              <a:rPr kumimoji="0" lang="en-US" sz="1100" b="0"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 4.2.1</a:t>
            </a:r>
            <a:r>
              <a:rPr kumimoji="0" lang="it-IT" altLang="it-IT" sz="1100" b="0" i="0" u="none" strike="noStrike" kern="1200"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it-IT" altLang="it-IT" sz="1100" b="0" i="0" u="none" strike="noStrike" kern="1200" cap="none" normalizeH="0" baseline="0" dirty="0">
              <a:ln>
                <a:noFill/>
              </a:ln>
              <a:solidFill>
                <a:schemeClr val="tx1"/>
              </a:solidFill>
              <a:effectLst/>
              <a:latin typeface="Arial" panose="020B0604020202020204" pitchFamily="34" charset="0"/>
              <a:cs typeface="Times New Roman" panose="02020603050405020304" pitchFamily="18" charset="0"/>
            </a:endParaRP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3768" y="572008"/>
            <a:ext cx="4545078" cy="248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71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9144000" cy="731837"/>
          </a:xfrm>
        </p:spPr>
        <p:txBody>
          <a:bodyPr>
            <a:normAutofit/>
          </a:bodyPr>
          <a:lstStyle>
            <a:lvl1pPr>
              <a:defRPr lang="en-US" sz="2000" b="1" kern="1200" dirty="0">
                <a:solidFill>
                  <a:schemeClr val="tx1">
                    <a:lumMod val="50000"/>
                    <a:lumOff val="50000"/>
                  </a:schemeClr>
                </a:solidFill>
                <a:latin typeface="+mj-lt"/>
                <a:ea typeface="+mj-ea"/>
                <a:cs typeface="+mj-cs"/>
              </a:defRPr>
            </a:lvl1pPr>
          </a:lstStyle>
          <a:p>
            <a:r>
              <a:rPr lang="el-GR" sz="1800" dirty="0" smtClean="0"/>
              <a:t>Γ</a:t>
            </a:r>
            <a:r>
              <a:rPr lang="en-US" sz="1800" dirty="0" smtClean="0"/>
              <a:t>.1.3 – </a:t>
            </a:r>
            <a:r>
              <a:rPr lang="el-GR" sz="1800" dirty="0" smtClean="0"/>
              <a:t>ΕΚΠΟΜΠΕΣ ΑΕΡΙΩΝ ΘΕΡΜΟΚΗΠΙΟΥ</a:t>
            </a:r>
            <a:endParaRPr lang="it-IT" sz="1400" b="1" dirty="0">
              <a:solidFill>
                <a:schemeClr val="tx1">
                  <a:lumMod val="50000"/>
                  <a:lumOff val="50000"/>
                </a:schemeClr>
              </a:solidFill>
            </a:endParaRPr>
          </a:p>
        </p:txBody>
      </p:sp>
      <p:sp>
        <p:nvSpPr>
          <p:cNvPr id="3" name="Inhaltsplatzhalter 2"/>
          <p:cNvSpPr>
            <a:spLocks noGrp="1"/>
          </p:cNvSpPr>
          <p:nvPr>
            <p:ph idx="1" hasCustomPrompt="1"/>
          </p:nvPr>
        </p:nvSpPr>
        <p:spPr>
          <a:xfrm>
            <a:off x="457200" y="1336431"/>
            <a:ext cx="8229600" cy="4525963"/>
          </a:xfrm>
        </p:spPr>
        <p:txBody>
          <a:bodyPr>
            <a:normAutofit/>
          </a:bodyPr>
          <a:lstStyle>
            <a:lvl1pPr>
              <a:defRPr sz="2400"/>
            </a:lvl1pPr>
          </a:lstStyle>
          <a:p>
            <a:pPr lvl="0"/>
            <a:r>
              <a:rPr lang="de-DE" dirty="0" err="1"/>
              <a:t>Testo</a:t>
            </a:r>
            <a:endParaRPr lang="en-US" dirty="0"/>
          </a:p>
        </p:txBody>
      </p:sp>
      <p:sp>
        <p:nvSpPr>
          <p:cNvPr id="6" name="Foliennummernplatzhalter 5"/>
          <p:cNvSpPr>
            <a:spLocks noGrp="1"/>
          </p:cNvSpPr>
          <p:nvPr>
            <p:ph type="sldNum" sz="quarter" idx="12"/>
          </p:nvPr>
        </p:nvSpPr>
        <p:spPr/>
        <p:txBody>
          <a:bodyPr/>
          <a:lstStyle/>
          <a:p>
            <a:fld id="{243FB592-B9A9-49AA-A86F-4031F7B97808}" type="slidenum">
              <a:rPr lang="en-US" smtClean="0"/>
              <a:t>‹#›</a:t>
            </a:fld>
            <a:endParaRPr lang="en-US"/>
          </a:p>
        </p:txBody>
      </p:sp>
    </p:spTree>
    <p:extLst>
      <p:ext uri="{BB962C8B-B14F-4D97-AF65-F5344CB8AC3E}">
        <p14:creationId xmlns:p14="http://schemas.microsoft.com/office/powerpoint/2010/main" val="3696923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3999" cy="718178"/>
          </a:xfrm>
          <a:prstGeom prst="rect">
            <a:avLst/>
          </a:prstGeom>
        </p:spPr>
        <p:txBody>
          <a:bodyPr vert="horz" lIns="91440" tIns="45720" rIns="91440" bIns="45720" rtlCol="0" anchor="ctr">
            <a:noAutofit/>
          </a:bodyPr>
          <a:lstStyle/>
          <a:p>
            <a:r>
              <a:rPr kumimoji="0" lang="el-GR" sz="1800" b="1" i="0" u="none" strike="noStrike" kern="1200" cap="none" spc="0" normalizeH="0" baseline="0" noProof="0" dirty="0" smtClean="0">
                <a:ln>
                  <a:noFill/>
                </a:ln>
                <a:solidFill>
                  <a:prstClr val="black">
                    <a:lumMod val="50000"/>
                    <a:lumOff val="50000"/>
                  </a:prstClr>
                </a:solidFill>
                <a:effectLst/>
                <a:uLnTx/>
                <a:uFillTx/>
                <a:latin typeface="+mj-lt"/>
                <a:ea typeface="+mj-ea"/>
                <a:cs typeface="+mj-cs"/>
              </a:rPr>
              <a:t>Γ</a:t>
            </a:r>
            <a:r>
              <a:rPr kumimoji="0" lang="en-US" sz="1800" b="1" i="0" u="none" strike="noStrike" kern="1200" cap="none" spc="0" normalizeH="0" baseline="0" noProof="0" dirty="0" smtClean="0">
                <a:ln>
                  <a:noFill/>
                </a:ln>
                <a:solidFill>
                  <a:prstClr val="black">
                    <a:lumMod val="50000"/>
                    <a:lumOff val="50000"/>
                  </a:prstClr>
                </a:solidFill>
                <a:effectLst/>
                <a:uLnTx/>
                <a:uFillTx/>
                <a:latin typeface="+mj-lt"/>
                <a:ea typeface="+mj-ea"/>
                <a:cs typeface="+mj-cs"/>
              </a:rPr>
              <a:t>.1.3 – </a:t>
            </a:r>
            <a:r>
              <a:rPr kumimoji="0" lang="el-GR" sz="1800" b="1" i="0" u="none" strike="noStrike" kern="1200" cap="none" spc="0" normalizeH="0" baseline="0" noProof="0" dirty="0" smtClean="0">
                <a:ln>
                  <a:noFill/>
                </a:ln>
                <a:solidFill>
                  <a:prstClr val="black">
                    <a:lumMod val="50000"/>
                    <a:lumOff val="50000"/>
                  </a:prstClr>
                </a:solidFill>
                <a:effectLst/>
                <a:uLnTx/>
                <a:uFillTx/>
                <a:latin typeface="+mj-lt"/>
                <a:ea typeface="+mj-ea"/>
                <a:cs typeface="+mj-cs"/>
              </a:rPr>
              <a:t>ΕΚΠΟΜΠΕΣ ΑΕΡΙΩΝ ΘΕΡΜΟΚΗΠΙΟΥ</a:t>
            </a:r>
            <a:endParaRPr lang="it-IT" sz="1400" b="1" dirty="0">
              <a:solidFill>
                <a:schemeClr val="tx1">
                  <a:lumMod val="50000"/>
                  <a:lumOff val="50000"/>
                </a:schemeClr>
              </a:solidFill>
            </a:endParaRPr>
          </a:p>
        </p:txBody>
      </p:sp>
      <p:sp>
        <p:nvSpPr>
          <p:cNvPr id="3" name="Textplatzhalter 2"/>
          <p:cNvSpPr>
            <a:spLocks noGrp="1"/>
          </p:cNvSpPr>
          <p:nvPr>
            <p:ph type="body" idx="1"/>
          </p:nvPr>
        </p:nvSpPr>
        <p:spPr>
          <a:xfrm>
            <a:off x="457200" y="1019910"/>
            <a:ext cx="8229600" cy="4932483"/>
          </a:xfrm>
          <a:prstGeom prst="rect">
            <a:avLst/>
          </a:prstGeom>
        </p:spPr>
        <p:txBody>
          <a:bodyPr vert="horz" lIns="91440" tIns="45720" rIns="91440" bIns="45720" rtlCol="0">
            <a:normAutofit/>
          </a:bodyPr>
          <a:lstStyle/>
          <a:p>
            <a:pPr lvl="0"/>
            <a:endParaRPr lang="en-US" dirty="0"/>
          </a:p>
        </p:txBody>
      </p:sp>
      <p:sp>
        <p:nvSpPr>
          <p:cNvPr id="6" name="Foliennummernplatzhalter 5"/>
          <p:cNvSpPr>
            <a:spLocks noGrp="1"/>
          </p:cNvSpPr>
          <p:nvPr>
            <p:ph type="sldNum" sz="quarter" idx="4"/>
          </p:nvPr>
        </p:nvSpPr>
        <p:spPr>
          <a:xfrm>
            <a:off x="8071338" y="6356350"/>
            <a:ext cx="615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a:t>
            </a:r>
            <a:fld id="{243FB592-B9A9-49AA-A86F-4031F7B97808}" type="slidenum">
              <a:rPr lang="en-US" smtClean="0"/>
              <a:pPr/>
              <a:t>‹#›</a:t>
            </a:fld>
            <a:endParaRPr lang="en-US" dirty="0"/>
          </a:p>
        </p:txBody>
      </p:sp>
      <p:cxnSp>
        <p:nvCxnSpPr>
          <p:cNvPr id="8" name="Gerade Verbindung 7"/>
          <p:cNvCxnSpPr/>
          <p:nvPr userDrawn="1"/>
        </p:nvCxnSpPr>
        <p:spPr>
          <a:xfrm>
            <a:off x="0" y="718181"/>
            <a:ext cx="9144000" cy="0"/>
          </a:xfrm>
          <a:prstGeom prst="line">
            <a:avLst/>
          </a:prstGeom>
          <a:ln w="38100">
            <a:solidFill>
              <a:srgbClr val="159961"/>
            </a:solidFill>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a16="http://schemas.microsoft.com/office/drawing/2014/main" xmlns="" id="{5E8A9E16-C193-4E5B-B9C6-F4E1DAD62E47}"/>
              </a:ext>
            </a:extLst>
          </p:cNvPr>
          <p:cNvSpPr/>
          <p:nvPr userDrawn="1"/>
        </p:nvSpPr>
        <p:spPr>
          <a:xfrm>
            <a:off x="1749669" y="6207073"/>
            <a:ext cx="6207370" cy="461665"/>
          </a:xfrm>
          <a:prstGeom prst="rect">
            <a:avLst/>
          </a:prstGeom>
        </p:spPr>
        <p:txBody>
          <a:bodyPr wrap="square">
            <a:spAutoFit/>
          </a:bodyPr>
          <a:lstStyle/>
          <a:p>
            <a:r>
              <a:rPr lang="el-GR" sz="1200" dirty="0" smtClean="0"/>
              <a:t>ΕΚΠΑΙΔΕΥΤΙΚΗ</a:t>
            </a:r>
            <a:r>
              <a:rPr lang="el-GR" sz="1200" baseline="0" dirty="0" smtClean="0"/>
              <a:t> ΕΝΟΤΗΤΑ </a:t>
            </a:r>
            <a:r>
              <a:rPr lang="en-US" sz="1200" baseline="0" dirty="0" smtClean="0"/>
              <a:t>5</a:t>
            </a:r>
            <a:r>
              <a:rPr lang="it-IT" sz="1200" dirty="0" smtClean="0"/>
              <a:t/>
            </a:r>
            <a:br>
              <a:rPr lang="it-IT" sz="1200" dirty="0" smtClean="0"/>
            </a:br>
            <a:r>
              <a:rPr lang="el-GR" sz="1200" dirty="0" smtClean="0"/>
              <a:t>ΚΡΙΤΗΡΙΑ ΑΞΙΟΛΟΓΗΣΗΣ ΤΟΥ ΕΛΛΗΝΙΚΟΥ ΕΡΓΑΛΕΙΟΥ SBTOOL - ΚΛΙΜΑΚΑ ΚΤΙΡΙΟΥ</a:t>
            </a:r>
            <a:endParaRPr lang="it-IT" sz="1200" dirty="0"/>
          </a:p>
        </p:txBody>
      </p:sp>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071175"/>
            <a:ext cx="1172163"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99065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ctr" defTabSz="914400" rtl="0" eaLnBrk="1" latinLnBrk="0" hangingPunct="1">
        <a:spcBef>
          <a:spcPct val="0"/>
        </a:spcBef>
        <a:buNone/>
        <a:defRPr sz="2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ec.europa.eu/environment/eussd/buildings.htm" TargetMode="External"/><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5" Type="http://schemas.openxmlformats.org/officeDocument/2006/relationships/hyperlink" Target="http://www.electricitymap.org/" TargetMode="Externa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hyperlink" Target="http://ec.europa.eu/environment/eussd/buildings.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ec.europa.eu/environment/eussd/buildings.htm"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ec.europa.eu/environment/eussd/buildings.htm"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11.png"/></Relationships>
</file>

<file path=ppt/slides/_rels/slide29.xml.rels><?xml version="1.0" encoding="UTF-8" standalone="yes"?>
<Relationships xmlns="http://schemas.openxmlformats.org/package/2006/relationships"><Relationship Id="rId3" Type="http://schemas.openxmlformats.org/officeDocument/2006/relationships/hyperlink" Target="https://eur-lex.europa.eu/legal-content/EL/TXT/PDF/?uri=CELEX:32015L0652&amp;from=EN" TargetMode="External"/><Relationship Id="rId7"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6" Type="http://schemas.openxmlformats.org/officeDocument/2006/relationships/hyperlink" Target="https://www.simfonodimarxon.eu/" TargetMode="External"/><Relationship Id="rId5" Type="http://schemas.openxmlformats.org/officeDocument/2006/relationships/hyperlink" Target="http://publications.jrc.ec.europa.eu/repository/handle/JRC88817" TargetMode="External"/><Relationship Id="rId4" Type="http://schemas.openxmlformats.org/officeDocument/2006/relationships/hyperlink" Target="https://www.ipcc.ch/report/ar5/sy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4.jpe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5.png"/><Relationship Id="rId7"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10.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590.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hyperlink" Target="https://www.eea.europa.eu/themes/climate/trends-and-projections-in-europe/trends-and-projections-in-europe-2017/country-profiles-greenhouse-gases-and-energy/greece-ghg-and-energy-country-profile.pdf/view" TargetMode="External"/><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c.europa.eu/environment/eussd/buildings.ht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environment/eussd/buildings.htm"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hyperlink" Target="http://ec.europa.eu/environment/eussd/buildings.htm"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hyperlink" Target="http://ec.europa.eu/environment/eussd/building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466086" y="3356992"/>
            <a:ext cx="6400800" cy="25202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4400" b="1"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l-GR" sz="3600" dirty="0" smtClean="0">
                <a:solidFill>
                  <a:srgbClr val="0070C0"/>
                </a:solidFill>
              </a:rPr>
              <a:t>Εκπαιδευτική Ενότητα</a:t>
            </a:r>
            <a:r>
              <a:rPr lang="en-US" sz="3600" dirty="0" smtClean="0">
                <a:solidFill>
                  <a:srgbClr val="0070C0"/>
                </a:solidFill>
              </a:rPr>
              <a:t> 5</a:t>
            </a:r>
          </a:p>
          <a:p>
            <a:r>
              <a:rPr lang="el-GR" sz="3200" dirty="0" smtClean="0"/>
              <a:t>Κριτήρια αξιολόγησης του </a:t>
            </a:r>
            <a:r>
              <a:rPr lang="el-GR" sz="3200" dirty="0"/>
              <a:t>Ελληνικού εργαλείου </a:t>
            </a:r>
            <a:r>
              <a:rPr lang="el-GR" sz="3200" dirty="0" smtClean="0"/>
              <a:t>S</a:t>
            </a:r>
            <a:r>
              <a:rPr lang="en-US" sz="3200" dirty="0" smtClean="0"/>
              <a:t>B</a:t>
            </a:r>
            <a:r>
              <a:rPr lang="el-GR" sz="3200" dirty="0" err="1" smtClean="0"/>
              <a:t>Tool</a:t>
            </a:r>
            <a:r>
              <a:rPr lang="el-GR" sz="3200" dirty="0" smtClean="0"/>
              <a:t> - Κλίμακα Κτιρίου</a:t>
            </a:r>
            <a:endParaRPr lang="it-IT" sz="3200" dirty="0"/>
          </a:p>
        </p:txBody>
      </p:sp>
    </p:spTree>
    <p:extLst>
      <p:ext uri="{BB962C8B-B14F-4D97-AF65-F5344CB8AC3E}">
        <p14:creationId xmlns:p14="http://schemas.microsoft.com/office/powerpoint/2010/main" val="590815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10</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ΜΕΘΟΔΟΛΟΓΙΑ ΑΞΙΟΛΟΓΗΣΗΣ - ΠΕΡΙΓΡΑΦΗ</a:t>
            </a:r>
          </a:p>
        </p:txBody>
      </p:sp>
      <p:pic>
        <p:nvPicPr>
          <p:cNvPr id="13"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268224" y="1520871"/>
            <a:ext cx="8830751" cy="1216760"/>
          </a:xfrm>
          <a:noFill/>
        </p:spPr>
        <p:txBody>
          <a:bodyPr>
            <a:noAutofit/>
          </a:bodyPr>
          <a:lstStyle/>
          <a:p>
            <a:pPr marL="0" indent="0">
              <a:buNone/>
            </a:pPr>
            <a:r>
              <a:rPr lang="el-GR" sz="2200" dirty="0" smtClean="0"/>
              <a:t>Η </a:t>
            </a:r>
            <a:r>
              <a:rPr lang="el-GR" sz="2200" dirty="0"/>
              <a:t>ένταση των </a:t>
            </a:r>
            <a:r>
              <a:rPr lang="el-GR" sz="2200" dirty="0" smtClean="0"/>
              <a:t>αερίων </a:t>
            </a:r>
            <a:r>
              <a:rPr lang="el-GR" sz="2200" dirty="0"/>
              <a:t>του θερμοκηπίου για καύσιμα και άλλες μορφές ενέργειας (π.χ. ηλεκτρική ενέργεια) εκφράζεται ως </a:t>
            </a:r>
            <a:r>
              <a:rPr lang="el-GR" sz="2200" b="1" dirty="0"/>
              <a:t>μάζα ισοδυνάμου διοξειδίου του άνθρακα ανά μονάδα ενέργειας καυσίμου </a:t>
            </a:r>
            <a:r>
              <a:rPr lang="en-US" sz="2200" dirty="0" smtClean="0"/>
              <a:t>(</a:t>
            </a:r>
            <a:r>
              <a:rPr lang="en-US" sz="2200" b="1" dirty="0" smtClean="0"/>
              <a:t>kgCO</a:t>
            </a:r>
            <a:r>
              <a:rPr lang="en-US" sz="2200" b="1" baseline="-25000" dirty="0" smtClean="0"/>
              <a:t>2</a:t>
            </a:r>
            <a:r>
              <a:rPr lang="en-US" sz="2200" b="1" dirty="0" smtClean="0"/>
              <a:t>eq/kWh</a:t>
            </a:r>
            <a:r>
              <a:rPr lang="en-US" sz="2200" dirty="0" smtClean="0"/>
              <a:t>)</a:t>
            </a:r>
          </a:p>
        </p:txBody>
      </p:sp>
      <p:grpSp>
        <p:nvGrpSpPr>
          <p:cNvPr id="11" name="Group 10"/>
          <p:cNvGrpSpPr/>
          <p:nvPr/>
        </p:nvGrpSpPr>
        <p:grpSpPr>
          <a:xfrm>
            <a:off x="2185926" y="2831878"/>
            <a:ext cx="5200526" cy="3033197"/>
            <a:chOff x="2185926" y="2831878"/>
            <a:chExt cx="5200526" cy="3033197"/>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926" y="2831878"/>
              <a:ext cx="5200526" cy="279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470067" y="5634243"/>
              <a:ext cx="699230" cy="230832"/>
            </a:xfrm>
            <a:prstGeom prst="rect">
              <a:avLst/>
            </a:prstGeom>
            <a:noFill/>
          </p:spPr>
          <p:txBody>
            <a:bodyPr wrap="none" rtlCol="0">
              <a:spAutoFit/>
            </a:bodyPr>
            <a:lstStyle/>
            <a:p>
              <a:r>
                <a:rPr lang="el-GR" sz="900" dirty="0" smtClean="0"/>
                <a:t>Πηγή</a:t>
              </a:r>
              <a:r>
                <a:rPr lang="en-US" sz="900" dirty="0" smtClean="0"/>
                <a:t>: IPCC</a:t>
              </a:r>
              <a:endParaRPr lang="en-US" sz="900" dirty="0"/>
            </a:p>
          </p:txBody>
        </p:sp>
      </p:grpSp>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898286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11</a:t>
            </a:fld>
            <a:endParaRPr lang="en-US"/>
          </a:p>
        </p:txBody>
      </p:sp>
      <p:sp>
        <p:nvSpPr>
          <p:cNvPr id="7"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cs typeface="Calibri" panose="020F0502020204030204" pitchFamily="34" charset="0"/>
              </a:rPr>
              <a:t>ΜΕΘΟΔΟΛΟΓΙΑ ΑΞΙΟΛΟΓΗΣΗΣ </a:t>
            </a:r>
            <a:r>
              <a:rPr lang="el-GR" b="1" u="sng">
                <a:cs typeface="Calibri" panose="020F0502020204030204" pitchFamily="34" charset="0"/>
              </a:rPr>
              <a:t>- ΔΕΙΚΤΗΣ</a:t>
            </a:r>
            <a:endParaRPr lang="en-US" b="1" u="sng" dirty="0">
              <a:cs typeface="Calibri" panose="020F0502020204030204" pitchFamily="34" charset="0"/>
            </a:endParaRPr>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Tabella 9">
            <a:extLst>
              <a:ext uri="{FF2B5EF4-FFF2-40B4-BE49-F238E27FC236}">
                <a16:creationId xmlns="" xmlns:a16="http://schemas.microsoft.com/office/drawing/2014/main" id="{BA4E60F0-E0CB-4A0A-A9CF-6E5B38912F25}"/>
              </a:ext>
            </a:extLst>
          </p:cNvPr>
          <p:cNvGraphicFramePr>
            <a:graphicFrameLocks noGrp="1"/>
          </p:cNvGraphicFramePr>
          <p:nvPr>
            <p:extLst>
              <p:ext uri="{D42A27DB-BD31-4B8C-83A1-F6EECF244321}">
                <p14:modId xmlns:p14="http://schemas.microsoft.com/office/powerpoint/2010/main" val="3244560853"/>
              </p:ext>
            </p:extLst>
          </p:nvPr>
        </p:nvGraphicFramePr>
        <p:xfrm>
          <a:off x="268224" y="1965908"/>
          <a:ext cx="8641773" cy="1828800"/>
        </p:xfrm>
        <a:graphic>
          <a:graphicData uri="http://schemas.openxmlformats.org/drawingml/2006/table">
            <a:tbl>
              <a:tblPr firstRow="1" bandRow="1">
                <a:tableStyleId>{5C22544A-7EE6-4342-B048-85BDC9FD1C3A}</a:tableStyleId>
              </a:tblPr>
              <a:tblGrid>
                <a:gridCol w="2761008">
                  <a:extLst>
                    <a:ext uri="{9D8B030D-6E8A-4147-A177-3AD203B41FA5}">
                      <a16:colId xmlns="" xmlns:a16="http://schemas.microsoft.com/office/drawing/2014/main" val="338152859"/>
                    </a:ext>
                  </a:extLst>
                </a:gridCol>
                <a:gridCol w="1781299">
                  <a:extLst>
                    <a:ext uri="{9D8B030D-6E8A-4147-A177-3AD203B41FA5}">
                      <a16:colId xmlns="" xmlns:a16="http://schemas.microsoft.com/office/drawing/2014/main" val="125890587"/>
                    </a:ext>
                  </a:extLst>
                </a:gridCol>
                <a:gridCol w="2078185">
                  <a:extLst>
                    <a:ext uri="{9D8B030D-6E8A-4147-A177-3AD203B41FA5}">
                      <a16:colId xmlns="" xmlns:a16="http://schemas.microsoft.com/office/drawing/2014/main" val="2093439941"/>
                    </a:ext>
                  </a:extLst>
                </a:gridCol>
                <a:gridCol w="2021281">
                  <a:extLst>
                    <a:ext uri="{9D8B030D-6E8A-4147-A177-3AD203B41FA5}">
                      <a16:colId xmlns="" xmlns:a16="http://schemas.microsoft.com/office/drawing/2014/main" val="1306176470"/>
                    </a:ext>
                  </a:extLst>
                </a:gridCol>
              </a:tblGrid>
              <a:tr h="359432">
                <a:tc>
                  <a:txBody>
                    <a:bodyPr/>
                    <a:lstStyle/>
                    <a:p>
                      <a:r>
                        <a:rPr lang="el-GR" noProof="0" dirty="0" smtClean="0"/>
                        <a:t>Περιγραφή</a:t>
                      </a:r>
                      <a:endParaRPr lang="en-US" noProof="0" dirty="0"/>
                    </a:p>
                  </a:txBody>
                  <a:tcPr>
                    <a:lnR w="12700" cap="flat" cmpd="sng" algn="ctr">
                      <a:solidFill>
                        <a:schemeClr val="bg1"/>
                      </a:solidFill>
                      <a:prstDash val="solid"/>
                      <a:round/>
                      <a:headEnd type="none" w="med" len="med"/>
                      <a:tailEnd type="none" w="med" len="med"/>
                    </a:lnR>
                  </a:tcPr>
                </a:tc>
                <a:tc>
                  <a:txBody>
                    <a:bodyPr/>
                    <a:lstStyle/>
                    <a:p>
                      <a:pPr algn="ctr"/>
                      <a:r>
                        <a:rPr lang="el-GR" noProof="0" dirty="0" smtClean="0"/>
                        <a:t>Μονάδες</a:t>
                      </a:r>
                      <a:endParaRPr lang="en-US"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l-GR" noProof="0" dirty="0" smtClean="0"/>
                        <a:t>Φάση Έργου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l-GR" noProof="0" dirty="0" smtClean="0"/>
                        <a:t>Πηγές Δεδομένων</a:t>
                      </a: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467756336"/>
                  </a:ext>
                </a:extLst>
              </a:tr>
              <a:tr h="119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Μάζα ισοδύναμων ετήσιων εκπομπών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CO</a:t>
                      </a:r>
                      <a:r>
                        <a:rPr kumimoji="0" lang="en-US" sz="1800" b="0" i="0" u="none" strike="noStrike" kern="1200" cap="none" spc="0" normalizeH="0" baseline="-25000" noProof="0" dirty="0" smtClean="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ανά μονάδα ωφέλιμης εσωτερικής επιφάνειας δαπέδου </a:t>
                      </a:r>
                      <a:r>
                        <a:rPr kumimoji="0" lang="el-GR"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του κτιρίου</a:t>
                      </a:r>
                      <a:endPar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R w="12700" cap="flat" cmpd="sng" algn="ctr">
                      <a:solidFill>
                        <a:schemeClr val="bg1"/>
                      </a:solidFill>
                      <a:prstDash val="solid"/>
                      <a:round/>
                      <a:headEnd type="none" w="med" len="med"/>
                      <a:tailEnd type="none" w="med" len="med"/>
                    </a:lnR>
                  </a:tcPr>
                </a:tc>
                <a:tc>
                  <a:txBody>
                    <a:bodyPr/>
                    <a:lstStyle/>
                    <a:p>
                      <a:pPr algn="ctr"/>
                      <a:endParaRPr lang="en-US" sz="1800" kern="1200" noProof="0" dirty="0" smtClean="0">
                        <a:solidFill>
                          <a:schemeClr val="dk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kg CO</a:t>
                      </a:r>
                      <a:r>
                        <a:rPr kumimoji="0" lang="en-US" sz="1800" b="0" i="0" u="none" strike="noStrike" kern="1200" cap="none" spc="0" normalizeH="0" baseline="-25000" noProof="0" dirty="0" smtClean="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 eq./m</a:t>
                      </a:r>
                      <a:r>
                        <a:rPr kumimoji="0" lang="en-US" sz="1800" b="0" i="0" u="none" strike="noStrike" kern="1200" cap="none" spc="0" normalizeH="0" baseline="30000" noProof="0" dirty="0" smtClean="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Calibri" panose="020F0502020204030204" pitchFamily="34" charset="0"/>
                        </a:rPr>
                        <a:t>yr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l-GR" noProof="0" dirty="0" smtClean="0">
                          <a:latin typeface="Calibri" panose="020F0502020204030204" pitchFamily="34" charset="0"/>
                          <a:cs typeface="Calibri" panose="020F0502020204030204" pitchFamily="34" charset="0"/>
                        </a:rPr>
                        <a:t>Μελέτη/Σχεδιασμός</a:t>
                      </a:r>
                    </a:p>
                    <a:p>
                      <a:r>
                        <a:rPr lang="en-US" noProof="0" dirty="0" smtClean="0">
                          <a:latin typeface="Calibri" panose="020F0502020204030204" pitchFamily="34" charset="0"/>
                          <a:cs typeface="Calibri" panose="020F0502020204030204" pitchFamily="34" charset="0"/>
                        </a:rPr>
                        <a:t>________</a:t>
                      </a:r>
                      <a:r>
                        <a:rPr lang="el-GR" noProof="0" dirty="0" smtClean="0">
                          <a:latin typeface="Calibri" panose="020F0502020204030204" pitchFamily="34" charset="0"/>
                          <a:cs typeface="Calibri" panose="020F0502020204030204" pitchFamily="34" charset="0"/>
                        </a:rPr>
                        <a:t>_____</a:t>
                      </a:r>
                      <a:r>
                        <a:rPr lang="en-US" noProof="0" dirty="0" smtClean="0">
                          <a:latin typeface="Calibri" panose="020F0502020204030204" pitchFamily="34" charset="0"/>
                          <a:cs typeface="Calibri" panose="020F0502020204030204" pitchFamily="34" charset="0"/>
                        </a:rPr>
                        <a:t>___</a:t>
                      </a:r>
                    </a:p>
                    <a:p>
                      <a:pPr algn="ctr">
                        <a:spcBef>
                          <a:spcPts val="1200"/>
                        </a:spcBef>
                      </a:pPr>
                      <a:r>
                        <a:rPr lang="el-GR" noProof="0" dirty="0" smtClean="0">
                          <a:latin typeface="Calibri" panose="020F0502020204030204" pitchFamily="34" charset="0"/>
                          <a:cs typeface="Calibri" panose="020F0502020204030204" pitchFamily="34" charset="0"/>
                        </a:rPr>
                        <a:t>Λειτουργία</a:t>
                      </a:r>
                      <a:endParaRPr lang="en-US" u="none" strike="noStrike" noProof="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l-GR" noProof="0" dirty="0" smtClean="0">
                          <a:latin typeface="Calibri" panose="020F0502020204030204" pitchFamily="34" charset="0"/>
                          <a:cs typeface="Calibri" panose="020F0502020204030204" pitchFamily="34" charset="0"/>
                        </a:rPr>
                        <a:t>Υπολογισμοί</a:t>
                      </a:r>
                    </a:p>
                    <a:p>
                      <a:pPr algn="ctr"/>
                      <a:r>
                        <a:rPr lang="el-GR" noProof="0" dirty="0" smtClean="0">
                          <a:latin typeface="Calibri" panose="020F0502020204030204" pitchFamily="34" charset="0"/>
                          <a:cs typeface="Calibri" panose="020F0502020204030204" pitchFamily="34" charset="0"/>
                        </a:rPr>
                        <a:t>____</a:t>
                      </a:r>
                      <a:r>
                        <a:rPr lang="en-US" noProof="0" dirty="0" smtClean="0">
                          <a:latin typeface="Calibri" panose="020F0502020204030204" pitchFamily="34" charset="0"/>
                          <a:cs typeface="Calibri" panose="020F0502020204030204" pitchFamily="34" charset="0"/>
                        </a:rPr>
                        <a:t>____________</a:t>
                      </a:r>
                    </a:p>
                    <a:p>
                      <a:pPr algn="ctr">
                        <a:spcBef>
                          <a:spcPts val="1200"/>
                        </a:spcBef>
                      </a:pPr>
                      <a:r>
                        <a:rPr lang="el-GR" u="none" strike="noStrike" noProof="0" dirty="0" smtClean="0">
                          <a:solidFill>
                            <a:schemeClr val="tx1"/>
                          </a:solidFill>
                          <a:latin typeface="Calibri" panose="020F0502020204030204" pitchFamily="34" charset="0"/>
                          <a:cs typeface="Calibri" panose="020F0502020204030204" pitchFamily="34" charset="0"/>
                        </a:rPr>
                        <a:t>Μετρήσεις</a:t>
                      </a:r>
                      <a:endParaRPr lang="en-US" u="none" strike="noStrike" noProof="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2222151201"/>
                  </a:ext>
                </a:extLst>
              </a:tr>
            </a:tbl>
          </a:graphicData>
        </a:graphic>
      </p:graphicFrame>
      <p:sp>
        <p:nvSpPr>
          <p:cNvPr id="10"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
        <p:nvSpPr>
          <p:cNvPr id="8" name="Rectangle 7"/>
          <p:cNvSpPr/>
          <p:nvPr/>
        </p:nvSpPr>
        <p:spPr>
          <a:xfrm>
            <a:off x="824525" y="5523949"/>
            <a:ext cx="7625795" cy="400110"/>
          </a:xfrm>
          <a:prstGeom prst="rect">
            <a:avLst/>
          </a:prstGeom>
        </p:spPr>
        <p:txBody>
          <a:bodyPr wrap="square">
            <a:spAutoFit/>
          </a:bodyPr>
          <a:lstStyle/>
          <a:p>
            <a:pPr>
              <a:spcBef>
                <a:spcPts val="600"/>
              </a:spcBef>
            </a:pPr>
            <a:r>
              <a:rPr lang="el-GR" sz="2000" dirty="0" smtClean="0"/>
              <a:t>Η </a:t>
            </a:r>
            <a:r>
              <a:rPr lang="el-GR" sz="2000" b="1" dirty="0"/>
              <a:t>πηγή </a:t>
            </a:r>
            <a:r>
              <a:rPr lang="el-GR" sz="2000" b="1" dirty="0" smtClean="0"/>
              <a:t>των δεδομένων </a:t>
            </a:r>
            <a:r>
              <a:rPr lang="el-GR" sz="2000" dirty="0"/>
              <a:t>πρέπει πάντα να </a:t>
            </a:r>
            <a:r>
              <a:rPr lang="el-GR" sz="2000" b="1" dirty="0"/>
              <a:t>δηλώνεται με σαφήνεια</a:t>
            </a:r>
            <a:endParaRPr lang="en-US" sz="2000" b="1" dirty="0"/>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221" y="5523949"/>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loud Callout 11"/>
          <p:cNvSpPr/>
          <p:nvPr/>
        </p:nvSpPr>
        <p:spPr>
          <a:xfrm>
            <a:off x="4390388" y="4155457"/>
            <a:ext cx="1092751" cy="938221"/>
          </a:xfrm>
          <a:prstGeom prst="cloudCallout">
            <a:avLst>
              <a:gd name="adj1" fmla="val -13005"/>
              <a:gd name="adj2" fmla="val 1106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GHG</a:t>
            </a:r>
            <a:endParaRPr lang="en-US" sz="2000" b="1" dirty="0"/>
          </a:p>
        </p:txBody>
      </p:sp>
      <p:sp>
        <p:nvSpPr>
          <p:cNvPr id="13" name="TextBox 12"/>
          <p:cNvSpPr txBox="1"/>
          <p:nvPr/>
        </p:nvSpPr>
        <p:spPr>
          <a:xfrm>
            <a:off x="3336201" y="4163322"/>
            <a:ext cx="2768643" cy="369332"/>
          </a:xfrm>
          <a:prstGeom prst="rect">
            <a:avLst/>
          </a:prstGeom>
          <a:noFill/>
        </p:spPr>
        <p:txBody>
          <a:bodyPr wrap="none" rtlCol="0">
            <a:spAutoFit/>
          </a:bodyPr>
          <a:lstStyle/>
          <a:p>
            <a:r>
              <a:rPr lang="el-GR" b="1" dirty="0" smtClean="0">
                <a:solidFill>
                  <a:schemeClr val="bg1">
                    <a:lumMod val="50000"/>
                  </a:schemeClr>
                </a:solidFill>
              </a:rPr>
              <a:t>Ισοδύναμες εκπομπές </a:t>
            </a:r>
            <a:r>
              <a:rPr lang="en-US" b="1" dirty="0" smtClean="0">
                <a:solidFill>
                  <a:schemeClr val="bg1">
                    <a:lumMod val="50000"/>
                  </a:schemeClr>
                </a:solidFill>
              </a:rPr>
              <a:t>CO</a:t>
            </a:r>
            <a:r>
              <a:rPr lang="en-US" b="1" baseline="-25000" dirty="0" smtClean="0">
                <a:solidFill>
                  <a:schemeClr val="bg1">
                    <a:lumMod val="50000"/>
                  </a:schemeClr>
                </a:solidFill>
              </a:rPr>
              <a:t>2</a:t>
            </a:r>
            <a:r>
              <a:rPr lang="en-US" b="1" dirty="0" smtClean="0">
                <a:solidFill>
                  <a:schemeClr val="bg1">
                    <a:lumMod val="50000"/>
                  </a:schemeClr>
                </a:solidFill>
              </a:rPr>
              <a:t> </a:t>
            </a:r>
            <a:endParaRPr lang="en-US" b="1" dirty="0">
              <a:solidFill>
                <a:schemeClr val="bg1">
                  <a:lumMod val="50000"/>
                </a:schemeClr>
              </a:solidFill>
            </a:endParaRPr>
          </a:p>
        </p:txBody>
      </p:sp>
    </p:spTree>
    <p:extLst>
      <p:ext uri="{BB962C8B-B14F-4D97-AF65-F5344CB8AC3E}">
        <p14:creationId xmlns:p14="http://schemas.microsoft.com/office/powerpoint/2010/main" val="77427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12</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ΟΡΙΑ &amp; ΠΕΔΙΟ ΕΦΑΡΜΟΓΗΣ </a:t>
            </a:r>
            <a:endParaRPr lang="en-US" dirty="0"/>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431250"/>
            <a:ext cx="8666072" cy="4519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r>
              <a:rPr lang="el-GR" dirty="0">
                <a:solidFill>
                  <a:prstClr val="black"/>
                </a:solidFill>
              </a:rPr>
              <a:t>Το </a:t>
            </a:r>
            <a:r>
              <a:rPr lang="el-GR" b="1" dirty="0">
                <a:solidFill>
                  <a:prstClr val="black"/>
                </a:solidFill>
              </a:rPr>
              <a:t>όριο</a:t>
            </a:r>
            <a:r>
              <a:rPr lang="el-GR" dirty="0">
                <a:solidFill>
                  <a:prstClr val="black"/>
                </a:solidFill>
              </a:rPr>
              <a:t> αξιολόγησης είναι το </a:t>
            </a:r>
            <a:r>
              <a:rPr lang="el-GR" b="1" dirty="0" smtClean="0">
                <a:solidFill>
                  <a:prstClr val="black"/>
                </a:solidFill>
              </a:rPr>
              <a:t>κτίριο</a:t>
            </a:r>
            <a:r>
              <a:rPr lang="el-GR" dirty="0" smtClean="0">
                <a:solidFill>
                  <a:prstClr val="black"/>
                </a:solidFill>
              </a:rPr>
              <a:t>. </a:t>
            </a:r>
            <a:r>
              <a:rPr lang="el-GR" dirty="0" smtClean="0"/>
              <a:t>Το </a:t>
            </a:r>
            <a:r>
              <a:rPr lang="el-GR" b="1" dirty="0"/>
              <a:t>πεδίο εφαρμογής </a:t>
            </a:r>
            <a:r>
              <a:rPr lang="el-GR" dirty="0"/>
              <a:t>του δείκτη περιλαμβάνει </a:t>
            </a:r>
            <a:r>
              <a:rPr lang="el-GR" dirty="0" smtClean="0"/>
              <a:t>τις </a:t>
            </a:r>
            <a:r>
              <a:rPr lang="el-GR" dirty="0"/>
              <a:t>εκπομπές </a:t>
            </a:r>
            <a:r>
              <a:rPr lang="el-GR" dirty="0" smtClean="0"/>
              <a:t>από την χρήση ενέργειας που </a:t>
            </a:r>
            <a:r>
              <a:rPr lang="el-GR" dirty="0"/>
              <a:t>σχετίζονται με τις ακόλουθες </a:t>
            </a:r>
            <a:r>
              <a:rPr lang="el-GR" b="1" dirty="0" smtClean="0"/>
              <a:t>τελικές </a:t>
            </a:r>
            <a:r>
              <a:rPr lang="el-GR" b="1" dirty="0"/>
              <a:t>χρήσεις &amp; τεχνικές υπηρεσίες του κτιρίου</a:t>
            </a:r>
            <a:r>
              <a:rPr lang="el-GR" dirty="0"/>
              <a:t>:</a:t>
            </a:r>
            <a:endParaRPr lang="en-US" dirty="0"/>
          </a:p>
          <a:p>
            <a:pPr>
              <a:spcBef>
                <a:spcPts val="300"/>
              </a:spcBef>
              <a:buFont typeface="Courier New" panose="02070309020205020404" pitchFamily="49" charset="0"/>
              <a:buChar char="o"/>
            </a:pPr>
            <a:r>
              <a:rPr lang="el-GR" dirty="0"/>
              <a:t>Θέρμανση</a:t>
            </a:r>
            <a:r>
              <a:rPr lang="en-US" dirty="0"/>
              <a:t>, </a:t>
            </a:r>
          </a:p>
          <a:p>
            <a:pPr>
              <a:spcBef>
                <a:spcPts val="300"/>
              </a:spcBef>
              <a:buFont typeface="Courier New" panose="02070309020205020404" pitchFamily="49" charset="0"/>
              <a:buChar char="o"/>
            </a:pPr>
            <a:r>
              <a:rPr lang="el-GR" dirty="0"/>
              <a:t>Ψύξη</a:t>
            </a:r>
            <a:r>
              <a:rPr lang="en-US" dirty="0"/>
              <a:t>, </a:t>
            </a:r>
          </a:p>
          <a:p>
            <a:pPr>
              <a:spcBef>
                <a:spcPts val="300"/>
              </a:spcBef>
              <a:buFont typeface="Courier New" panose="02070309020205020404" pitchFamily="49" charset="0"/>
              <a:buChar char="o"/>
            </a:pPr>
            <a:r>
              <a:rPr lang="el-GR" dirty="0"/>
              <a:t>Αερισμός</a:t>
            </a:r>
            <a:r>
              <a:rPr lang="en-US" dirty="0"/>
              <a:t>, </a:t>
            </a:r>
          </a:p>
          <a:p>
            <a:pPr>
              <a:spcBef>
                <a:spcPts val="300"/>
              </a:spcBef>
              <a:buFont typeface="Courier New" panose="02070309020205020404" pitchFamily="49" charset="0"/>
              <a:buChar char="o"/>
            </a:pPr>
            <a:r>
              <a:rPr lang="el-GR" dirty="0"/>
              <a:t>Ζεστό νερό χρήσης (ΖΝΧ)</a:t>
            </a:r>
            <a:r>
              <a:rPr lang="en-US" dirty="0"/>
              <a:t>, </a:t>
            </a:r>
          </a:p>
          <a:p>
            <a:pPr>
              <a:spcBef>
                <a:spcPts val="300"/>
              </a:spcBef>
              <a:buFont typeface="Courier New" panose="02070309020205020404" pitchFamily="49" charset="0"/>
              <a:buChar char="o"/>
            </a:pPr>
            <a:r>
              <a:rPr lang="el-GR" dirty="0"/>
              <a:t>Φωτισμός</a:t>
            </a:r>
            <a:r>
              <a:rPr lang="en-US" dirty="0"/>
              <a:t>, </a:t>
            </a:r>
          </a:p>
          <a:p>
            <a:pPr>
              <a:spcBef>
                <a:spcPts val="300"/>
              </a:spcBef>
              <a:buFont typeface="Courier New" panose="02070309020205020404" pitchFamily="49" charset="0"/>
              <a:buChar char="o"/>
            </a:pPr>
            <a:r>
              <a:rPr lang="el-GR" dirty="0"/>
              <a:t>Βοηθητικά συστήματα (αντλίες, ανεμιστήρες κ.α.)</a:t>
            </a:r>
            <a:endParaRPr lang="en-US" dirty="0"/>
          </a:p>
          <a:p>
            <a:pPr marL="0" indent="0">
              <a:spcBef>
                <a:spcPts val="0"/>
              </a:spcBef>
              <a:spcAft>
                <a:spcPts val="300"/>
              </a:spcAft>
              <a:buNone/>
            </a:pPr>
            <a:endParaRPr lang="en-US" sz="2200" dirty="0" smtClean="0"/>
          </a:p>
        </p:txBody>
      </p:sp>
      <p:pic>
        <p:nvPicPr>
          <p:cNvPr id="1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233406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13</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ΜΕΘΟΔΟΣ ΥΠΟΛΟΓΙΣΜΟΥ</a:t>
            </a:r>
            <a:endParaRPr lang="en-US" b="1" u="sng" dirty="0">
              <a:latin typeface="Calibri" panose="020F0502020204030204" pitchFamily="34" charset="0"/>
              <a:cs typeface="Calibri" panose="020F0502020204030204" pitchFamily="34" charset="0"/>
            </a:endParaRPr>
          </a:p>
        </p:txBody>
      </p:sp>
      <p:pic>
        <p:nvPicPr>
          <p:cNvPr id="1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748" y="1732915"/>
            <a:ext cx="2555675" cy="191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43149" y="1397409"/>
            <a:ext cx="6683862" cy="258777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dirty="0" smtClean="0"/>
              <a:t>Οι </a:t>
            </a:r>
            <a:r>
              <a:rPr lang="el-GR" sz="2000" dirty="0"/>
              <a:t>υπολογισμοί </a:t>
            </a:r>
            <a:r>
              <a:rPr lang="el-GR" sz="2000" dirty="0" smtClean="0"/>
              <a:t>για την εκτίμηση της </a:t>
            </a:r>
            <a:r>
              <a:rPr lang="el-GR" sz="2000" dirty="0"/>
              <a:t>συμβολής </a:t>
            </a:r>
            <a:r>
              <a:rPr lang="el-GR" sz="2000" dirty="0" smtClean="0"/>
              <a:t>της χρησιμοποιούμενης ενέργειας σε ένα κτίριο στις εκπομπές αερίων και στην </a:t>
            </a:r>
            <a:r>
              <a:rPr lang="el-GR" sz="2000" dirty="0"/>
              <a:t>υπερθέρμανση του πλανήτη </a:t>
            </a:r>
            <a:r>
              <a:rPr lang="el-GR" sz="2000" dirty="0" smtClean="0"/>
              <a:t>με την ανάλυση κύκλου </a:t>
            </a:r>
            <a:r>
              <a:rPr lang="el-GR" sz="2000" dirty="0"/>
              <a:t>ζωής </a:t>
            </a:r>
            <a:r>
              <a:rPr lang="el-GR" sz="1800" dirty="0">
                <a:solidFill>
                  <a:prstClr val="black"/>
                </a:solidFill>
              </a:rPr>
              <a:t>(ΑΚΖ) LCA </a:t>
            </a:r>
            <a:r>
              <a:rPr lang="el-GR" sz="2000" dirty="0" smtClean="0"/>
              <a:t>προσδιορίζονται στο </a:t>
            </a:r>
            <a:r>
              <a:rPr lang="el-GR" sz="2000" dirty="0"/>
              <a:t>πρότυπο </a:t>
            </a:r>
            <a:r>
              <a:rPr lang="el-GR" sz="2000" b="1" dirty="0"/>
              <a:t>ISO 14067 </a:t>
            </a:r>
            <a:r>
              <a:rPr lang="el-GR" sz="2000" dirty="0"/>
              <a:t>[1]. </a:t>
            </a:r>
            <a:endParaRPr lang="en-US" sz="2000" dirty="0" smtClean="0"/>
          </a:p>
          <a:p>
            <a:pPr>
              <a:buFont typeface="Courier New" panose="02070309020205020404" pitchFamily="49" charset="0"/>
              <a:buChar char="o"/>
            </a:pPr>
            <a:r>
              <a:rPr lang="el-GR" sz="1800" dirty="0" smtClean="0"/>
              <a:t>Το ISO </a:t>
            </a:r>
            <a:r>
              <a:rPr lang="el-GR" sz="1800" dirty="0"/>
              <a:t>14040 </a:t>
            </a:r>
            <a:r>
              <a:rPr lang="el-GR" sz="1800" dirty="0" smtClean="0"/>
              <a:t>[2] για </a:t>
            </a:r>
            <a:r>
              <a:rPr lang="el-GR" sz="1800" dirty="0"/>
              <a:t>την </a:t>
            </a:r>
            <a:r>
              <a:rPr lang="el-GR" sz="1800" dirty="0" smtClean="0"/>
              <a:t>ΑΚΖ παρέχει </a:t>
            </a:r>
            <a:r>
              <a:rPr lang="el-GR" sz="1800" dirty="0"/>
              <a:t>επίσης μια γενική </a:t>
            </a:r>
            <a:r>
              <a:rPr lang="el-GR" sz="1800" dirty="0" smtClean="0"/>
              <a:t>αναφορά </a:t>
            </a:r>
          </a:p>
          <a:p>
            <a:pPr>
              <a:buFont typeface="Courier New" panose="02070309020205020404" pitchFamily="49" charset="0"/>
              <a:buChar char="o"/>
            </a:pPr>
            <a:r>
              <a:rPr lang="el-GR" sz="1800" dirty="0" smtClean="0"/>
              <a:t>Αναφέρεται </a:t>
            </a:r>
            <a:r>
              <a:rPr lang="el-GR" sz="1800" dirty="0"/>
              <a:t>επίσης ως εκτίμηση </a:t>
            </a:r>
            <a:r>
              <a:rPr lang="el-GR" sz="1800" dirty="0" smtClean="0"/>
              <a:t>του ανθρακικού αποτυπώματος</a:t>
            </a:r>
            <a:endParaRPr lang="en-US" sz="1800" dirty="0"/>
          </a:p>
          <a:p>
            <a:pPr marL="0" indent="0">
              <a:buNone/>
            </a:pPr>
            <a:endParaRPr lang="en-US" sz="2000" u="sng" dirty="0" smtClean="0">
              <a:solidFill>
                <a:srgbClr val="1A965E"/>
              </a:solidFill>
            </a:endParaRPr>
          </a:p>
        </p:txBody>
      </p:sp>
      <p:sp>
        <p:nvSpPr>
          <p:cNvPr id="11" name="Segnaposto contenuto 2">
            <a:extLst>
              <a:ext uri="{FF2B5EF4-FFF2-40B4-BE49-F238E27FC236}">
                <a16:creationId xmlns:a16="http://schemas.microsoft.com/office/drawing/2014/main" xmlns="" id="{86F2EB93-A63A-4210-B86A-E5FCAD7D8D7F}"/>
              </a:ext>
            </a:extLst>
          </p:cNvPr>
          <p:cNvSpPr txBox="1">
            <a:spLocks/>
          </p:cNvSpPr>
          <p:nvPr/>
        </p:nvSpPr>
        <p:spPr>
          <a:xfrm>
            <a:off x="258113" y="3750432"/>
            <a:ext cx="8821339" cy="212175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l-GR" sz="1600" i="1" dirty="0"/>
              <a:t>Το GWP </a:t>
            </a:r>
            <a:r>
              <a:rPr lang="el-GR" sz="1600" i="1" dirty="0" smtClean="0"/>
              <a:t>εκφράζει την ποσότητας </a:t>
            </a:r>
            <a:r>
              <a:rPr lang="el-GR" sz="1600" i="1" dirty="0"/>
              <a:t>ενέργειας που μπορεί να παγιδευτεί στην ατμόσφαιρα σε ένα καθορισμένο χρονικό ορίζοντα από μια μάζα αερίου σε σύγκριση με την ίδια μάζα διοξειδίου του άνθρακα (CO</a:t>
            </a:r>
            <a:r>
              <a:rPr lang="el-GR" sz="1600" i="1" baseline="-25000" dirty="0"/>
              <a:t>2</a:t>
            </a:r>
            <a:r>
              <a:rPr lang="el-GR" sz="1600" i="1" dirty="0"/>
              <a:t>). </a:t>
            </a:r>
            <a:r>
              <a:rPr lang="el-GR" sz="1600" i="1" dirty="0" smtClean="0"/>
              <a:t>Οι υψηλότερες τιμές του GWP δηλώνουν μεγαλύτερη συμβολή στην υπερθέρμανση σε μια συγκεκριμένη χρονική περίοδο </a:t>
            </a:r>
            <a:r>
              <a:rPr lang="el-GR" sz="1600" i="1" dirty="0"/>
              <a:t>(π.χ., 20, 100 έτη).</a:t>
            </a:r>
          </a:p>
          <a:p>
            <a:pPr>
              <a:spcBef>
                <a:spcPts val="0"/>
              </a:spcBef>
              <a:buFont typeface="Courier New" panose="02070309020205020404" pitchFamily="49" charset="0"/>
              <a:buChar char="o"/>
            </a:pPr>
            <a:r>
              <a:rPr lang="el-GR" sz="1600" i="1" dirty="0"/>
              <a:t>Για </a:t>
            </a:r>
            <a:r>
              <a:rPr lang="el-GR" sz="1600" i="1" dirty="0" smtClean="0"/>
              <a:t>τους υπολογισμούς, </a:t>
            </a:r>
            <a:r>
              <a:rPr lang="el-GR" sz="1600" i="1" dirty="0"/>
              <a:t>οι εκπομπές των αερίων αυτών αποτιμώνται σε </a:t>
            </a:r>
            <a:r>
              <a:rPr lang="el-GR" sz="1600" b="1" i="1" dirty="0"/>
              <a:t>ισοδύναμες εκπομπές CO</a:t>
            </a:r>
            <a:r>
              <a:rPr lang="el-GR" sz="1600" b="1" i="1" baseline="-25000" dirty="0"/>
              <a:t>2</a:t>
            </a:r>
            <a:r>
              <a:rPr lang="el-GR" sz="1600" i="1" dirty="0"/>
              <a:t>. Εξ ορισμού, GWP CO</a:t>
            </a:r>
            <a:r>
              <a:rPr lang="el-GR" sz="1600" i="1" baseline="-25000" dirty="0"/>
              <a:t>2</a:t>
            </a:r>
            <a:r>
              <a:rPr lang="el-GR" sz="1600" i="1" dirty="0"/>
              <a:t> = 1</a:t>
            </a:r>
          </a:p>
          <a:p>
            <a:pPr>
              <a:spcBef>
                <a:spcPts val="0"/>
              </a:spcBef>
              <a:buFont typeface="Courier New" panose="02070309020205020404" pitchFamily="49" charset="0"/>
              <a:buChar char="o"/>
            </a:pPr>
            <a:r>
              <a:rPr lang="el-GR" sz="1600" i="1" dirty="0"/>
              <a:t>Για το μεθάνιο CH</a:t>
            </a:r>
            <a:r>
              <a:rPr lang="el-GR" sz="1600" i="1" baseline="-25000" dirty="0"/>
              <a:t>4</a:t>
            </a:r>
            <a:r>
              <a:rPr lang="el-GR" sz="1600" i="1" dirty="0"/>
              <a:t>: 25 (GWP σε 100 χρόνια είναι 25 φορές μεγαλύτερο από το CO</a:t>
            </a:r>
            <a:r>
              <a:rPr lang="el-GR" sz="1600" i="1" baseline="-25000" dirty="0"/>
              <a:t>2</a:t>
            </a:r>
            <a:r>
              <a:rPr lang="el-GR" sz="1600" i="1" dirty="0"/>
              <a:t>)</a:t>
            </a:r>
          </a:p>
          <a:p>
            <a:pPr>
              <a:spcBef>
                <a:spcPts val="0"/>
              </a:spcBef>
              <a:buFont typeface="Courier New" panose="02070309020205020404" pitchFamily="49" charset="0"/>
              <a:buChar char="o"/>
            </a:pPr>
            <a:r>
              <a:rPr lang="el-GR" sz="1600" i="1" dirty="0"/>
              <a:t>Για το νιτρώδες οξείδιο N</a:t>
            </a:r>
            <a:r>
              <a:rPr lang="el-GR" sz="1600" i="1" baseline="-25000" dirty="0"/>
              <a:t>2</a:t>
            </a:r>
            <a:r>
              <a:rPr lang="el-GR" sz="1600" i="1" dirty="0"/>
              <a:t>O: 298 (GWP σε 100 χρόνια είναι 298 φορές μεγαλύτερο από το CO</a:t>
            </a:r>
            <a:r>
              <a:rPr lang="el-GR" sz="1600" i="1" baseline="-25000" dirty="0"/>
              <a:t>2</a:t>
            </a:r>
            <a:r>
              <a:rPr lang="el-GR" sz="1600" i="1" dirty="0"/>
              <a:t>)</a:t>
            </a:r>
            <a:endParaRPr lang="en-US" sz="1600" i="1" u="sng" dirty="0"/>
          </a:p>
        </p:txBody>
      </p:sp>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296921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14</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a:t>
            </a:r>
            <a:r>
              <a:rPr lang="en-US" b="1" dirty="0" smtClean="0">
                <a:latin typeface="Calibri" panose="020F0502020204030204" pitchFamily="34" charset="0"/>
                <a:cs typeface="Calibri" panose="020F0502020204030204" pitchFamily="34" charset="0"/>
              </a:rPr>
              <a:t> – </a:t>
            </a:r>
            <a:r>
              <a:rPr lang="el-GR" b="1" u="sng" dirty="0" smtClean="0">
                <a:latin typeface="Calibri" panose="020F0502020204030204" pitchFamily="34" charset="0"/>
                <a:cs typeface="Calibri" panose="020F0502020204030204" pitchFamily="34" charset="0"/>
              </a:rPr>
              <a:t>Συντελεστές Εκπομπών</a:t>
            </a:r>
            <a:endParaRPr lang="it-IT" u="sng" dirty="0"/>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43151" y="1535425"/>
            <a:ext cx="6069514" cy="36334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l-GR" sz="2200" dirty="0" smtClean="0"/>
              <a:t>Συντελεστές </a:t>
            </a:r>
            <a:r>
              <a:rPr lang="el-GR" sz="2200" dirty="0"/>
              <a:t>που </a:t>
            </a:r>
            <a:r>
              <a:rPr lang="el-GR" sz="2200" b="1" dirty="0" err="1"/>
              <a:t>ποσοτικοποιούν</a:t>
            </a:r>
            <a:r>
              <a:rPr lang="el-GR" sz="2200" b="1" dirty="0"/>
              <a:t> τις εκπομπές ανά μονάδα χρήσης ενέργειας</a:t>
            </a:r>
            <a:r>
              <a:rPr lang="el-GR" sz="2200" dirty="0"/>
              <a:t> </a:t>
            </a:r>
            <a:endParaRPr lang="el-GR" sz="2200" dirty="0" smtClean="0"/>
          </a:p>
          <a:p>
            <a:pPr marL="0" indent="0">
              <a:spcBef>
                <a:spcPts val="0"/>
              </a:spcBef>
              <a:spcAft>
                <a:spcPts val="1200"/>
              </a:spcAft>
              <a:buNone/>
            </a:pPr>
            <a:r>
              <a:rPr lang="el-GR" sz="2200" dirty="0" smtClean="0"/>
              <a:t>Οι </a:t>
            </a:r>
            <a:r>
              <a:rPr lang="el-GR" sz="2200" dirty="0"/>
              <a:t>εκπομπές CO</a:t>
            </a:r>
            <a:r>
              <a:rPr lang="el-GR" sz="2200" baseline="-25000" dirty="0"/>
              <a:t>2</a:t>
            </a:r>
            <a:r>
              <a:rPr lang="el-GR" sz="2200" dirty="0"/>
              <a:t> </a:t>
            </a:r>
            <a:r>
              <a:rPr lang="el-GR" sz="2200" b="1" dirty="0"/>
              <a:t>υπολογίζονται για κάθε </a:t>
            </a:r>
            <a:r>
              <a:rPr lang="el-GR" sz="2200" b="1" dirty="0" smtClean="0"/>
              <a:t>πηγή ενέργειας</a:t>
            </a:r>
            <a:r>
              <a:rPr lang="el-GR" sz="2200" dirty="0" smtClean="0"/>
              <a:t> που χρησιμοποιείται στο κτίριο, πολλαπλασιάζοντας </a:t>
            </a:r>
            <a:r>
              <a:rPr lang="el-GR" sz="2200" dirty="0"/>
              <a:t>την τελική </a:t>
            </a:r>
            <a:r>
              <a:rPr lang="el-GR" sz="2200" dirty="0" smtClean="0"/>
              <a:t>χρήση ενέργειας </a:t>
            </a:r>
            <a:r>
              <a:rPr lang="el-GR" sz="2200" dirty="0"/>
              <a:t>με </a:t>
            </a:r>
            <a:r>
              <a:rPr lang="el-GR" sz="2200" dirty="0" smtClean="0"/>
              <a:t>τους αντίστοιχους συντελεστές</a:t>
            </a:r>
          </a:p>
          <a:p>
            <a:pPr marL="0" indent="0">
              <a:spcBef>
                <a:spcPts val="0"/>
              </a:spcBef>
              <a:spcAft>
                <a:spcPts val="1200"/>
              </a:spcAft>
              <a:buNone/>
            </a:pPr>
            <a:r>
              <a:rPr lang="el-GR" sz="2200" dirty="0" smtClean="0"/>
              <a:t>Η </a:t>
            </a:r>
            <a:r>
              <a:rPr lang="el-GR" sz="2200" dirty="0"/>
              <a:t>μονάδα αναφοράς </a:t>
            </a:r>
            <a:r>
              <a:rPr lang="el-GR" sz="2200" dirty="0" smtClean="0"/>
              <a:t>των εκπομπών είναι τα </a:t>
            </a:r>
            <a:r>
              <a:rPr lang="el-GR" sz="2200" b="1" dirty="0" err="1"/>
              <a:t>kg</a:t>
            </a:r>
            <a:r>
              <a:rPr lang="el-GR" sz="2200" b="1" dirty="0"/>
              <a:t> </a:t>
            </a:r>
            <a:r>
              <a:rPr lang="el-GR" sz="2200" b="1" dirty="0" smtClean="0"/>
              <a:t>ισοδύναμων εκπομπών </a:t>
            </a:r>
            <a:r>
              <a:rPr lang="el-GR" sz="2200" b="1" dirty="0"/>
              <a:t>CO</a:t>
            </a:r>
            <a:r>
              <a:rPr lang="el-GR" sz="2200" b="1" baseline="-25000" dirty="0"/>
              <a:t>2</a:t>
            </a:r>
            <a:r>
              <a:rPr lang="el-GR" sz="2200" dirty="0"/>
              <a:t> που </a:t>
            </a:r>
            <a:r>
              <a:rPr lang="el-GR" sz="2200" dirty="0" smtClean="0"/>
              <a:t>περιλαμβάνουν τις </a:t>
            </a:r>
            <a:r>
              <a:rPr lang="el-GR" sz="2200" b="1" dirty="0" smtClean="0"/>
              <a:t>εκπομπές </a:t>
            </a:r>
            <a:r>
              <a:rPr lang="el-GR" sz="2200" b="1" dirty="0"/>
              <a:t>CO</a:t>
            </a:r>
            <a:r>
              <a:rPr lang="el-GR" sz="2200" b="1" baseline="-25000" dirty="0"/>
              <a:t>2</a:t>
            </a:r>
            <a:r>
              <a:rPr lang="el-GR" sz="2200" b="1" dirty="0"/>
              <a:t> </a:t>
            </a:r>
            <a:r>
              <a:rPr lang="el-GR" sz="2200" dirty="0"/>
              <a:t>και </a:t>
            </a:r>
            <a:r>
              <a:rPr lang="el-GR" sz="2200" dirty="0" smtClean="0"/>
              <a:t>των άλλων αερίων θερμοκηπίου (πχ </a:t>
            </a:r>
            <a:r>
              <a:rPr lang="el-GR" sz="2200" b="1" dirty="0" smtClean="0"/>
              <a:t>CH</a:t>
            </a:r>
            <a:r>
              <a:rPr lang="el-GR" sz="2200" b="1" baseline="-25000" dirty="0" smtClean="0"/>
              <a:t>4</a:t>
            </a:r>
            <a:r>
              <a:rPr lang="el-GR" sz="2200" dirty="0" smtClean="0"/>
              <a:t> </a:t>
            </a:r>
            <a:r>
              <a:rPr lang="el-GR" sz="2200" dirty="0"/>
              <a:t>και </a:t>
            </a:r>
            <a:r>
              <a:rPr lang="el-GR" sz="2200" b="1" dirty="0"/>
              <a:t>N</a:t>
            </a:r>
            <a:r>
              <a:rPr lang="el-GR" sz="2200" b="1" baseline="-25000" dirty="0"/>
              <a:t>2</a:t>
            </a:r>
            <a:r>
              <a:rPr lang="el-GR" sz="2200" b="1" dirty="0"/>
              <a:t>O</a:t>
            </a:r>
            <a:r>
              <a:rPr lang="el-GR" sz="2200" dirty="0"/>
              <a:t>)</a:t>
            </a:r>
            <a:endParaRPr lang="en-US" sz="2200" dirty="0" smtClean="0"/>
          </a:p>
        </p:txBody>
      </p:sp>
      <p:pic>
        <p:nvPicPr>
          <p:cNvPr id="1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862" y="2119634"/>
            <a:ext cx="2535962" cy="209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1113273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15</a:t>
            </a:fld>
            <a:endParaRPr lang="en-US"/>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43151" y="1370536"/>
            <a:ext cx="5080220" cy="350248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dirty="0" smtClean="0"/>
              <a:t>Οι πρότυποι </a:t>
            </a:r>
            <a:r>
              <a:rPr lang="el-GR" sz="2000" b="1" dirty="0" smtClean="0"/>
              <a:t>συντελεστές εκπομπών </a:t>
            </a:r>
            <a:r>
              <a:rPr lang="el-GR" sz="2000" dirty="0" smtClean="0"/>
              <a:t>σύμφωνα </a:t>
            </a:r>
            <a:r>
              <a:rPr lang="el-GR" sz="2000" dirty="0"/>
              <a:t>με </a:t>
            </a:r>
            <a:r>
              <a:rPr lang="el-GR" sz="2000" dirty="0" smtClean="0"/>
              <a:t>το </a:t>
            </a:r>
            <a:r>
              <a:rPr lang="el-GR" sz="2000" b="1" dirty="0" smtClean="0"/>
              <a:t>IPCC</a:t>
            </a:r>
            <a:r>
              <a:rPr lang="el-GR" sz="2000" dirty="0" smtClean="0"/>
              <a:t> </a:t>
            </a:r>
            <a:r>
              <a:rPr lang="el-GR" sz="2000" dirty="0"/>
              <a:t>καλύπτουν όλες τις </a:t>
            </a:r>
            <a:r>
              <a:rPr lang="el-GR" sz="2000" b="1" dirty="0"/>
              <a:t>εκπομπές CO</a:t>
            </a:r>
            <a:r>
              <a:rPr lang="el-GR" sz="2000" b="1" baseline="-25000" dirty="0"/>
              <a:t>2</a:t>
            </a:r>
            <a:r>
              <a:rPr lang="el-GR" sz="2000" b="1" dirty="0"/>
              <a:t> </a:t>
            </a:r>
            <a:r>
              <a:rPr lang="el-GR" sz="2000" dirty="0"/>
              <a:t>που οφείλονται </a:t>
            </a:r>
            <a:r>
              <a:rPr lang="el-GR" sz="2000" dirty="0" smtClean="0"/>
              <a:t>στις ενεργειακές χρήσεις για την λειτουργία των κτιρίων εντός </a:t>
            </a:r>
            <a:r>
              <a:rPr lang="el-GR" sz="2000" dirty="0"/>
              <a:t>της </a:t>
            </a:r>
            <a:r>
              <a:rPr lang="el-GR" sz="2000" dirty="0" smtClean="0"/>
              <a:t>περιοχής της </a:t>
            </a:r>
            <a:r>
              <a:rPr lang="el-GR" sz="2000" dirty="0"/>
              <a:t>τοπικής αυτοδιοίκησης </a:t>
            </a:r>
            <a:endParaRPr lang="el-GR" sz="2000" dirty="0" smtClean="0"/>
          </a:p>
          <a:p>
            <a:pPr>
              <a:buFont typeface="Courier New" panose="02070309020205020404" pitchFamily="49" charset="0"/>
              <a:buChar char="o"/>
            </a:pPr>
            <a:r>
              <a:rPr lang="el-GR" sz="2000" b="1" dirty="0" smtClean="0"/>
              <a:t>Άμεσες εκπομπές </a:t>
            </a:r>
            <a:r>
              <a:rPr lang="el-GR" sz="2000" dirty="0" smtClean="0"/>
              <a:t>από την χρήση ορυκτών </a:t>
            </a:r>
            <a:r>
              <a:rPr lang="el-GR" sz="2000" dirty="0"/>
              <a:t>καυσίμων σε κτίρια (π.χ. </a:t>
            </a:r>
            <a:r>
              <a:rPr lang="el-GR" sz="2000" dirty="0" smtClean="0"/>
              <a:t>για θέρμανση χώρων) </a:t>
            </a:r>
          </a:p>
          <a:p>
            <a:pPr>
              <a:buFont typeface="Courier New" panose="02070309020205020404" pitchFamily="49" charset="0"/>
              <a:buChar char="o"/>
            </a:pPr>
            <a:r>
              <a:rPr lang="el-GR" sz="2000" b="1" dirty="0" smtClean="0"/>
              <a:t>Έμμεσες εκπομπές </a:t>
            </a:r>
            <a:r>
              <a:rPr lang="el-GR" sz="2000" dirty="0" smtClean="0"/>
              <a:t>από τη χρήση ορυκτών καυσίμων για ηλεκτροπαραγωγή ή αποκεντρωμένα δίκτυα τηλεθέρμανσης εντός </a:t>
            </a:r>
            <a:r>
              <a:rPr lang="el-GR" sz="2000" dirty="0"/>
              <a:t>της περιοχής</a:t>
            </a:r>
            <a:endParaRPr lang="en-US" sz="2000" dirty="0" smtClean="0"/>
          </a:p>
          <a:p>
            <a:pPr marL="0" indent="0">
              <a:buNone/>
            </a:pPr>
            <a:endParaRPr lang="en-US" sz="2200" dirty="0" smtClean="0"/>
          </a:p>
          <a:p>
            <a:pPr marL="0" indent="0">
              <a:buNone/>
            </a:pPr>
            <a:endParaRPr lang="en-US" sz="2200" dirty="0" smtClean="0"/>
          </a:p>
        </p:txBody>
      </p:sp>
      <p:pic>
        <p:nvPicPr>
          <p:cNvPr id="1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Segnaposto contenuto 2">
            <a:extLst>
              <a:ext uri="{FF2B5EF4-FFF2-40B4-BE49-F238E27FC236}">
                <a16:creationId xmlns:a16="http://schemas.microsoft.com/office/drawing/2014/main" xmlns="" id="{86F2EB93-A63A-4210-B86A-E5FCAD7D8D7F}"/>
              </a:ext>
            </a:extLst>
          </p:cNvPr>
          <p:cNvSpPr txBox="1">
            <a:spLocks/>
          </p:cNvSpPr>
          <p:nvPr/>
        </p:nvSpPr>
        <p:spPr>
          <a:xfrm>
            <a:off x="243151" y="5243288"/>
            <a:ext cx="8559800" cy="7427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l-GR" sz="2000" dirty="0"/>
              <a:t>Οι </a:t>
            </a:r>
            <a:r>
              <a:rPr lang="el-GR" sz="2000" dirty="0" smtClean="0"/>
              <a:t>συντελεστές </a:t>
            </a:r>
            <a:r>
              <a:rPr lang="el-GR" sz="2000" dirty="0"/>
              <a:t>εκπομπών βασίζονται στην περιεκτικότητα σε άνθρακα </a:t>
            </a:r>
            <a:r>
              <a:rPr lang="el-GR" sz="2000" dirty="0" smtClean="0"/>
              <a:t>του κάθε καυσίμου</a:t>
            </a:r>
            <a:endParaRPr lang="en-US" sz="2200" dirty="0" smtClean="0"/>
          </a:p>
          <a:p>
            <a:pPr marL="0" indent="0">
              <a:buNone/>
            </a:pPr>
            <a:endParaRPr lang="en-US" sz="2200" dirty="0" smtClean="0"/>
          </a:p>
        </p:txBody>
      </p:sp>
      <p:sp>
        <p:nvSpPr>
          <p:cNvPr id="26" name="Rectangle 25"/>
          <p:cNvSpPr/>
          <p:nvPr/>
        </p:nvSpPr>
        <p:spPr>
          <a:xfrm>
            <a:off x="5512627" y="4146992"/>
            <a:ext cx="3586348" cy="738664"/>
          </a:xfrm>
          <a:prstGeom prst="rect">
            <a:avLst/>
          </a:prstGeom>
        </p:spPr>
        <p:txBody>
          <a:bodyPr wrap="square">
            <a:spAutoFit/>
          </a:bodyPr>
          <a:lstStyle/>
          <a:p>
            <a:r>
              <a:rPr lang="el-GR" sz="1400" i="1" dirty="0" smtClean="0"/>
              <a:t>Μπορούν να χρησιμοποιηθούν άλλες επίσημες τιμές από τους εθνικούς </a:t>
            </a:r>
            <a:r>
              <a:rPr lang="el-GR" sz="1400" i="1" dirty="0"/>
              <a:t>/ τοπικούς συντελεστές εκπομπών, εάν χρειάζεται</a:t>
            </a:r>
            <a:endParaRPr lang="en-US" sz="1400" i="1" dirty="0"/>
          </a:p>
        </p:txBody>
      </p:sp>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115" y="4296409"/>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a:t>
            </a:r>
            <a:r>
              <a:rPr lang="el-GR" b="1" dirty="0" smtClean="0">
                <a:latin typeface="Calibri" panose="020F0502020204030204" pitchFamily="34" charset="0"/>
                <a:cs typeface="Calibri" panose="020F0502020204030204" pitchFamily="34" charset="0"/>
              </a:rPr>
              <a:t>ΥΠΟΛΟΓΙΣΜΟΥ</a:t>
            </a:r>
            <a:r>
              <a:rPr lang="en-US" b="1" dirty="0" smtClean="0">
                <a:latin typeface="Calibri" panose="020F0502020204030204" pitchFamily="34" charset="0"/>
                <a:cs typeface="Calibri" panose="020F0502020204030204" pitchFamily="34" charset="0"/>
              </a:rPr>
              <a:t> – </a:t>
            </a:r>
            <a:r>
              <a:rPr lang="el-GR" b="1" u="sng" dirty="0" smtClean="0">
                <a:latin typeface="Calibri" panose="020F0502020204030204" pitchFamily="34" charset="0"/>
                <a:cs typeface="Calibri" panose="020F0502020204030204" pitchFamily="34" charset="0"/>
              </a:rPr>
              <a:t>Πρότυποι Συντελεστές </a:t>
            </a:r>
            <a:r>
              <a:rPr lang="en-US" b="1" u="sng" dirty="0" smtClean="0">
                <a:latin typeface="Calibri" panose="020F0502020204030204" pitchFamily="34" charset="0"/>
                <a:cs typeface="Calibri" panose="020F0502020204030204" pitchFamily="34" charset="0"/>
              </a:rPr>
              <a:t>IPCC</a:t>
            </a:r>
            <a:endParaRPr lang="it-IT" u="sng" dirty="0"/>
          </a:p>
        </p:txBody>
      </p:sp>
      <p:sp>
        <p:nvSpPr>
          <p:cNvPr id="2" name="Rectangle 1"/>
          <p:cNvSpPr/>
          <p:nvPr/>
        </p:nvSpPr>
        <p:spPr>
          <a:xfrm>
            <a:off x="5894555" y="5775945"/>
            <a:ext cx="3195021" cy="276999"/>
          </a:xfrm>
          <a:prstGeom prst="rect">
            <a:avLst/>
          </a:prstGeom>
        </p:spPr>
        <p:txBody>
          <a:bodyPr wrap="square">
            <a:spAutoFit/>
          </a:bodyPr>
          <a:lstStyle/>
          <a:p>
            <a:pPr algn="r"/>
            <a:r>
              <a:rPr lang="en-US" sz="1200" i="1" dirty="0">
                <a:latin typeface="Arial Narrow" panose="020B0606020202030204" pitchFamily="34" charset="0"/>
              </a:rPr>
              <a:t>IPCC - Intergovernmental Panel on Climate Change</a:t>
            </a:r>
            <a:endParaRPr lang="en-GB" sz="1200" i="1" dirty="0">
              <a:latin typeface="Arial Narrow" panose="020B0606020202030204" pitchFamily="34" charset="0"/>
            </a:endParaRPr>
          </a:p>
        </p:txBody>
      </p:sp>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grpSp>
        <p:nvGrpSpPr>
          <p:cNvPr id="3" name="Group 2"/>
          <p:cNvGrpSpPr/>
          <p:nvPr/>
        </p:nvGrpSpPr>
        <p:grpSpPr>
          <a:xfrm>
            <a:off x="5145536" y="1431985"/>
            <a:ext cx="4007004" cy="2536884"/>
            <a:chOff x="5145536" y="1431985"/>
            <a:chExt cx="4007004" cy="2536884"/>
          </a:xfrm>
        </p:grpSpPr>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1431985"/>
              <a:ext cx="3297706" cy="235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145536" y="3784203"/>
              <a:ext cx="4007004" cy="184666"/>
            </a:xfrm>
            <a:prstGeom prst="rect">
              <a:avLst/>
            </a:prstGeom>
            <a:noFill/>
          </p:spPr>
          <p:txBody>
            <a:bodyPr wrap="square" rtlCol="0">
              <a:spAutoFit/>
            </a:bodyPr>
            <a:lstStyle/>
            <a:p>
              <a:r>
                <a:rPr lang="el-GR" sz="600" i="1" dirty="0" smtClean="0"/>
                <a:t>Πηγή</a:t>
              </a:r>
              <a:r>
                <a:rPr lang="en-US" sz="600" i="1" dirty="0" smtClean="0"/>
                <a:t>: </a:t>
              </a:r>
              <a:r>
                <a:rPr lang="el-GR" sz="600" b="1" i="1" dirty="0"/>
                <a:t>Σύμφωνο Δημάρχων</a:t>
              </a:r>
              <a:r>
                <a:rPr lang="en-US" sz="600" i="1" dirty="0" smtClean="0"/>
                <a:t> – </a:t>
              </a:r>
              <a:r>
                <a:rPr lang="el-GR" sz="600" i="1" dirty="0" smtClean="0"/>
                <a:t>Τεχνικό Παράρτημα για την σύνταξη </a:t>
              </a:r>
              <a:r>
                <a:rPr lang="el-GR" sz="600" i="1" dirty="0"/>
                <a:t>του Σχεδίου Δράσης για </a:t>
              </a:r>
              <a:r>
                <a:rPr lang="el-GR" sz="600" i="1" dirty="0" smtClean="0"/>
                <a:t>την Αειφόρο Ενέργεια (ΣΔΑΕ)</a:t>
              </a:r>
              <a:endParaRPr lang="en-US" sz="600" i="1" dirty="0"/>
            </a:p>
          </p:txBody>
        </p:sp>
      </p:grpSp>
    </p:spTree>
    <p:extLst>
      <p:ext uri="{BB962C8B-B14F-4D97-AF65-F5344CB8AC3E}">
        <p14:creationId xmlns:p14="http://schemas.microsoft.com/office/powerpoint/2010/main" val="31604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431985"/>
            <a:ext cx="3297706" cy="2358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16</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131193"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a:t>
            </a:r>
            <a:r>
              <a:rPr lang="en-US" b="1" dirty="0">
                <a:latin typeface="Calibri" panose="020F0502020204030204" pitchFamily="34" charset="0"/>
                <a:cs typeface="Calibri" panose="020F0502020204030204" pitchFamily="34" charset="0"/>
              </a:rPr>
              <a:t> – </a:t>
            </a:r>
            <a:r>
              <a:rPr lang="el-GR" b="1" u="sng" dirty="0" smtClean="0">
                <a:latin typeface="Calibri" panose="020F0502020204030204" pitchFamily="34" charset="0"/>
                <a:cs typeface="Calibri" panose="020F0502020204030204" pitchFamily="34" charset="0"/>
              </a:rPr>
              <a:t>Συντελεστές Εκπομπής ΑΚΖ (</a:t>
            </a:r>
            <a:r>
              <a:rPr lang="en-US" b="1" u="sng" dirty="0" smtClean="0">
                <a:latin typeface="Calibri" panose="020F0502020204030204" pitchFamily="34" charset="0"/>
                <a:cs typeface="Calibri" panose="020F0502020204030204" pitchFamily="34" charset="0"/>
              </a:rPr>
              <a:t>LCA</a:t>
            </a:r>
            <a:r>
              <a:rPr lang="el-GR" b="1" u="sng" dirty="0" smtClean="0">
                <a:latin typeface="Calibri" panose="020F0502020204030204" pitchFamily="34" charset="0"/>
                <a:cs typeface="Calibri" panose="020F0502020204030204" pitchFamily="34" charset="0"/>
              </a:rPr>
              <a:t>)</a:t>
            </a:r>
            <a:endParaRPr lang="it-IT" dirty="0"/>
          </a:p>
        </p:txBody>
      </p:sp>
      <p:pic>
        <p:nvPicPr>
          <p:cNvPr id="10"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43152" y="1535425"/>
            <a:ext cx="4902384" cy="3258997"/>
          </a:xfrm>
          <a:prstGeom prst="rect">
            <a:avLst/>
          </a:prstGeom>
        </p:spPr>
        <p:txBody>
          <a:bodyPr vert="horz" lIns="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smtClean="0"/>
              <a:t>Οι συντελεστές εκπομπής για την ανάλυση κύκλου ζωής ΑΚΖ (</a:t>
            </a:r>
            <a:r>
              <a:rPr lang="en-US" sz="2000" b="1" dirty="0" smtClean="0"/>
              <a:t>LCA</a:t>
            </a:r>
            <a:r>
              <a:rPr lang="el-GR" sz="2000" b="1" dirty="0" smtClean="0"/>
              <a:t>)</a:t>
            </a:r>
            <a:r>
              <a:rPr lang="en-US" sz="2000" dirty="0" smtClean="0"/>
              <a:t> </a:t>
            </a:r>
            <a:r>
              <a:rPr lang="el-GR" sz="2000" dirty="0" smtClean="0"/>
              <a:t>λαμβάνουν </a:t>
            </a:r>
            <a:r>
              <a:rPr lang="el-GR" sz="2000" dirty="0"/>
              <a:t>υπόψη τις εκπομπές αερίων θερμοκηπίου (</a:t>
            </a:r>
            <a:r>
              <a:rPr lang="el-GR" sz="2000" b="1" dirty="0"/>
              <a:t>CO</a:t>
            </a:r>
            <a:r>
              <a:rPr lang="el-GR" sz="2000" b="1" baseline="-25000" dirty="0"/>
              <a:t>2</a:t>
            </a:r>
            <a:r>
              <a:rPr lang="el-GR" sz="2000" dirty="0"/>
              <a:t>) και άλλων αερίων (</a:t>
            </a:r>
            <a:r>
              <a:rPr lang="el-GR" sz="2000" b="1" dirty="0"/>
              <a:t>CH</a:t>
            </a:r>
            <a:r>
              <a:rPr lang="el-GR" sz="2000" b="1" baseline="-25000" dirty="0"/>
              <a:t>4</a:t>
            </a:r>
            <a:r>
              <a:rPr lang="el-GR" sz="2000" dirty="0"/>
              <a:t> και </a:t>
            </a:r>
            <a:r>
              <a:rPr lang="el-GR" sz="2000" b="1" dirty="0"/>
              <a:t>N</a:t>
            </a:r>
            <a:r>
              <a:rPr lang="el-GR" sz="2000" b="1" baseline="-25000" dirty="0"/>
              <a:t>2</a:t>
            </a:r>
            <a:r>
              <a:rPr lang="el-GR" sz="2000" b="1" dirty="0"/>
              <a:t>O</a:t>
            </a:r>
            <a:r>
              <a:rPr lang="el-GR" sz="2000" dirty="0"/>
              <a:t>) και τον συνολικό </a:t>
            </a:r>
            <a:r>
              <a:rPr lang="el-GR" sz="2000" b="1" dirty="0"/>
              <a:t>κύκλο ζωής της κάθε πηγής ενέργειας</a:t>
            </a:r>
            <a:r>
              <a:rPr lang="el-GR" sz="2000" dirty="0"/>
              <a:t>, δηλαδή περιλαμβάνουν τις εκπομπές που προκύπτουν σε περιοχές μακριά από </a:t>
            </a:r>
            <a:r>
              <a:rPr lang="el-GR" sz="2000" dirty="0" smtClean="0"/>
              <a:t>τη θέση του κτιρίου όπου </a:t>
            </a:r>
            <a:r>
              <a:rPr lang="el-GR" sz="2000" dirty="0"/>
              <a:t>χρησιμοποιείται το καύσιμο</a:t>
            </a:r>
          </a:p>
          <a:p>
            <a:pPr>
              <a:buFont typeface="Courier New" panose="02070309020205020404" pitchFamily="49" charset="0"/>
              <a:buChar char="o"/>
            </a:pPr>
            <a:r>
              <a:rPr lang="el-GR" sz="2000" dirty="0"/>
              <a:t>Εκπομπές από την τελική </a:t>
            </a:r>
            <a:r>
              <a:rPr lang="el-GR" sz="2000" dirty="0" smtClean="0"/>
              <a:t>καύση</a:t>
            </a:r>
            <a:endParaRPr lang="en-US" sz="2000" dirty="0" smtClean="0"/>
          </a:p>
          <a:p>
            <a:pPr>
              <a:buFont typeface="Courier New" panose="02070309020205020404" pitchFamily="49" charset="0"/>
              <a:buChar char="o"/>
            </a:pPr>
            <a:r>
              <a:rPr lang="el-GR" sz="2000" dirty="0" smtClean="0"/>
              <a:t>Εκπομπές από προγενέστερα στάδια της αλυσίδας εφοδιασμού</a:t>
            </a:r>
            <a:endParaRPr lang="en-US" sz="2000" dirty="0" smtClean="0"/>
          </a:p>
        </p:txBody>
      </p:sp>
      <p:sp>
        <p:nvSpPr>
          <p:cNvPr id="12" name="Rectangle 11"/>
          <p:cNvSpPr/>
          <p:nvPr/>
        </p:nvSpPr>
        <p:spPr>
          <a:xfrm>
            <a:off x="5145536" y="4094503"/>
            <a:ext cx="4100064" cy="461665"/>
          </a:xfrm>
          <a:prstGeom prst="rect">
            <a:avLst/>
          </a:prstGeom>
        </p:spPr>
        <p:txBody>
          <a:bodyPr wrap="square">
            <a:spAutoFit/>
          </a:bodyPr>
          <a:lstStyle/>
          <a:p>
            <a:r>
              <a:rPr lang="el-GR" sz="1200" i="1" dirty="0" smtClean="0"/>
              <a:t>Μπορούν να χρησιμοποιηθούν άλλες επίσημες τιμές από τους εθνικούς </a:t>
            </a:r>
            <a:r>
              <a:rPr lang="el-GR" sz="1200" i="1" dirty="0"/>
              <a:t>/ τοπικούς συντελεστές εκπομπών, εάν χρειάζεται</a:t>
            </a:r>
            <a:endParaRPr lang="en-US" sz="1200" i="1" dirty="0"/>
          </a:p>
        </p:txBody>
      </p: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7024" y="4144365"/>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a:spLocks noChangeArrowheads="1"/>
          </p:cNvSpPr>
          <p:nvPr/>
        </p:nvSpPr>
        <p:spPr bwMode="auto">
          <a:xfrm>
            <a:off x="3512465" y="5249839"/>
            <a:ext cx="1874231" cy="600164"/>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fontAlgn="base" hangingPunct="1">
              <a:spcBef>
                <a:spcPct val="0"/>
              </a:spcBef>
              <a:spcAft>
                <a:spcPts val="600"/>
              </a:spcAft>
            </a:pPr>
            <a:r>
              <a:rPr lang="en-US" sz="1400" b="1" dirty="0" smtClean="0">
                <a:solidFill>
                  <a:srgbClr val="0000CC"/>
                </a:solidFill>
                <a:latin typeface="Arial Narrow" pitchFamily="34" charset="0"/>
              </a:rPr>
              <a:t>KENAK </a:t>
            </a:r>
          </a:p>
          <a:p>
            <a:pPr algn="r" eaLnBrk="1" fontAlgn="base" hangingPunct="1">
              <a:spcBef>
                <a:spcPct val="0"/>
              </a:spcBef>
              <a:spcAft>
                <a:spcPts val="600"/>
              </a:spcAft>
            </a:pPr>
            <a:r>
              <a:rPr lang="el-GR" sz="1400" b="1" dirty="0" smtClean="0">
                <a:solidFill>
                  <a:srgbClr val="0000CC"/>
                </a:solidFill>
                <a:latin typeface="Arial Narrow" pitchFamily="34" charset="0"/>
              </a:rPr>
              <a:t>Τ.Ο.Τ.Ε.Ε</a:t>
            </a:r>
            <a:r>
              <a:rPr lang="el-GR" sz="1400" b="1" dirty="0">
                <a:solidFill>
                  <a:srgbClr val="0000CC"/>
                </a:solidFill>
                <a:latin typeface="Arial Narrow" pitchFamily="34" charset="0"/>
              </a:rPr>
              <a:t>. </a:t>
            </a:r>
            <a:r>
              <a:rPr lang="el-GR" sz="1400" b="1" dirty="0" smtClean="0">
                <a:solidFill>
                  <a:srgbClr val="0000CC"/>
                </a:solidFill>
                <a:latin typeface="Arial Narrow" pitchFamily="34" charset="0"/>
              </a:rPr>
              <a:t>20701-1</a:t>
            </a:r>
            <a:r>
              <a:rPr lang="en-US" sz="1400" b="1" dirty="0" smtClean="0">
                <a:solidFill>
                  <a:srgbClr val="0000CC"/>
                </a:solidFill>
                <a:latin typeface="Arial Narrow" pitchFamily="34" charset="0"/>
              </a:rPr>
              <a:t>/2017 </a:t>
            </a:r>
            <a:endParaRPr lang="el-GR" sz="1400" b="1" dirty="0" smtClean="0">
              <a:solidFill>
                <a:srgbClr val="0000CC"/>
              </a:solidFill>
              <a:latin typeface="Arial Narrow" pitchFamily="34" charset="0"/>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2694" y="5249839"/>
            <a:ext cx="426831" cy="2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9836" y="4614522"/>
            <a:ext cx="3033824" cy="183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145536" y="3784203"/>
            <a:ext cx="4007004" cy="184666"/>
          </a:xfrm>
          <a:prstGeom prst="rect">
            <a:avLst/>
          </a:prstGeom>
          <a:noFill/>
        </p:spPr>
        <p:txBody>
          <a:bodyPr wrap="square" rtlCol="0">
            <a:spAutoFit/>
          </a:bodyPr>
          <a:lstStyle/>
          <a:p>
            <a:r>
              <a:rPr lang="el-GR" sz="600" i="1" dirty="0" smtClean="0"/>
              <a:t>Πηγή</a:t>
            </a:r>
            <a:r>
              <a:rPr lang="en-US" sz="600" i="1" dirty="0" smtClean="0"/>
              <a:t>: </a:t>
            </a:r>
            <a:r>
              <a:rPr lang="el-GR" sz="600" b="1" i="1" dirty="0"/>
              <a:t>Σύμφωνο Δημάρχων</a:t>
            </a:r>
            <a:r>
              <a:rPr lang="en-US" sz="600" i="1" dirty="0" smtClean="0"/>
              <a:t> – </a:t>
            </a:r>
            <a:r>
              <a:rPr lang="el-GR" sz="600" i="1" dirty="0" smtClean="0"/>
              <a:t>Τεχνικό Παράρτημα για την σύνταξη </a:t>
            </a:r>
            <a:r>
              <a:rPr lang="el-GR" sz="600" i="1" dirty="0"/>
              <a:t>του Σχεδίου Δράσης για </a:t>
            </a:r>
            <a:r>
              <a:rPr lang="el-GR" sz="600" i="1" dirty="0" smtClean="0"/>
              <a:t>την Αειφόρο Ενέργεια (ΣΔΑΕ)</a:t>
            </a:r>
            <a:endParaRPr lang="en-US" sz="600" i="1" dirty="0"/>
          </a:p>
        </p:txBody>
      </p:sp>
      <p:sp>
        <p:nvSpPr>
          <p:cNvPr id="24"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337576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17</a:t>
            </a:fld>
            <a:endParaRPr lang="en-US"/>
          </a:p>
        </p:txBody>
      </p:sp>
      <p:sp>
        <p:nvSpPr>
          <p:cNvPr id="8" name="Segnaposto contenuto 2">
            <a:extLst>
              <a:ext uri="{FF2B5EF4-FFF2-40B4-BE49-F238E27FC236}">
                <a16:creationId xmlns:a16="http://schemas.microsoft.com/office/drawing/2014/main" xmlns="" id="{86F2EB93-A63A-4210-B86A-E5FCAD7D8D7F}"/>
              </a:ext>
            </a:extLst>
          </p:cNvPr>
          <p:cNvSpPr txBox="1">
            <a:spLocks/>
          </p:cNvSpPr>
          <p:nvPr/>
        </p:nvSpPr>
        <p:spPr>
          <a:xfrm>
            <a:off x="243148" y="1325565"/>
            <a:ext cx="6450950" cy="34879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Bef>
                <a:spcPct val="0"/>
              </a:spcBef>
              <a:spcAft>
                <a:spcPct val="0"/>
              </a:spcAft>
              <a:buNone/>
            </a:pPr>
            <a:r>
              <a:rPr lang="el-GR" altLang="en-US" sz="2200" dirty="0" smtClean="0">
                <a:solidFill>
                  <a:srgbClr val="212121"/>
                </a:solidFill>
                <a:cs typeface="Arial" pitchFamily="34" charset="0"/>
              </a:rPr>
              <a:t>Οι </a:t>
            </a:r>
            <a:r>
              <a:rPr lang="el-GR" altLang="en-US" sz="2200" b="1" dirty="0">
                <a:solidFill>
                  <a:srgbClr val="212121"/>
                </a:solidFill>
                <a:cs typeface="Arial" pitchFamily="34" charset="0"/>
              </a:rPr>
              <a:t>συντελεστές εκπομπών για την ηλεκτροπαραγωγή </a:t>
            </a:r>
            <a:r>
              <a:rPr lang="el-GR" altLang="en-US" sz="2200" dirty="0">
                <a:solidFill>
                  <a:srgbClr val="212121"/>
                </a:solidFill>
                <a:cs typeface="Arial" pitchFamily="34" charset="0"/>
              </a:rPr>
              <a:t>εξαρτώνται από το ενεργειακό μείγμα των πηγών ενέργειας που χρησιμοποιούνται</a:t>
            </a:r>
          </a:p>
          <a:p>
            <a:pPr lvl="0" fontAlgn="base">
              <a:spcBef>
                <a:spcPct val="0"/>
              </a:spcBef>
              <a:spcAft>
                <a:spcPct val="0"/>
              </a:spcAft>
              <a:buFont typeface="Courier New" panose="02070309020205020404" pitchFamily="49" charset="0"/>
              <a:buChar char="o"/>
            </a:pPr>
            <a:r>
              <a:rPr lang="el-GR" altLang="en-US" sz="2000" dirty="0">
                <a:solidFill>
                  <a:srgbClr val="212121"/>
                </a:solidFill>
                <a:cs typeface="Arial" pitchFamily="34" charset="0"/>
              </a:rPr>
              <a:t>Η ηλεκτρική ενέργεια που καταναλώνεται σε ένα συγκεκριμένο δήμο συνήθως προέρχεται από διαφορετικές </a:t>
            </a:r>
            <a:r>
              <a:rPr lang="el-GR" altLang="en-US" sz="2000" dirty="0" smtClean="0">
                <a:solidFill>
                  <a:srgbClr val="212121"/>
                </a:solidFill>
                <a:cs typeface="Arial" pitchFamily="34" charset="0"/>
              </a:rPr>
              <a:t>μονάδες, </a:t>
            </a:r>
            <a:r>
              <a:rPr lang="el-GR" altLang="en-US" sz="2000" dirty="0">
                <a:solidFill>
                  <a:srgbClr val="212121"/>
                </a:solidFill>
                <a:cs typeface="Arial" pitchFamily="34" charset="0"/>
              </a:rPr>
              <a:t>είτε </a:t>
            </a:r>
            <a:r>
              <a:rPr lang="el-GR" altLang="en-US" sz="2000" dirty="0" smtClean="0">
                <a:solidFill>
                  <a:srgbClr val="212121"/>
                </a:solidFill>
                <a:cs typeface="Arial" pitchFamily="34" charset="0"/>
              </a:rPr>
              <a:t>εντός, </a:t>
            </a:r>
            <a:r>
              <a:rPr lang="el-GR" altLang="en-US" sz="2000" dirty="0">
                <a:solidFill>
                  <a:srgbClr val="212121"/>
                </a:solidFill>
                <a:cs typeface="Arial" pitchFamily="34" charset="0"/>
              </a:rPr>
              <a:t>είτε εκτός </a:t>
            </a:r>
            <a:r>
              <a:rPr lang="el-GR" altLang="en-US" sz="2000" dirty="0" smtClean="0">
                <a:solidFill>
                  <a:srgbClr val="212121"/>
                </a:solidFill>
                <a:cs typeface="Arial" pitchFamily="34" charset="0"/>
              </a:rPr>
              <a:t>των ορίων του </a:t>
            </a:r>
            <a:r>
              <a:rPr lang="el-GR" altLang="en-US" sz="2000" dirty="0">
                <a:solidFill>
                  <a:srgbClr val="212121"/>
                </a:solidFill>
                <a:cs typeface="Arial" pitchFamily="34" charset="0"/>
              </a:rPr>
              <a:t>δήμου </a:t>
            </a:r>
            <a:endParaRPr lang="el-GR" altLang="en-US" sz="2000" dirty="0" smtClean="0">
              <a:solidFill>
                <a:srgbClr val="212121"/>
              </a:solidFill>
              <a:cs typeface="Arial" pitchFamily="34" charset="0"/>
            </a:endParaRPr>
          </a:p>
          <a:p>
            <a:pPr lvl="0" fontAlgn="base">
              <a:spcBef>
                <a:spcPct val="0"/>
              </a:spcBef>
              <a:spcAft>
                <a:spcPct val="0"/>
              </a:spcAft>
              <a:buFont typeface="Courier New" panose="02070309020205020404" pitchFamily="49" charset="0"/>
              <a:buChar char="o"/>
            </a:pPr>
            <a:r>
              <a:rPr lang="el-GR" altLang="en-US" sz="2000" dirty="0" smtClean="0">
                <a:solidFill>
                  <a:srgbClr val="212121"/>
                </a:solidFill>
                <a:cs typeface="Arial" pitchFamily="34" charset="0"/>
              </a:rPr>
              <a:t>Οι </a:t>
            </a:r>
            <a:r>
              <a:rPr lang="el-GR" altLang="en-US" sz="2000" dirty="0">
                <a:solidFill>
                  <a:srgbClr val="212121"/>
                </a:solidFill>
                <a:cs typeface="Arial" pitchFamily="34" charset="0"/>
              </a:rPr>
              <a:t>φυσικές ροές της ηλεκτρικής ενέργειας διασχίζουν τα σύνορα και ποικίλλουν ανάλογα με τη χρήση ΑΠΕ, την κατάσταση της αγοράς ενέργειας, τις εισαγωγές / εξαγωγές </a:t>
            </a:r>
            <a:r>
              <a:rPr lang="el-GR" altLang="en-US" sz="2000" dirty="0" err="1">
                <a:solidFill>
                  <a:srgbClr val="212121"/>
                </a:solidFill>
                <a:cs typeface="Arial" pitchFamily="34" charset="0"/>
              </a:rPr>
              <a:t>κ.λ.π</a:t>
            </a:r>
            <a:r>
              <a:rPr lang="el-GR" altLang="en-US" sz="2000" dirty="0">
                <a:solidFill>
                  <a:srgbClr val="212121"/>
                </a:solidFill>
                <a:cs typeface="Arial" pitchFamily="34" charset="0"/>
              </a:rPr>
              <a:t>. </a:t>
            </a:r>
            <a:endParaRPr lang="el-GR" altLang="en-US" sz="2000" dirty="0" smtClean="0">
              <a:solidFill>
                <a:srgbClr val="212121"/>
              </a:solidFill>
              <a:cs typeface="Arial" pitchFamily="34" charset="0"/>
            </a:endParaRPr>
          </a:p>
        </p:txBody>
      </p:sp>
      <p:pic>
        <p:nvPicPr>
          <p:cNvPr id="1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6604415" y="2122098"/>
            <a:ext cx="2410192" cy="2218598"/>
            <a:chOff x="9858588" y="3164203"/>
            <a:chExt cx="2572066" cy="2389961"/>
          </a:xfrm>
        </p:grpSpPr>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0885" y="3164203"/>
              <a:ext cx="2509769" cy="193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9858588" y="5184832"/>
              <a:ext cx="2483309" cy="369332"/>
            </a:xfrm>
            <a:prstGeom prst="rect">
              <a:avLst/>
            </a:prstGeom>
          </p:spPr>
          <p:txBody>
            <a:bodyPr wrap="none">
              <a:spAutoFit/>
            </a:bodyPr>
            <a:lstStyle/>
            <a:p>
              <a:r>
                <a:rPr lang="en-US" dirty="0" smtClean="0">
                  <a:hlinkClick r:id="rId5"/>
                </a:rPr>
                <a:t>www.electricitymap.org</a:t>
              </a:r>
              <a:r>
                <a:rPr lang="en-US" dirty="0" smtClean="0"/>
                <a:t> </a:t>
              </a:r>
              <a:endParaRPr lang="en-US" dirty="0"/>
            </a:p>
          </p:txBody>
        </p:sp>
      </p:gr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663207"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a:t>
            </a: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Συντελεστές Εκπομπής </a:t>
            </a:r>
            <a:r>
              <a:rPr lang="el-GR" b="1" u="sng" dirty="0" err="1" smtClean="0">
                <a:latin typeface="Calibri" panose="020F0502020204030204" pitchFamily="34" charset="0"/>
                <a:cs typeface="Calibri" panose="020F0502020204030204" pitchFamily="34" charset="0"/>
              </a:rPr>
              <a:t>Ηλεκτρ</a:t>
            </a:r>
            <a:r>
              <a:rPr lang="el-GR" b="1" u="sng" dirty="0" smtClean="0">
                <a:latin typeface="Calibri" panose="020F0502020204030204" pitchFamily="34" charset="0"/>
                <a:cs typeface="Calibri" panose="020F0502020204030204" pitchFamily="34" charset="0"/>
              </a:rPr>
              <a:t>/</a:t>
            </a:r>
            <a:r>
              <a:rPr lang="el-GR" b="1" u="sng" dirty="0" err="1" smtClean="0">
                <a:latin typeface="Calibri" panose="020F0502020204030204" pitchFamily="34" charset="0"/>
                <a:cs typeface="Calibri" panose="020F0502020204030204" pitchFamily="34" charset="0"/>
              </a:rPr>
              <a:t>γής</a:t>
            </a:r>
            <a:endParaRPr lang="it-IT" u="sng" dirty="0"/>
          </a:p>
        </p:txBody>
      </p:sp>
      <p:sp>
        <p:nvSpPr>
          <p:cNvPr id="11"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
        <p:nvSpPr>
          <p:cNvPr id="2" name="Rectangle 1"/>
          <p:cNvSpPr/>
          <p:nvPr/>
        </p:nvSpPr>
        <p:spPr>
          <a:xfrm>
            <a:off x="243147" y="4828995"/>
            <a:ext cx="8771457" cy="1015663"/>
          </a:xfrm>
          <a:prstGeom prst="rect">
            <a:avLst/>
          </a:prstGeom>
        </p:spPr>
        <p:txBody>
          <a:bodyPr wrap="square">
            <a:spAutoFit/>
          </a:bodyPr>
          <a:lstStyle/>
          <a:p>
            <a:pPr marL="344488" lvl="0" indent="-344488" fontAlgn="base">
              <a:spcBef>
                <a:spcPct val="0"/>
              </a:spcBef>
              <a:spcAft>
                <a:spcPct val="0"/>
              </a:spcAft>
              <a:buFont typeface="Courier New" panose="02070309020205020404" pitchFamily="49" charset="0"/>
              <a:buChar char="o"/>
            </a:pPr>
            <a:r>
              <a:rPr lang="el-GR" altLang="en-US" sz="2000" dirty="0">
                <a:solidFill>
                  <a:srgbClr val="212121"/>
                </a:solidFill>
                <a:cs typeface="Arial" pitchFamily="34" charset="0"/>
              </a:rPr>
              <a:t>Χρησιμοποιήστε τον εθνικό συντελεστή εκπομπών ο οποίος αντικατοπτρίζει τη μέση τιμή της μάζας των </a:t>
            </a:r>
            <a:r>
              <a:rPr lang="el-GR" sz="2000" i="1" dirty="0" smtClean="0">
                <a:solidFill>
                  <a:prstClr val="black"/>
                </a:solidFill>
              </a:rPr>
              <a:t>ισοδύναμων </a:t>
            </a:r>
            <a:r>
              <a:rPr lang="el-GR" sz="2000" i="1" dirty="0">
                <a:solidFill>
                  <a:prstClr val="black"/>
                </a:solidFill>
              </a:rPr>
              <a:t>εκπομπών CO</a:t>
            </a:r>
            <a:r>
              <a:rPr lang="el-GR" sz="2000" i="1" baseline="-25000" dirty="0">
                <a:solidFill>
                  <a:prstClr val="black"/>
                </a:solidFill>
              </a:rPr>
              <a:t>2  </a:t>
            </a:r>
            <a:r>
              <a:rPr lang="el-GR" altLang="en-US" sz="2000" dirty="0">
                <a:solidFill>
                  <a:srgbClr val="212121"/>
                </a:solidFill>
                <a:cs typeface="Arial" pitchFamily="34" charset="0"/>
              </a:rPr>
              <a:t>που σχετίζονται με την ηλεκτροπαραγωγή </a:t>
            </a:r>
            <a:endParaRPr lang="el-GR" altLang="en-US" sz="2000" dirty="0">
              <a:solidFill>
                <a:prstClr val="black"/>
              </a:solidFill>
              <a:cs typeface="Arial" pitchFamily="34" charset="0"/>
            </a:endParaRPr>
          </a:p>
        </p:txBody>
      </p:sp>
    </p:spTree>
    <p:extLst>
      <p:ext uri="{BB962C8B-B14F-4D97-AF65-F5344CB8AC3E}">
        <p14:creationId xmlns:p14="http://schemas.microsoft.com/office/powerpoint/2010/main" val="3303022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80462" y="1627924"/>
            <a:ext cx="2709191" cy="3705100"/>
            <a:chOff x="6180462" y="1627924"/>
            <a:chExt cx="2709191" cy="370510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463" y="1627924"/>
              <a:ext cx="2709190" cy="257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462" y="4195458"/>
              <a:ext cx="2706624" cy="113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18</a:t>
            </a:fld>
            <a:endParaRPr lang="en-US"/>
          </a:p>
        </p:txBody>
      </p:sp>
      <p:pic>
        <p:nvPicPr>
          <p:cNvPr id="10"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68224" y="4416418"/>
            <a:ext cx="4797631" cy="430887"/>
          </a:xfrm>
          <a:prstGeom prst="rect">
            <a:avLst/>
          </a:prstGeom>
          <a:noFill/>
        </p:spPr>
        <p:txBody>
          <a:bodyPr wrap="square" rtlCol="0">
            <a:spAutoFit/>
          </a:bodyPr>
          <a:lstStyle/>
          <a:p>
            <a:r>
              <a:rPr lang="el-GR" sz="2200" b="1" dirty="0" smtClean="0">
                <a:solidFill>
                  <a:srgbClr val="00B050"/>
                </a:solidFill>
              </a:rPr>
              <a:t>Πράσινη Ηλεκτρική Ενέργεια</a:t>
            </a:r>
            <a:endParaRPr lang="en-US" sz="2200" b="1" dirty="0">
              <a:solidFill>
                <a:srgbClr val="00B050"/>
              </a:solidFill>
            </a:endParaRPr>
          </a:p>
        </p:txBody>
      </p:sp>
      <p:sp>
        <p:nvSpPr>
          <p:cNvPr id="12"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452695" cy="725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a:t>
            </a: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Συντελεστές Εκπομπής </a:t>
            </a:r>
            <a:r>
              <a:rPr lang="el-GR" b="1" u="sng" dirty="0" err="1" smtClean="0">
                <a:latin typeface="Calibri" panose="020F0502020204030204" pitchFamily="34" charset="0"/>
                <a:cs typeface="Calibri" panose="020F0502020204030204" pitchFamily="34" charset="0"/>
              </a:rPr>
              <a:t>Ηλεκτρ</a:t>
            </a:r>
            <a:r>
              <a:rPr lang="el-GR" b="1" u="sng" dirty="0" smtClean="0">
                <a:latin typeface="Calibri" panose="020F0502020204030204" pitchFamily="34" charset="0"/>
                <a:cs typeface="Calibri" panose="020F0502020204030204" pitchFamily="34" charset="0"/>
              </a:rPr>
              <a:t>/</a:t>
            </a:r>
            <a:r>
              <a:rPr lang="el-GR" b="1" u="sng" dirty="0" err="1" smtClean="0">
                <a:latin typeface="Calibri" panose="020F0502020204030204" pitchFamily="34" charset="0"/>
                <a:cs typeface="Calibri" panose="020F0502020204030204" pitchFamily="34" charset="0"/>
              </a:rPr>
              <a:t>γής</a:t>
            </a:r>
            <a:endParaRPr lang="it-IT" u="sng" dirty="0"/>
          </a:p>
        </p:txBody>
      </p:sp>
      <p:sp>
        <p:nvSpPr>
          <p:cNvPr id="13"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325565"/>
            <a:ext cx="6022183" cy="28222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fontAlgn="base">
              <a:spcBef>
                <a:spcPct val="0"/>
              </a:spcBef>
              <a:spcAft>
                <a:spcPct val="0"/>
              </a:spcAft>
              <a:buNone/>
            </a:pPr>
            <a:r>
              <a:rPr lang="el-GR" altLang="en-US" sz="2200" dirty="0" smtClean="0">
                <a:solidFill>
                  <a:srgbClr val="212121"/>
                </a:solidFill>
                <a:cs typeface="Arial" pitchFamily="34" charset="0"/>
              </a:rPr>
              <a:t>Οι </a:t>
            </a:r>
            <a:r>
              <a:rPr lang="el-GR" altLang="en-US" sz="2200" b="1" dirty="0">
                <a:solidFill>
                  <a:srgbClr val="212121"/>
                </a:solidFill>
                <a:cs typeface="Arial" pitchFamily="34" charset="0"/>
              </a:rPr>
              <a:t>συντελεστές εκπομπών για την ηλεκτροπαραγωγή </a:t>
            </a:r>
            <a:r>
              <a:rPr lang="el-GR" altLang="en-US" sz="2200" dirty="0">
                <a:solidFill>
                  <a:srgbClr val="212121"/>
                </a:solidFill>
                <a:cs typeface="Arial" pitchFamily="34" charset="0"/>
              </a:rPr>
              <a:t>εξαρτώνται από το ενεργειακό μείγμα των πηγών ενέργειας </a:t>
            </a:r>
          </a:p>
          <a:p>
            <a:pPr lvl="0" fontAlgn="base">
              <a:spcBef>
                <a:spcPct val="0"/>
              </a:spcBef>
              <a:spcAft>
                <a:spcPct val="0"/>
              </a:spcAft>
              <a:buFont typeface="Courier New" panose="02070309020205020404" pitchFamily="49" charset="0"/>
              <a:buChar char="o"/>
            </a:pPr>
            <a:r>
              <a:rPr lang="el-GR" altLang="en-US" sz="1800" dirty="0">
                <a:solidFill>
                  <a:srgbClr val="212121"/>
                </a:solidFill>
                <a:cs typeface="Arial" pitchFamily="34" charset="0"/>
              </a:rPr>
              <a:t>Οι εθνικοί συντελεστές εκπομπών </a:t>
            </a:r>
            <a:r>
              <a:rPr lang="el-GR" altLang="en-US" sz="1800" dirty="0" smtClean="0">
                <a:solidFill>
                  <a:srgbClr val="212121"/>
                </a:solidFill>
                <a:cs typeface="Arial" pitchFamily="34" charset="0"/>
              </a:rPr>
              <a:t>διαφοροποιούνται  </a:t>
            </a:r>
            <a:r>
              <a:rPr lang="el-GR" altLang="en-US" sz="1800" dirty="0">
                <a:solidFill>
                  <a:srgbClr val="212121"/>
                </a:solidFill>
                <a:cs typeface="Arial" pitchFamily="34" charset="0"/>
              </a:rPr>
              <a:t>από έτος σε έτος λόγω του </a:t>
            </a:r>
            <a:r>
              <a:rPr lang="el-GR" altLang="en-US" sz="1800" dirty="0" smtClean="0">
                <a:solidFill>
                  <a:srgbClr val="212121"/>
                </a:solidFill>
                <a:cs typeface="Arial" pitchFamily="34" charset="0"/>
              </a:rPr>
              <a:t>διαφορετικού ενεργειακού </a:t>
            </a:r>
            <a:r>
              <a:rPr lang="el-GR" altLang="en-US" sz="1800" dirty="0">
                <a:solidFill>
                  <a:srgbClr val="212121"/>
                </a:solidFill>
                <a:cs typeface="Arial" pitchFamily="34" charset="0"/>
              </a:rPr>
              <a:t>μίγματος που χρησιμοποιείται στην </a:t>
            </a:r>
            <a:r>
              <a:rPr lang="el-GR" altLang="en-US" sz="1800" dirty="0" smtClean="0">
                <a:solidFill>
                  <a:srgbClr val="212121"/>
                </a:solidFill>
                <a:cs typeface="Arial" pitchFamily="34" charset="0"/>
              </a:rPr>
              <a:t>ηλεκτροπαραγωγή</a:t>
            </a:r>
            <a:endParaRPr lang="el-GR" altLang="en-US" sz="1800" dirty="0">
              <a:solidFill>
                <a:srgbClr val="212121"/>
              </a:solidFill>
              <a:cs typeface="Arial" pitchFamily="34" charset="0"/>
            </a:endParaRPr>
          </a:p>
          <a:p>
            <a:pPr lvl="0" fontAlgn="base">
              <a:spcBef>
                <a:spcPct val="0"/>
              </a:spcBef>
              <a:spcAft>
                <a:spcPct val="0"/>
              </a:spcAft>
              <a:buFont typeface="Courier New" panose="02070309020205020404" pitchFamily="49" charset="0"/>
              <a:buChar char="o"/>
            </a:pPr>
            <a:r>
              <a:rPr lang="el-GR" altLang="en-US" sz="1800" dirty="0">
                <a:solidFill>
                  <a:srgbClr val="212121"/>
                </a:solidFill>
                <a:cs typeface="Arial" pitchFamily="34" charset="0"/>
              </a:rPr>
              <a:t>Χρησιμοποιήστε έναν </a:t>
            </a:r>
            <a:r>
              <a:rPr lang="el-GR" altLang="en-US" sz="1800" dirty="0" smtClean="0">
                <a:solidFill>
                  <a:srgbClr val="212121"/>
                </a:solidFill>
                <a:cs typeface="Arial" pitchFamily="34" charset="0"/>
              </a:rPr>
              <a:t>συντελεστή </a:t>
            </a:r>
            <a:r>
              <a:rPr lang="el-GR" altLang="en-US" sz="1800" dirty="0">
                <a:solidFill>
                  <a:srgbClr val="212121"/>
                </a:solidFill>
                <a:cs typeface="Arial" pitchFamily="34" charset="0"/>
              </a:rPr>
              <a:t>εκπομπών </a:t>
            </a:r>
            <a:r>
              <a:rPr lang="el-GR" altLang="en-US" sz="1800" dirty="0" smtClean="0">
                <a:solidFill>
                  <a:srgbClr val="212121"/>
                </a:solidFill>
                <a:cs typeface="Arial" pitchFamily="34" charset="0"/>
              </a:rPr>
              <a:t>που θα αντικατοπτρίζει την μέση τιμή </a:t>
            </a:r>
            <a:r>
              <a:rPr lang="el-GR" altLang="en-US" sz="1800" dirty="0">
                <a:solidFill>
                  <a:srgbClr val="212121"/>
                </a:solidFill>
                <a:cs typeface="Arial" pitchFamily="34" charset="0"/>
              </a:rPr>
              <a:t>της μάζας των ισοδύναμων </a:t>
            </a:r>
            <a:r>
              <a:rPr lang="el-GR" altLang="en-US" sz="1800" dirty="0" smtClean="0">
                <a:solidFill>
                  <a:srgbClr val="212121"/>
                </a:solidFill>
                <a:cs typeface="Arial" pitchFamily="34" charset="0"/>
              </a:rPr>
              <a:t>εκπομπών CO</a:t>
            </a:r>
            <a:r>
              <a:rPr lang="el-GR" altLang="en-US" sz="1800" baseline="-25000" dirty="0" smtClean="0">
                <a:solidFill>
                  <a:srgbClr val="212121"/>
                </a:solidFill>
                <a:cs typeface="Arial" pitchFamily="34" charset="0"/>
              </a:rPr>
              <a:t>2</a:t>
            </a:r>
            <a:r>
              <a:rPr lang="el-GR" altLang="en-US" sz="1800" dirty="0" smtClean="0">
                <a:solidFill>
                  <a:srgbClr val="212121"/>
                </a:solidFill>
                <a:cs typeface="Arial" pitchFamily="34" charset="0"/>
              </a:rPr>
              <a:t> που </a:t>
            </a:r>
            <a:r>
              <a:rPr lang="el-GR" altLang="en-US" sz="1800" dirty="0">
                <a:solidFill>
                  <a:srgbClr val="212121"/>
                </a:solidFill>
                <a:cs typeface="Arial" pitchFamily="34" charset="0"/>
              </a:rPr>
              <a:t>σχετίζονται με την εθνική παραγωγή ηλεκτρικής </a:t>
            </a:r>
            <a:r>
              <a:rPr lang="el-GR" altLang="en-US" sz="1800" dirty="0" smtClean="0">
                <a:solidFill>
                  <a:srgbClr val="212121"/>
                </a:solidFill>
                <a:cs typeface="Arial" pitchFamily="34" charset="0"/>
              </a:rPr>
              <a:t>ενέργειας</a:t>
            </a:r>
          </a:p>
        </p:txBody>
      </p:sp>
      <p:sp>
        <p:nvSpPr>
          <p:cNvPr id="14" name="TextBox 13"/>
          <p:cNvSpPr txBox="1"/>
          <p:nvPr/>
        </p:nvSpPr>
        <p:spPr>
          <a:xfrm>
            <a:off x="6180463" y="5325527"/>
            <a:ext cx="2783732" cy="338554"/>
          </a:xfrm>
          <a:prstGeom prst="rect">
            <a:avLst/>
          </a:prstGeom>
          <a:noFill/>
        </p:spPr>
        <p:txBody>
          <a:bodyPr wrap="square" rtlCol="0">
            <a:spAutoFit/>
          </a:bodyPr>
          <a:lstStyle/>
          <a:p>
            <a:r>
              <a:rPr lang="el-GR" sz="800" i="1" dirty="0" smtClean="0"/>
              <a:t>Πηγή</a:t>
            </a:r>
            <a:r>
              <a:rPr lang="en-US" sz="800" i="1" dirty="0" smtClean="0"/>
              <a:t>: </a:t>
            </a:r>
            <a:r>
              <a:rPr lang="el-GR" sz="800" b="1" i="1" dirty="0"/>
              <a:t>Σύμφωνο Δημάρχων</a:t>
            </a:r>
            <a:r>
              <a:rPr lang="en-US" sz="800" i="1" dirty="0" smtClean="0"/>
              <a:t> – </a:t>
            </a:r>
            <a:r>
              <a:rPr lang="el-GR" sz="800" i="1" dirty="0" smtClean="0"/>
              <a:t>Τεχνικό Παράρτημα για την σύνταξη </a:t>
            </a:r>
            <a:r>
              <a:rPr lang="el-GR" sz="800" i="1" dirty="0"/>
              <a:t>του Σχεδίου Δράσης για </a:t>
            </a:r>
            <a:r>
              <a:rPr lang="el-GR" sz="800" i="1" dirty="0" smtClean="0"/>
              <a:t>την Αειφόρο Ενέργεια (ΣΔΑΕ)</a:t>
            </a:r>
            <a:endParaRPr lang="en-US" sz="800" i="1"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24" y="4846910"/>
            <a:ext cx="4797631" cy="64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1939627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19</a:t>
            </a:fld>
            <a:endParaRPr lang="en-US"/>
          </a:p>
        </p:txBody>
      </p:sp>
      <p:pic>
        <p:nvPicPr>
          <p:cNvPr id="1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987863" y="5374705"/>
            <a:ext cx="2783732" cy="338554"/>
          </a:xfrm>
          <a:prstGeom prst="rect">
            <a:avLst/>
          </a:prstGeom>
          <a:noFill/>
        </p:spPr>
        <p:txBody>
          <a:bodyPr wrap="square" rtlCol="0">
            <a:spAutoFit/>
          </a:bodyPr>
          <a:lstStyle/>
          <a:p>
            <a:r>
              <a:rPr lang="el-GR" sz="800" i="1" dirty="0" smtClean="0"/>
              <a:t>Πηγή</a:t>
            </a:r>
            <a:r>
              <a:rPr lang="en-US" sz="800" i="1" dirty="0" smtClean="0"/>
              <a:t>: </a:t>
            </a:r>
            <a:r>
              <a:rPr lang="el-GR" sz="800" b="1" i="1" dirty="0"/>
              <a:t>Σύμφωνο Δημάρχων</a:t>
            </a:r>
            <a:r>
              <a:rPr lang="en-US" sz="800" i="1" dirty="0" smtClean="0"/>
              <a:t> – </a:t>
            </a:r>
            <a:r>
              <a:rPr lang="el-GR" sz="800" i="1" dirty="0" smtClean="0"/>
              <a:t>Τεχνικό Παράρτημα για την σύνταξη </a:t>
            </a:r>
            <a:r>
              <a:rPr lang="el-GR" sz="800" i="1" dirty="0"/>
              <a:t>του Σχεδίου Δράσης για </a:t>
            </a:r>
            <a:r>
              <a:rPr lang="el-GR" sz="800" i="1" dirty="0" smtClean="0"/>
              <a:t>την Αειφόρο Ενέργεια (ΣΔΑΕ)</a:t>
            </a:r>
            <a:endParaRPr lang="en-US" sz="800" i="1" dirty="0"/>
          </a:p>
        </p:txBody>
      </p:sp>
      <p:sp>
        <p:nvSpPr>
          <p:cNvPr id="20"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718217"/>
            <a:ext cx="8855823" cy="39950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altLang="en-US" sz="2000" dirty="0">
                <a:solidFill>
                  <a:srgbClr val="212121"/>
                </a:solidFill>
                <a:cs typeface="Arial" pitchFamily="34" charset="0"/>
              </a:rPr>
              <a:t>Οι </a:t>
            </a:r>
            <a:r>
              <a:rPr lang="el-GR" altLang="en-US" sz="2000" b="1" dirty="0">
                <a:solidFill>
                  <a:srgbClr val="212121"/>
                </a:solidFill>
                <a:cs typeface="Arial" pitchFamily="34" charset="0"/>
              </a:rPr>
              <a:t>συντελεστές εκπομπών </a:t>
            </a:r>
            <a:r>
              <a:rPr lang="el-GR" altLang="en-US" sz="2000" dirty="0">
                <a:solidFill>
                  <a:srgbClr val="212121"/>
                </a:solidFill>
                <a:cs typeface="Arial" pitchFamily="34" charset="0"/>
              </a:rPr>
              <a:t>για </a:t>
            </a:r>
            <a:r>
              <a:rPr lang="el-GR" altLang="en-US" sz="2000" dirty="0" smtClean="0">
                <a:solidFill>
                  <a:srgbClr val="212121"/>
                </a:solidFill>
                <a:cs typeface="Arial" pitchFamily="34" charset="0"/>
              </a:rPr>
              <a:t>τις μονάδες παραγωγής θερμότητας ή ψύξης που στη </a:t>
            </a:r>
            <a:r>
              <a:rPr lang="el-GR" altLang="en-US" sz="2000" dirty="0">
                <a:solidFill>
                  <a:srgbClr val="212121"/>
                </a:solidFill>
                <a:cs typeface="Arial" pitchFamily="34" charset="0"/>
              </a:rPr>
              <a:t>συνέχεια πωλούνται / διανέμονται </a:t>
            </a:r>
            <a:r>
              <a:rPr lang="el-GR" altLang="en-US" sz="2000" dirty="0" smtClean="0">
                <a:solidFill>
                  <a:srgbClr val="212121"/>
                </a:solidFill>
                <a:cs typeface="Arial" pitchFamily="34" charset="0"/>
              </a:rPr>
              <a:t>ως ενεργειακά προϊόντα </a:t>
            </a:r>
            <a:r>
              <a:rPr lang="el-GR" altLang="en-US" sz="2000" dirty="0">
                <a:solidFill>
                  <a:srgbClr val="212121"/>
                </a:solidFill>
                <a:cs typeface="Arial" pitchFamily="34" charset="0"/>
              </a:rPr>
              <a:t>στους τελικούς χρήστες εντός της δημοτικής ενότητας-περιοχής, υπολογίζονται </a:t>
            </a:r>
            <a:r>
              <a:rPr lang="el-GR" altLang="en-US" sz="2000" dirty="0" smtClean="0">
                <a:solidFill>
                  <a:srgbClr val="212121"/>
                </a:solidFill>
                <a:cs typeface="Arial" pitchFamily="34" charset="0"/>
              </a:rPr>
              <a:t>ως</a:t>
            </a:r>
            <a:r>
              <a:rPr lang="en-US" altLang="en-US" sz="2000" dirty="0" smtClean="0">
                <a:solidFill>
                  <a:srgbClr val="212121"/>
                </a:solidFill>
                <a:cs typeface="Arial" pitchFamily="34" charset="0"/>
              </a:rPr>
              <a:t>:</a:t>
            </a:r>
            <a:endParaRPr lang="el-GR" altLang="en-US" sz="2000" dirty="0">
              <a:solidFill>
                <a:srgbClr val="212121"/>
              </a:solidFill>
              <a:cs typeface="Arial" pitchFamily="34" charset="0"/>
            </a:endParaRPr>
          </a:p>
          <a:p>
            <a:pPr>
              <a:buFont typeface="Courier New" panose="02070309020205020404" pitchFamily="49" charset="0"/>
              <a:buChar char="o"/>
            </a:pPr>
            <a:r>
              <a:rPr lang="el-GR" sz="1600" b="1" dirty="0"/>
              <a:t>Εξαγωγές</a:t>
            </a:r>
            <a:r>
              <a:rPr lang="el-GR" sz="1600" dirty="0"/>
              <a:t> - Αν μέρος της παραγόμενης θερμότητας / ψύχους εξάγεται έξω από τα όρια της δημοτικής ενότητας-περιοχής, τότε το αντίστοιχο μερίδιο των εκπομπών CO</a:t>
            </a:r>
            <a:r>
              <a:rPr lang="el-GR" sz="1600" baseline="-25000" dirty="0"/>
              <a:t>2</a:t>
            </a:r>
            <a:r>
              <a:rPr lang="el-GR" sz="1600" dirty="0"/>
              <a:t> αφαιρείται κατά τον υπολογισμό</a:t>
            </a:r>
          </a:p>
          <a:p>
            <a:pPr>
              <a:buFont typeface="Courier New" panose="02070309020205020404" pitchFamily="49" charset="0"/>
              <a:buChar char="o"/>
            </a:pPr>
            <a:r>
              <a:rPr lang="el-GR" sz="1600" b="1" dirty="0"/>
              <a:t>Εισαγωγές</a:t>
            </a:r>
            <a:r>
              <a:rPr lang="el-GR" sz="1600" dirty="0"/>
              <a:t> - Εάν η θερμότητα/ψύχος εισάγεται από μονάδα που βρίσκεται εκτός της δημοτικής ενότητας-περιοχής, τότε το μερίδιο των εκπομπών CO</a:t>
            </a:r>
            <a:r>
              <a:rPr lang="el-GR" sz="1600" baseline="-25000" dirty="0"/>
              <a:t>2</a:t>
            </a:r>
            <a:r>
              <a:rPr lang="el-GR" sz="1600" dirty="0"/>
              <a:t> αυτής της μονάδας που αντιστοιχεί στην χρήση στο έδαφος της τοπικής αρχής λαμβάνεται υπόψη στον υπολογισμό</a:t>
            </a:r>
          </a:p>
          <a:p>
            <a:pPr>
              <a:buFont typeface="Courier New" panose="02070309020205020404" pitchFamily="49" charset="0"/>
              <a:buChar char="o"/>
            </a:pPr>
            <a:r>
              <a:rPr lang="el-GR" sz="1600" b="1" dirty="0" smtClean="0"/>
              <a:t>Παράδειγμα</a:t>
            </a:r>
            <a:r>
              <a:rPr lang="el-GR" sz="1600" dirty="0" smtClean="0"/>
              <a:t>, για θερμότητα (παρόμοια για ψύξη)</a:t>
            </a:r>
            <a:endParaRPr lang="en-US" sz="1600" dirty="0" smtClean="0"/>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3" y="902208"/>
            <a:ext cx="8712003" cy="8583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03625" indent="-3603625">
              <a:buNone/>
            </a:pPr>
            <a:r>
              <a:rPr lang="el-GR" b="1" dirty="0">
                <a:solidFill>
                  <a:prstClr val="black"/>
                </a:solidFill>
                <a:latin typeface="Calibri" panose="020F0502020204030204" pitchFamily="34" charset="0"/>
                <a:cs typeface="Calibri" panose="020F0502020204030204" pitchFamily="34" charset="0"/>
              </a:rPr>
              <a:t>ΜΕΘΟΔΟΣ ΥΠΟΛΟΓΙΣΜΟΥ</a:t>
            </a:r>
            <a:r>
              <a:rPr lang="en-US" b="1" dirty="0">
                <a:solidFill>
                  <a:prstClr val="black"/>
                </a:solidFill>
                <a:latin typeface="Calibri" panose="020F0502020204030204" pitchFamily="34" charset="0"/>
                <a:cs typeface="Calibri" panose="020F0502020204030204" pitchFamily="34" charset="0"/>
              </a:rPr>
              <a:t> – </a:t>
            </a:r>
            <a:r>
              <a:rPr lang="el-GR" b="1" u="sng" dirty="0">
                <a:solidFill>
                  <a:prstClr val="black"/>
                </a:solidFill>
                <a:latin typeface="Calibri" panose="020F0502020204030204" pitchFamily="34" charset="0"/>
                <a:cs typeface="Calibri" panose="020F0502020204030204" pitchFamily="34" charset="0"/>
              </a:rPr>
              <a:t>Συντελεστές </a:t>
            </a:r>
            <a:r>
              <a:rPr lang="el-GR" b="1" u="sng" dirty="0" smtClean="0">
                <a:solidFill>
                  <a:prstClr val="black"/>
                </a:solidFill>
                <a:latin typeface="Calibri" panose="020F0502020204030204" pitchFamily="34" charset="0"/>
                <a:cs typeface="Calibri" panose="020F0502020204030204" pitchFamily="34" charset="0"/>
              </a:rPr>
              <a:t>Εκπομπής </a:t>
            </a:r>
            <a:r>
              <a:rPr lang="el-GR" b="1" u="sng" dirty="0" err="1" smtClean="0">
                <a:solidFill>
                  <a:prstClr val="black"/>
                </a:solidFill>
                <a:latin typeface="Calibri" panose="020F0502020204030204" pitchFamily="34" charset="0"/>
                <a:cs typeface="Calibri" panose="020F0502020204030204" pitchFamily="34" charset="0"/>
              </a:rPr>
              <a:t>Τηλε</a:t>
            </a:r>
            <a:r>
              <a:rPr lang="el-GR" b="1" u="sng" dirty="0" smtClean="0">
                <a:solidFill>
                  <a:prstClr val="black"/>
                </a:solidFill>
                <a:latin typeface="Calibri" panose="020F0502020204030204" pitchFamily="34" charset="0"/>
                <a:cs typeface="Calibri" panose="020F0502020204030204" pitchFamily="34" charset="0"/>
              </a:rPr>
              <a:t>-Θέρμανσης/Ψύξης</a:t>
            </a:r>
            <a:endParaRPr lang="it-IT"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23" y="4566021"/>
            <a:ext cx="4882697" cy="140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042000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2906595"/>
              </p:ext>
            </p:extLst>
          </p:nvPr>
        </p:nvGraphicFramePr>
        <p:xfrm>
          <a:off x="487326" y="1717948"/>
          <a:ext cx="8169348" cy="1341120"/>
        </p:xfrm>
        <a:graphic>
          <a:graphicData uri="http://schemas.openxmlformats.org/drawingml/2006/table">
            <a:tbl>
              <a:tblPr firstRow="1" bandRow="1">
                <a:tableStyleId>{7DF18680-E054-41AD-8BC1-D1AEF772440D}</a:tableStyleId>
              </a:tblPr>
              <a:tblGrid>
                <a:gridCol w="4084674"/>
                <a:gridCol w="4084674"/>
              </a:tblGrid>
              <a:tr h="370840">
                <a:tc gridSpan="2">
                  <a:txBody>
                    <a:bodyPr/>
                    <a:lstStyle/>
                    <a:p>
                      <a:pPr algn="ctr"/>
                      <a:r>
                        <a:rPr lang="en-US" sz="2800" dirty="0" smtClean="0">
                          <a:solidFill>
                            <a:schemeClr val="bg1"/>
                          </a:solidFill>
                        </a:rPr>
                        <a:t>C.1.3 – </a:t>
                      </a:r>
                      <a:r>
                        <a:rPr lang="el-GR" sz="2800" b="1" i="0" kern="1200" dirty="0" smtClean="0">
                          <a:solidFill>
                            <a:schemeClr val="lt1"/>
                          </a:solidFill>
                          <a:effectLst/>
                          <a:latin typeface="+mn-lt"/>
                          <a:ea typeface="+mn-ea"/>
                          <a:cs typeface="+mn-cs"/>
                        </a:rPr>
                        <a:t>ΔΥΝΑΜΙΚΟ ΥΠΕΡΘΕΡΜΑΝΣΗΣ ΤΟΥ ΠΛΑΝΗΤΗ</a:t>
                      </a:r>
                      <a:endParaRPr lang="en-US" sz="2800" dirty="0">
                        <a:solidFill>
                          <a:schemeClr val="bg1"/>
                        </a:solidFill>
                      </a:endParaRPr>
                    </a:p>
                  </a:txBody>
                  <a:tcPr/>
                </a:tc>
                <a:tc hMerge="1">
                  <a:txBody>
                    <a:bodyPr/>
                    <a:lstStyle/>
                    <a:p>
                      <a:endParaRPr lang="en-US" dirty="0"/>
                    </a:p>
                  </a:txBody>
                  <a:tcPr/>
                </a:tc>
              </a:tr>
              <a:tr h="370840">
                <a:tc>
                  <a:txBody>
                    <a:bodyPr/>
                    <a:lstStyle/>
                    <a:p>
                      <a:pPr algn="ctr"/>
                      <a:r>
                        <a:rPr lang="el-GR" sz="2200" b="1" dirty="0" smtClean="0"/>
                        <a:t>ΘΕΜΑΤΙΚΗ ΕΝΟΤΗΤΑ</a:t>
                      </a:r>
                      <a:endParaRPr lang="en-US" sz="2200" b="1" dirty="0"/>
                    </a:p>
                  </a:txBody>
                  <a:tcPr/>
                </a:tc>
                <a:tc>
                  <a:txBody>
                    <a:bodyPr/>
                    <a:lstStyle/>
                    <a:p>
                      <a:pPr algn="ctr"/>
                      <a:r>
                        <a:rPr lang="el-GR" sz="2200" b="1" dirty="0" smtClean="0"/>
                        <a:t>ΚΑΤΗΓΟΡΙΑ</a:t>
                      </a:r>
                      <a:endParaRPr lang="en-US" sz="2200" b="1" dirty="0"/>
                    </a:p>
                  </a:txBody>
                  <a:tcPr/>
                </a:tc>
              </a:tr>
              <a:tr h="370840">
                <a:tc>
                  <a:txBody>
                    <a:bodyPr/>
                    <a:lstStyle/>
                    <a:p>
                      <a:pPr algn="ctr"/>
                      <a:r>
                        <a:rPr lang="en-US" sz="2000" dirty="0" smtClean="0"/>
                        <a:t>C. </a:t>
                      </a:r>
                      <a:r>
                        <a:rPr lang="el-GR" sz="2000" dirty="0" smtClean="0"/>
                        <a:t>Περιβαλλοντικές Επιπτώσεις</a:t>
                      </a:r>
                    </a:p>
                  </a:txBody>
                  <a:tcPr/>
                </a:tc>
                <a:tc>
                  <a:txBody>
                    <a:bodyPr/>
                    <a:lstStyle/>
                    <a:p>
                      <a:pPr algn="ctr"/>
                      <a:r>
                        <a:rPr lang="en-US" sz="2000" smtClean="0"/>
                        <a:t>C.1 </a:t>
                      </a:r>
                      <a:r>
                        <a:rPr lang="el-GR" sz="2000" dirty="0" smtClean="0"/>
                        <a:t>Εκπομπές Αερίων Θερμοκηπίου</a:t>
                      </a:r>
                      <a:r>
                        <a:rPr lang="en-US" sz="2000" dirty="0" smtClean="0"/>
                        <a:t> </a:t>
                      </a:r>
                      <a:endParaRPr lang="en-US" sz="2000" dirty="0"/>
                    </a:p>
                  </a:txBody>
                  <a:tcPr/>
                </a:tc>
              </a:tr>
            </a:tbl>
          </a:graphicData>
        </a:graphic>
      </p:graphicFrame>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a:t>
            </a:fld>
            <a:endParaRPr lang="en-US"/>
          </a:p>
        </p:txBody>
      </p:sp>
      <p:pic>
        <p:nvPicPr>
          <p:cNvPr id="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068" y="3563915"/>
            <a:ext cx="3187959" cy="145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07027" y="3483524"/>
            <a:ext cx="5436973" cy="2831544"/>
          </a:xfrm>
          <a:prstGeom prst="rect">
            <a:avLst/>
          </a:prstGeom>
        </p:spPr>
        <p:txBody>
          <a:bodyPr wrap="square">
            <a:spAutoFit/>
          </a:bodyPr>
          <a:lstStyle/>
          <a:p>
            <a:pPr lvl="0">
              <a:spcBef>
                <a:spcPts val="1200"/>
              </a:spcBef>
            </a:pPr>
            <a:r>
              <a:rPr lang="el-GR" sz="1400" i="1" dirty="0">
                <a:solidFill>
                  <a:prstClr val="black"/>
                </a:solidFill>
              </a:rPr>
              <a:t>Τα </a:t>
            </a:r>
            <a:r>
              <a:rPr lang="el-GR" sz="1400" b="1" dirty="0">
                <a:solidFill>
                  <a:prstClr val="black"/>
                </a:solidFill>
              </a:rPr>
              <a:t>αέρια θερμοκηπίου </a:t>
            </a:r>
            <a:r>
              <a:rPr lang="el-GR" sz="1400" i="1" dirty="0">
                <a:solidFill>
                  <a:prstClr val="black"/>
                </a:solidFill>
              </a:rPr>
              <a:t>αποτελούν μια ομάδα αερίων που συμβάλλουν στην </a:t>
            </a:r>
            <a:r>
              <a:rPr lang="el-GR" sz="1400" b="1" i="1" dirty="0">
                <a:solidFill>
                  <a:prstClr val="black"/>
                </a:solidFill>
              </a:rPr>
              <a:t>υπερθέρμανση του πλανήτη </a:t>
            </a:r>
            <a:r>
              <a:rPr lang="el-GR" sz="1400" i="1" dirty="0">
                <a:solidFill>
                  <a:prstClr val="black"/>
                </a:solidFill>
              </a:rPr>
              <a:t>και στην </a:t>
            </a:r>
            <a:r>
              <a:rPr lang="el-GR" sz="1400" b="1" i="1" dirty="0">
                <a:solidFill>
                  <a:prstClr val="black"/>
                </a:solidFill>
              </a:rPr>
              <a:t>κλιματική αλλαγή</a:t>
            </a:r>
            <a:r>
              <a:rPr lang="el-GR" sz="1400" i="1" dirty="0">
                <a:solidFill>
                  <a:prstClr val="black"/>
                </a:solidFill>
              </a:rPr>
              <a:t>. Το </a:t>
            </a:r>
            <a:r>
              <a:rPr lang="el-GR" sz="1400" b="1" i="1" dirty="0">
                <a:solidFill>
                  <a:prstClr val="black"/>
                </a:solidFill>
              </a:rPr>
              <a:t>Πρωτόκολλο του Κιότο</a:t>
            </a:r>
            <a:r>
              <a:rPr lang="el-GR" sz="1400" i="1" dirty="0">
                <a:solidFill>
                  <a:prstClr val="black"/>
                </a:solidFill>
              </a:rPr>
              <a:t>, μια περιβαλλοντική συμφωνία που εγκρίθηκε από τα μέρη της Σύμβασης-Πλαισίου των Ηνωμένων Εθνών για την Αλλαγή του Κλίματος (UNFCCC) το 1997 για τον περιορισμό της υπερθέρμανσης του πλανήτη, καλύπτει </a:t>
            </a:r>
            <a:r>
              <a:rPr lang="el-GR" sz="1400" b="1" i="1" dirty="0">
                <a:solidFill>
                  <a:prstClr val="black"/>
                </a:solidFill>
              </a:rPr>
              <a:t>έξι</a:t>
            </a:r>
            <a:r>
              <a:rPr lang="el-GR" sz="1400" i="1" dirty="0">
                <a:solidFill>
                  <a:prstClr val="black"/>
                </a:solidFill>
              </a:rPr>
              <a:t> αέρια του θερμοκηπίου: Διοξείδιο του </a:t>
            </a:r>
            <a:r>
              <a:rPr lang="el-GR" sz="1400" i="1" dirty="0" smtClean="0">
                <a:solidFill>
                  <a:prstClr val="black"/>
                </a:solidFill>
              </a:rPr>
              <a:t>άνθρακα</a:t>
            </a:r>
            <a:r>
              <a:rPr lang="en-US" sz="1400" i="1" dirty="0" smtClean="0">
                <a:solidFill>
                  <a:prstClr val="black"/>
                </a:solidFill>
              </a:rPr>
              <a:t>-</a:t>
            </a:r>
            <a:r>
              <a:rPr lang="el-GR" sz="1400" i="1" dirty="0" smtClean="0">
                <a:solidFill>
                  <a:prstClr val="black"/>
                </a:solidFill>
              </a:rPr>
              <a:t>CO</a:t>
            </a:r>
            <a:r>
              <a:rPr lang="el-GR" sz="1400" i="1" baseline="-25000" dirty="0" smtClean="0">
                <a:solidFill>
                  <a:prstClr val="black"/>
                </a:solidFill>
              </a:rPr>
              <a:t>2</a:t>
            </a:r>
            <a:r>
              <a:rPr lang="el-GR" sz="1400" i="1" dirty="0">
                <a:solidFill>
                  <a:prstClr val="black"/>
                </a:solidFill>
              </a:rPr>
              <a:t>, </a:t>
            </a:r>
            <a:r>
              <a:rPr lang="el-GR" sz="1400" i="1" dirty="0" smtClean="0">
                <a:solidFill>
                  <a:prstClr val="black"/>
                </a:solidFill>
              </a:rPr>
              <a:t>Μεθάνιο</a:t>
            </a:r>
            <a:r>
              <a:rPr lang="en-US" sz="1400" i="1" dirty="0" smtClean="0">
                <a:solidFill>
                  <a:prstClr val="black"/>
                </a:solidFill>
              </a:rPr>
              <a:t>-</a:t>
            </a:r>
            <a:r>
              <a:rPr lang="el-GR" sz="1400" i="1" dirty="0" smtClean="0">
                <a:solidFill>
                  <a:prstClr val="black"/>
                </a:solidFill>
              </a:rPr>
              <a:t>CH</a:t>
            </a:r>
            <a:r>
              <a:rPr lang="el-GR" sz="1400" i="1" baseline="-25000" dirty="0" smtClean="0">
                <a:solidFill>
                  <a:prstClr val="black"/>
                </a:solidFill>
              </a:rPr>
              <a:t>4</a:t>
            </a:r>
            <a:r>
              <a:rPr lang="el-GR" sz="1400" i="1" dirty="0">
                <a:solidFill>
                  <a:prstClr val="black"/>
                </a:solidFill>
              </a:rPr>
              <a:t>, Μονοξείδιο του </a:t>
            </a:r>
            <a:r>
              <a:rPr lang="en-US" sz="1400" i="1" dirty="0" smtClean="0">
                <a:solidFill>
                  <a:prstClr val="black"/>
                </a:solidFill>
              </a:rPr>
              <a:t>a</a:t>
            </a:r>
            <a:r>
              <a:rPr lang="el-GR" sz="1400" i="1" dirty="0" err="1" smtClean="0">
                <a:solidFill>
                  <a:prstClr val="black"/>
                </a:solidFill>
              </a:rPr>
              <a:t>ζώτου</a:t>
            </a:r>
            <a:r>
              <a:rPr lang="en-US" sz="1400" i="1" dirty="0" smtClean="0">
                <a:solidFill>
                  <a:prstClr val="black"/>
                </a:solidFill>
              </a:rPr>
              <a:t>-</a:t>
            </a:r>
            <a:r>
              <a:rPr lang="el-GR" sz="1400" i="1" dirty="0" smtClean="0">
                <a:solidFill>
                  <a:prstClr val="black"/>
                </a:solidFill>
              </a:rPr>
              <a:t>N</a:t>
            </a:r>
            <a:r>
              <a:rPr lang="el-GR" sz="1400" i="1" baseline="-25000" dirty="0" smtClean="0">
                <a:solidFill>
                  <a:prstClr val="black"/>
                </a:solidFill>
              </a:rPr>
              <a:t>2</a:t>
            </a:r>
            <a:r>
              <a:rPr lang="el-GR" sz="1400" i="1" dirty="0" smtClean="0">
                <a:solidFill>
                  <a:prstClr val="black"/>
                </a:solidFill>
              </a:rPr>
              <a:t>O</a:t>
            </a:r>
            <a:r>
              <a:rPr lang="el-GR" sz="1400" i="1" dirty="0">
                <a:solidFill>
                  <a:prstClr val="black"/>
                </a:solidFill>
              </a:rPr>
              <a:t>, Φθοριούχα αέρια</a:t>
            </a:r>
            <a:r>
              <a:rPr lang="en-US" sz="1400" i="1" dirty="0" smtClean="0">
                <a:solidFill>
                  <a:prstClr val="black"/>
                </a:solidFill>
              </a:rPr>
              <a:t> </a:t>
            </a:r>
            <a:r>
              <a:rPr lang="en-US" sz="1400" i="1" dirty="0">
                <a:solidFill>
                  <a:prstClr val="black"/>
                </a:solidFill>
              </a:rPr>
              <a:t>(</a:t>
            </a:r>
            <a:r>
              <a:rPr lang="el-GR" sz="1400" i="1" dirty="0" err="1">
                <a:solidFill>
                  <a:prstClr val="black"/>
                </a:solidFill>
              </a:rPr>
              <a:t>υδροφθοράνθρακες</a:t>
            </a:r>
            <a:r>
              <a:rPr lang="en-US" sz="1400" i="1" dirty="0">
                <a:solidFill>
                  <a:prstClr val="black"/>
                </a:solidFill>
              </a:rPr>
              <a:t>-HFCs &amp; </a:t>
            </a:r>
            <a:r>
              <a:rPr lang="el-GR" sz="1400" i="1" dirty="0" err="1">
                <a:solidFill>
                  <a:prstClr val="black"/>
                </a:solidFill>
              </a:rPr>
              <a:t>υπερφθοράνθρακες</a:t>
            </a:r>
            <a:r>
              <a:rPr lang="en-US" sz="1400" i="1" dirty="0">
                <a:solidFill>
                  <a:prstClr val="black"/>
                </a:solidFill>
              </a:rPr>
              <a:t>-PFCs)</a:t>
            </a:r>
            <a:r>
              <a:rPr lang="el-GR" sz="1400" i="1" dirty="0">
                <a:solidFill>
                  <a:prstClr val="black"/>
                </a:solidFill>
              </a:rPr>
              <a:t> και </a:t>
            </a:r>
            <a:r>
              <a:rPr lang="el-GR" sz="1400" i="1" dirty="0" err="1">
                <a:solidFill>
                  <a:prstClr val="black"/>
                </a:solidFill>
              </a:rPr>
              <a:t>Εξαφθοριούχο</a:t>
            </a:r>
            <a:r>
              <a:rPr lang="el-GR" sz="1400" i="1" dirty="0">
                <a:solidFill>
                  <a:prstClr val="black"/>
                </a:solidFill>
              </a:rPr>
              <a:t> </a:t>
            </a:r>
            <a:r>
              <a:rPr lang="el-GR" sz="1400" i="1" dirty="0" smtClean="0">
                <a:solidFill>
                  <a:prstClr val="black"/>
                </a:solidFill>
              </a:rPr>
              <a:t>θείο</a:t>
            </a:r>
            <a:r>
              <a:rPr lang="en-US" sz="1400" i="1" dirty="0" smtClean="0">
                <a:solidFill>
                  <a:prstClr val="black"/>
                </a:solidFill>
              </a:rPr>
              <a:t>-</a:t>
            </a:r>
            <a:r>
              <a:rPr lang="el-GR" sz="1400" i="1" dirty="0" smtClean="0">
                <a:solidFill>
                  <a:prstClr val="black"/>
                </a:solidFill>
              </a:rPr>
              <a:t>SF</a:t>
            </a:r>
            <a:r>
              <a:rPr lang="el-GR" sz="1400" i="1" baseline="-25000" dirty="0" smtClean="0">
                <a:solidFill>
                  <a:prstClr val="black"/>
                </a:solidFill>
              </a:rPr>
              <a:t>6</a:t>
            </a:r>
            <a:endParaRPr lang="el-GR" sz="1400" i="1" baseline="-25000" dirty="0">
              <a:solidFill>
                <a:prstClr val="black"/>
              </a:solidFill>
            </a:endParaRPr>
          </a:p>
          <a:p>
            <a:pPr>
              <a:spcBef>
                <a:spcPts val="600"/>
              </a:spcBef>
            </a:pPr>
            <a:r>
              <a:rPr lang="el-GR" sz="1400" i="1" dirty="0"/>
              <a:t>Η </a:t>
            </a:r>
            <a:r>
              <a:rPr lang="el-GR" sz="1400" b="1" i="1" dirty="0"/>
              <a:t>μετατροπή</a:t>
            </a:r>
            <a:r>
              <a:rPr lang="el-GR" sz="1400" i="1" dirty="0"/>
              <a:t> τους σε </a:t>
            </a:r>
            <a:r>
              <a:rPr lang="el-GR" sz="1400" b="1" i="1" dirty="0" smtClean="0"/>
              <a:t>ισοδύναμες εκπομπές CO</a:t>
            </a:r>
            <a:r>
              <a:rPr lang="el-GR" sz="1400" b="1" i="1" baseline="-25000" dirty="0" smtClean="0"/>
              <a:t>2</a:t>
            </a:r>
            <a:r>
              <a:rPr lang="el-GR" sz="1400" b="1" i="1" dirty="0" smtClean="0"/>
              <a:t> </a:t>
            </a:r>
            <a:r>
              <a:rPr lang="el-GR" sz="1400" i="1" dirty="0" smtClean="0"/>
              <a:t>επιτρέπει τη </a:t>
            </a:r>
            <a:r>
              <a:rPr lang="el-GR" sz="1400" b="1" i="1" dirty="0"/>
              <a:t>σύγκρισή</a:t>
            </a:r>
            <a:r>
              <a:rPr lang="el-GR" sz="1400" i="1" dirty="0"/>
              <a:t> τους και τον </a:t>
            </a:r>
            <a:r>
              <a:rPr lang="el-GR" sz="1400" b="1" i="1" dirty="0"/>
              <a:t>προσδιορισμό</a:t>
            </a:r>
            <a:r>
              <a:rPr lang="el-GR" sz="1400" i="1" dirty="0"/>
              <a:t> της </a:t>
            </a:r>
            <a:r>
              <a:rPr lang="el-GR" sz="1400" b="1" i="1" dirty="0"/>
              <a:t>ατομικής</a:t>
            </a:r>
            <a:r>
              <a:rPr lang="el-GR" sz="1400" i="1" dirty="0"/>
              <a:t> και </a:t>
            </a:r>
            <a:r>
              <a:rPr lang="el-GR" sz="1400" b="1" i="1" dirty="0"/>
              <a:t>συνολικής</a:t>
            </a:r>
            <a:r>
              <a:rPr lang="el-GR" sz="1400" i="1" dirty="0"/>
              <a:t> τους </a:t>
            </a:r>
            <a:r>
              <a:rPr lang="el-GR" sz="1400" b="1" i="1" dirty="0"/>
              <a:t>συμβολής</a:t>
            </a:r>
            <a:r>
              <a:rPr lang="el-GR" sz="1400" i="1" dirty="0"/>
              <a:t> στις περιβαλλοντικές </a:t>
            </a:r>
            <a:r>
              <a:rPr lang="el-GR" sz="1400" i="1" dirty="0" smtClean="0"/>
              <a:t>επιβαρύνσεις</a:t>
            </a:r>
            <a:endParaRPr lang="en-US" sz="1400" i="1" dirty="0"/>
          </a:p>
        </p:txBody>
      </p:sp>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739554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65112" y="4944788"/>
            <a:ext cx="2973763" cy="1336522"/>
            <a:chOff x="3265112" y="4874448"/>
            <a:chExt cx="2973763" cy="1336522"/>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265112" y="5014514"/>
              <a:ext cx="168629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Καύσιμα</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1" name="Segnaposto contenuto 2">
            <a:extLst>
              <a:ext uri="{FF2B5EF4-FFF2-40B4-BE49-F238E27FC236}">
                <a16:creationId xmlns="" xmlns:a16="http://schemas.microsoft.com/office/drawing/2014/main" id="{86F2EB93-A63A-4210-B86A-E5FCAD7D8D7F}"/>
              </a:ext>
            </a:extLst>
          </p:cNvPr>
          <p:cNvSpPr txBox="1">
            <a:spLocks/>
          </p:cNvSpPr>
          <p:nvPr/>
        </p:nvSpPr>
        <p:spPr>
          <a:xfrm>
            <a:off x="268223" y="902208"/>
            <a:ext cx="8875777" cy="941582"/>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500"/>
              </a:lnSpc>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ΜΕΛΕΤΗΣ/ΣΧΕΔΙΑΣΜΟΥ</a:t>
            </a:r>
            <a:r>
              <a:rPr lang="en-US" b="1" u="sng" dirty="0" smtClean="0">
                <a:latin typeface="Calibri" panose="020F0502020204030204" pitchFamily="34" charset="0"/>
                <a:cs typeface="Calibri" panose="020F0502020204030204" pitchFamily="34" charset="0"/>
              </a:rPr>
              <a:t> </a:t>
            </a:r>
          </a:p>
          <a:p>
            <a:pPr marL="0" indent="0">
              <a:lnSpc>
                <a:spcPts val="2500"/>
              </a:lnSpc>
              <a:buNone/>
            </a:pPr>
            <a:r>
              <a:rPr lang="en-US" b="1" dirty="0">
                <a:latin typeface="Calibri" panose="020F0502020204030204" pitchFamily="34" charset="0"/>
              </a:rPr>
              <a:t> </a:t>
            </a:r>
            <a:r>
              <a:rPr lang="en-US" b="1" dirty="0" smtClean="0">
                <a:latin typeface="Calibri" panose="020F0502020204030204" pitchFamily="34" charset="0"/>
              </a:rPr>
              <a:t>                                                                                    (</a:t>
            </a:r>
            <a:r>
              <a:rPr lang="el-GR" b="1" u="sng" dirty="0" smtClean="0">
                <a:latin typeface="Calibri" panose="020F0502020204030204" pitchFamily="34" charset="0"/>
              </a:rPr>
              <a:t>Καύσιμα</a:t>
            </a:r>
            <a:r>
              <a:rPr lang="en-US" b="1" dirty="0" smtClean="0">
                <a:latin typeface="Calibri" panose="020F0502020204030204" pitchFamily="34" charset="0"/>
              </a:rPr>
              <a:t>)</a:t>
            </a:r>
            <a:endParaRPr lang="it-IT" dirty="0"/>
          </a:p>
        </p:txBody>
      </p:sp>
      <p:sp>
        <p:nvSpPr>
          <p:cNvPr id="9"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43987"/>
            <a:ext cx="8900850" cy="435065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b="1" dirty="0">
                <a:solidFill>
                  <a:schemeClr val="tx1">
                    <a:lumMod val="50000"/>
                    <a:lumOff val="50000"/>
                  </a:schemeClr>
                </a:solidFill>
              </a:rPr>
              <a:t>Τα βήματα υπολογισμού για ένα νέο κτίριο που είναι στη φάση μελέτης / σχεδιασμού είναι τα </a:t>
            </a:r>
            <a:r>
              <a:rPr lang="el-GR" sz="2000" b="1" dirty="0" smtClean="0">
                <a:solidFill>
                  <a:schemeClr val="tx1">
                    <a:lumMod val="50000"/>
                    <a:lumOff val="50000"/>
                  </a:schemeClr>
                </a:solidFill>
              </a:rPr>
              <a:t>ακόλουθα:</a:t>
            </a:r>
            <a:endParaRPr lang="it-IT" sz="2000" dirty="0"/>
          </a:p>
          <a:p>
            <a:pPr marL="284163" lvl="0" indent="-284163">
              <a:spcBef>
                <a:spcPts val="0"/>
              </a:spcBef>
              <a:buNone/>
            </a:pPr>
            <a:r>
              <a:rPr lang="el-GR" sz="1800" dirty="0" smtClean="0"/>
              <a:t>α) Υπολογίστε </a:t>
            </a:r>
            <a:r>
              <a:rPr lang="el-GR" sz="1800" dirty="0"/>
              <a:t>την ετήσια </a:t>
            </a:r>
            <a:r>
              <a:rPr lang="el-GR" sz="1800" b="1" dirty="0"/>
              <a:t>ποσότητα</a:t>
            </a:r>
            <a:r>
              <a:rPr lang="el-GR" sz="1800" dirty="0"/>
              <a:t> κάθε </a:t>
            </a:r>
            <a:r>
              <a:rPr lang="el-GR" sz="1800" b="1" dirty="0"/>
              <a:t>καυσίμου </a:t>
            </a:r>
            <a:r>
              <a:rPr lang="el-GR" sz="1800" dirty="0"/>
              <a:t>(π.χ. λίτρα </a:t>
            </a:r>
            <a:r>
              <a:rPr lang="el-GR" sz="1800" dirty="0" smtClean="0"/>
              <a:t>πετρελαίου, </a:t>
            </a:r>
            <a:r>
              <a:rPr lang="el-GR" sz="1800" dirty="0"/>
              <a:t>κυβικά μέτρα φυσικού αερίου) </a:t>
            </a:r>
            <a:r>
              <a:rPr lang="el-GR" sz="1800" dirty="0" smtClean="0"/>
              <a:t>που χρησιμοποιείται </a:t>
            </a:r>
            <a:r>
              <a:rPr lang="el-GR" sz="1800" dirty="0" smtClean="0">
                <a:solidFill>
                  <a:prstClr val="black"/>
                </a:solidFill>
                <a:cs typeface="Calibri" panose="020F0502020204030204" pitchFamily="34" charset="0"/>
              </a:rPr>
              <a:t>για </a:t>
            </a:r>
            <a:r>
              <a:rPr lang="el-GR" sz="1800" dirty="0">
                <a:solidFill>
                  <a:prstClr val="black"/>
                </a:solidFill>
                <a:cs typeface="Calibri" panose="020F0502020204030204" pitchFamily="34" charset="0"/>
              </a:rPr>
              <a:t>την κάλυψη των </a:t>
            </a:r>
            <a:r>
              <a:rPr lang="el-GR" sz="1800" b="1" dirty="0">
                <a:solidFill>
                  <a:prstClr val="black"/>
                </a:solidFill>
                <a:cs typeface="Calibri" panose="020F0502020204030204" pitchFamily="34" charset="0"/>
              </a:rPr>
              <a:t>αναγκών των τεχνικών εγκαταστάσεων </a:t>
            </a:r>
            <a:r>
              <a:rPr lang="el-GR" sz="1800" dirty="0">
                <a:solidFill>
                  <a:prstClr val="black"/>
                </a:solidFill>
                <a:cs typeface="Calibri" panose="020F0502020204030204" pitchFamily="34" charset="0"/>
              </a:rPr>
              <a:t>του κτιρίου </a:t>
            </a:r>
            <a:r>
              <a:rPr lang="el-GR" sz="1800" dirty="0" smtClean="0"/>
              <a:t>ή από ΣΗΘ, </a:t>
            </a:r>
            <a:r>
              <a:rPr lang="el-GR" sz="1800" dirty="0"/>
              <a:t>κατά περίπτωση, σε ένα </a:t>
            </a:r>
            <a:r>
              <a:rPr lang="el-GR" sz="1800" b="1" dirty="0"/>
              <a:t>τυπικό έτος, </a:t>
            </a:r>
            <a:r>
              <a:rPr lang="el-GR" sz="1800" dirty="0"/>
              <a:t>σύμφωνα με τα </a:t>
            </a:r>
            <a:r>
              <a:rPr lang="el-GR" sz="1800" dirty="0" smtClean="0"/>
              <a:t>ευρωπαϊκά πρότυπα που </a:t>
            </a:r>
            <a:r>
              <a:rPr lang="el-GR" sz="1800" dirty="0"/>
              <a:t>υποστηρίζουν </a:t>
            </a:r>
            <a:r>
              <a:rPr lang="el-GR" sz="1800" dirty="0" smtClean="0"/>
              <a:t>την EPBD και τον ΚΕΝΑΚ (βλέπε </a:t>
            </a:r>
            <a:r>
              <a:rPr lang="el-GR" sz="1800" b="1" dirty="0" smtClean="0"/>
              <a:t>Β.1.2</a:t>
            </a:r>
            <a:r>
              <a:rPr lang="el-GR" sz="1800" dirty="0" smtClean="0"/>
              <a:t>)</a:t>
            </a:r>
            <a:endParaRPr lang="en-US" sz="1800" dirty="0" smtClean="0"/>
          </a:p>
          <a:p>
            <a:pPr marL="576263" lvl="0" indent="-295275">
              <a:spcBef>
                <a:spcPts val="0"/>
              </a:spcBef>
              <a:buFont typeface="Courier New" panose="02070309020205020404" pitchFamily="49" charset="0"/>
              <a:buChar char="o"/>
            </a:pPr>
            <a:r>
              <a:rPr lang="el-GR" sz="1600" dirty="0"/>
              <a:t>Τα καύσιμα μπορούν να χρησιμοποιηθούν </a:t>
            </a:r>
            <a:r>
              <a:rPr lang="el-GR" sz="1600" dirty="0" smtClean="0"/>
              <a:t>μόνο για καύση σε κεντρικές εγκαταστάσεις θέρμανσης </a:t>
            </a:r>
            <a:r>
              <a:rPr lang="el-GR" sz="1600" dirty="0"/>
              <a:t>ή </a:t>
            </a:r>
            <a:r>
              <a:rPr lang="el-GR" sz="1600" dirty="0" smtClean="0"/>
              <a:t>από ΣΗΘ για την παραγωγή ωφέλιμης θερμότητας και ηλεκτρισμό (βλέπε </a:t>
            </a:r>
            <a:r>
              <a:rPr lang="el-GR" sz="1600" dirty="0"/>
              <a:t>επόμενο</a:t>
            </a:r>
            <a:r>
              <a:rPr lang="el-GR" sz="1600" dirty="0" smtClean="0"/>
              <a:t>)</a:t>
            </a:r>
            <a:endParaRPr lang="en-US" sz="1600" dirty="0" smtClean="0"/>
          </a:p>
          <a:p>
            <a:pPr marL="228600" lvl="0" indent="-228600">
              <a:spcBef>
                <a:spcPts val="0"/>
              </a:spcBef>
              <a:buNone/>
            </a:pPr>
            <a:r>
              <a:rPr lang="el-GR" sz="1800" dirty="0" smtClean="0"/>
              <a:t>β</a:t>
            </a:r>
            <a:r>
              <a:rPr lang="el-GR" sz="1800" dirty="0"/>
              <a:t>) Χρησιμοποιήστε </a:t>
            </a:r>
            <a:r>
              <a:rPr lang="el-GR" sz="1800" dirty="0" smtClean="0"/>
              <a:t>τους συντελεστές εκπομπής  </a:t>
            </a:r>
            <a:r>
              <a:rPr lang="el-GR" sz="1800" b="1" dirty="0" smtClean="0"/>
              <a:t>LCA </a:t>
            </a:r>
            <a:r>
              <a:rPr lang="el-GR" sz="1800" b="1" dirty="0"/>
              <a:t>CO</a:t>
            </a:r>
            <a:r>
              <a:rPr lang="el-GR" sz="1800" b="1" baseline="-25000" dirty="0"/>
              <a:t>2</a:t>
            </a:r>
            <a:r>
              <a:rPr lang="el-GR" sz="1800" b="1" dirty="0"/>
              <a:t> </a:t>
            </a:r>
            <a:r>
              <a:rPr lang="el-GR" sz="1800" b="1" dirty="0" err="1"/>
              <a:t>eq</a:t>
            </a:r>
            <a:r>
              <a:rPr lang="el-GR" sz="1800" b="1" dirty="0"/>
              <a:t>. </a:t>
            </a:r>
            <a:r>
              <a:rPr lang="el-GR" sz="1800" dirty="0" smtClean="0"/>
              <a:t>για </a:t>
            </a:r>
            <a:r>
              <a:rPr lang="el-GR" sz="1800" dirty="0"/>
              <a:t>κάθε καύσιμο </a:t>
            </a:r>
            <a:r>
              <a:rPr lang="el-GR" sz="1800" dirty="0" smtClean="0"/>
              <a:t>για να μετατρέψετε τις μονάδες </a:t>
            </a:r>
            <a:r>
              <a:rPr lang="el-GR" sz="1800" dirty="0"/>
              <a:t>ενέργειας σε </a:t>
            </a:r>
            <a:r>
              <a:rPr lang="el-GR" sz="1800" dirty="0" smtClean="0"/>
              <a:t>ισοδύναμες μονάδες μάζας CO</a:t>
            </a:r>
            <a:r>
              <a:rPr lang="el-GR" sz="1800" baseline="-25000" dirty="0" smtClean="0"/>
              <a:t>2</a:t>
            </a:r>
            <a:r>
              <a:rPr lang="el-GR" sz="1800" dirty="0" smtClean="0"/>
              <a:t> </a:t>
            </a:r>
            <a:r>
              <a:rPr lang="en-US" sz="1800" dirty="0" smtClean="0"/>
              <a:t>eq</a:t>
            </a:r>
            <a:r>
              <a:rPr lang="en-US" sz="1800" dirty="0"/>
              <a:t>. </a:t>
            </a:r>
          </a:p>
          <a:p>
            <a:pPr marL="0" lvl="0" indent="0">
              <a:spcBef>
                <a:spcPts val="0"/>
              </a:spcBef>
              <a:buNone/>
            </a:pPr>
            <a:r>
              <a:rPr lang="el-GR" sz="1800" dirty="0" smtClean="0">
                <a:solidFill>
                  <a:prstClr val="black"/>
                </a:solidFill>
              </a:rPr>
              <a:t>γ) Υπολογίστε την </a:t>
            </a:r>
            <a:r>
              <a:rPr lang="el-GR" sz="1800" dirty="0"/>
              <a:t>ωφέλιμη εσωτερική επιφάνεια δαπέδου του κτιρίου</a:t>
            </a:r>
            <a:endParaRPr lang="en-US" sz="1800" dirty="0" smtClean="0">
              <a:solidFill>
                <a:prstClr val="black"/>
              </a:solidFill>
            </a:endParaRPr>
          </a:p>
          <a:p>
            <a:pPr marL="228600" lvl="0" indent="-228600">
              <a:spcBef>
                <a:spcPts val="0"/>
              </a:spcBef>
              <a:buNone/>
            </a:pPr>
            <a:r>
              <a:rPr lang="el-GR" sz="1800" dirty="0" smtClean="0">
                <a:solidFill>
                  <a:prstClr val="black"/>
                </a:solidFill>
              </a:rPr>
              <a:t>δ</a:t>
            </a:r>
            <a:r>
              <a:rPr lang="el-GR" sz="1800" dirty="0">
                <a:solidFill>
                  <a:prstClr val="black"/>
                </a:solidFill>
              </a:rPr>
              <a:t>) Υπολογίστε την </a:t>
            </a:r>
            <a:r>
              <a:rPr lang="el-GR" sz="1800" dirty="0" smtClean="0">
                <a:solidFill>
                  <a:prstClr val="black"/>
                </a:solidFill>
              </a:rPr>
              <a:t>ετήσια ένταση των GHG </a:t>
            </a:r>
            <a:r>
              <a:rPr lang="el-GR" sz="1800" dirty="0">
                <a:solidFill>
                  <a:prstClr val="black"/>
                </a:solidFill>
              </a:rPr>
              <a:t>σε </a:t>
            </a:r>
            <a:r>
              <a:rPr lang="el-GR" sz="1800" dirty="0" err="1">
                <a:solidFill>
                  <a:prstClr val="black"/>
                </a:solidFill>
              </a:rPr>
              <a:t>kg</a:t>
            </a:r>
            <a:r>
              <a:rPr lang="el-GR" sz="1800" dirty="0">
                <a:solidFill>
                  <a:prstClr val="black"/>
                </a:solidFill>
              </a:rPr>
              <a:t> CO</a:t>
            </a:r>
            <a:r>
              <a:rPr lang="el-GR" sz="1800" baseline="-25000" dirty="0">
                <a:solidFill>
                  <a:prstClr val="black"/>
                </a:solidFill>
              </a:rPr>
              <a:t>2</a:t>
            </a:r>
            <a:r>
              <a:rPr lang="el-GR" sz="1800" dirty="0">
                <a:solidFill>
                  <a:prstClr val="black"/>
                </a:solidFill>
              </a:rPr>
              <a:t> </a:t>
            </a:r>
            <a:r>
              <a:rPr lang="el-GR" sz="1800" dirty="0" err="1">
                <a:solidFill>
                  <a:prstClr val="black"/>
                </a:solidFill>
              </a:rPr>
              <a:t>eq</a:t>
            </a:r>
            <a:r>
              <a:rPr lang="el-GR" sz="1800" dirty="0">
                <a:solidFill>
                  <a:prstClr val="black"/>
                </a:solidFill>
              </a:rPr>
              <a:t>. ανά </a:t>
            </a:r>
            <a:r>
              <a:rPr lang="el-GR" sz="1800" dirty="0" smtClean="0">
                <a:solidFill>
                  <a:prstClr val="black"/>
                </a:solidFill>
              </a:rPr>
              <a:t>μονάδα </a:t>
            </a:r>
            <a:r>
              <a:rPr lang="el-GR" sz="1800" dirty="0" smtClean="0"/>
              <a:t>ωφέλιμης εσωτερικής επιφάνειας </a:t>
            </a:r>
            <a:r>
              <a:rPr lang="el-GR" sz="1800" dirty="0"/>
              <a:t>δαπέδου του κτιρίου </a:t>
            </a:r>
            <a:r>
              <a:rPr lang="en-US" sz="1800" dirty="0" smtClean="0">
                <a:solidFill>
                  <a:prstClr val="black"/>
                </a:solidFill>
              </a:rPr>
              <a:t>(kg </a:t>
            </a:r>
            <a:r>
              <a:rPr lang="en-US" sz="1800" dirty="0">
                <a:solidFill>
                  <a:prstClr val="black"/>
                </a:solidFill>
              </a:rPr>
              <a:t>CO</a:t>
            </a:r>
            <a:r>
              <a:rPr lang="en-US" sz="1800" baseline="-25000" dirty="0">
                <a:solidFill>
                  <a:prstClr val="black"/>
                </a:solidFill>
              </a:rPr>
              <a:t>2</a:t>
            </a:r>
            <a:r>
              <a:rPr lang="en-US" sz="1800" dirty="0">
                <a:solidFill>
                  <a:prstClr val="black"/>
                </a:solidFill>
              </a:rPr>
              <a:t> eq./</a:t>
            </a:r>
            <a:r>
              <a:rPr lang="en-US" sz="1800" dirty="0" smtClean="0">
                <a:solidFill>
                  <a:prstClr val="black"/>
                </a:solidFill>
              </a:rPr>
              <a:t>m</a:t>
            </a:r>
            <a:r>
              <a:rPr lang="en-US" sz="1800" baseline="30000" dirty="0" smtClean="0">
                <a:solidFill>
                  <a:prstClr val="black"/>
                </a:solidFill>
              </a:rPr>
              <a:t>2</a:t>
            </a:r>
            <a:r>
              <a:rPr lang="en-US" sz="1800" dirty="0" smtClean="0">
                <a:solidFill>
                  <a:prstClr val="black"/>
                </a:solidFill>
              </a:rPr>
              <a:t>/</a:t>
            </a:r>
            <a:r>
              <a:rPr lang="en-US" sz="1800" dirty="0" err="1" smtClean="0">
                <a:solidFill>
                  <a:prstClr val="black"/>
                </a:solidFill>
              </a:rPr>
              <a:t>yr</a:t>
            </a:r>
            <a:r>
              <a:rPr lang="en-US" sz="1800" dirty="0" smtClean="0">
                <a:solidFill>
                  <a:prstClr val="black"/>
                </a:solidFill>
              </a:rPr>
              <a:t>)</a:t>
            </a:r>
            <a:endParaRPr lang="en-US" sz="1800" u="sng" dirty="0" smtClean="0">
              <a:solidFill>
                <a:prstClr val="black"/>
              </a:solidFill>
            </a:endParaRPr>
          </a:p>
          <a:p>
            <a:pPr marL="457200" lvl="0" indent="-457200">
              <a:spcBef>
                <a:spcPts val="0"/>
              </a:spcBef>
              <a:buFont typeface="+mj-lt"/>
              <a:buAutoNum type="alphaLcParenR" startAt="2"/>
            </a:pPr>
            <a:endParaRPr lang="en-US" sz="2000" i="1" dirty="0">
              <a:solidFill>
                <a:srgbClr val="00B050"/>
              </a:solidFill>
            </a:endParaRPr>
          </a:p>
          <a:p>
            <a:pPr marL="457200" lvl="0" indent="-457200">
              <a:buFont typeface="+mj-lt"/>
              <a:buAutoNum type="alphaLcParenR" startAt="2"/>
            </a:pPr>
            <a:endParaRPr lang="en-US" sz="2000" dirty="0" smtClean="0"/>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20</a:t>
            </a:fld>
            <a:endParaRPr lang="en-US"/>
          </a:p>
        </p:txBody>
      </p:sp>
      <p:pic>
        <p:nvPicPr>
          <p:cNvPr id="7"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79194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35426"/>
            <a:ext cx="8900850" cy="455285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0988" lvl="0" indent="-280988">
              <a:buNone/>
            </a:pPr>
            <a:r>
              <a:rPr lang="el-GR" sz="2000" dirty="0" smtClean="0"/>
              <a:t>ε</a:t>
            </a:r>
            <a:r>
              <a:rPr lang="el-GR" sz="2000" dirty="0"/>
              <a:t>) Υπολογίστε την ετήσια </a:t>
            </a:r>
            <a:r>
              <a:rPr lang="el-GR" sz="2000" dirty="0" smtClean="0"/>
              <a:t>ποσότητα </a:t>
            </a:r>
            <a:r>
              <a:rPr lang="el-GR" sz="2000" b="1" dirty="0" smtClean="0"/>
              <a:t>ηλεκτρικής ενέργειας</a:t>
            </a:r>
            <a:r>
              <a:rPr lang="el-GR" sz="2000" dirty="0" smtClean="0"/>
              <a:t> </a:t>
            </a:r>
            <a:r>
              <a:rPr lang="el-GR" sz="2000" dirty="0"/>
              <a:t>που χρησιμοποιείται </a:t>
            </a:r>
            <a:r>
              <a:rPr lang="el-GR" sz="2000" dirty="0">
                <a:solidFill>
                  <a:prstClr val="black"/>
                </a:solidFill>
                <a:cs typeface="Calibri" panose="020F0502020204030204" pitchFamily="34" charset="0"/>
              </a:rPr>
              <a:t>για την κάλυψη των </a:t>
            </a:r>
            <a:r>
              <a:rPr lang="el-GR" sz="2000" b="1" dirty="0">
                <a:solidFill>
                  <a:prstClr val="black"/>
                </a:solidFill>
                <a:cs typeface="Calibri" panose="020F0502020204030204" pitchFamily="34" charset="0"/>
              </a:rPr>
              <a:t>αναγκών των τεχνικών εγκαταστάσεων </a:t>
            </a:r>
            <a:r>
              <a:rPr lang="el-GR" sz="2000" dirty="0">
                <a:solidFill>
                  <a:prstClr val="black"/>
                </a:solidFill>
                <a:cs typeface="Calibri" panose="020F0502020204030204" pitchFamily="34" charset="0"/>
              </a:rPr>
              <a:t>του κτιρίου </a:t>
            </a:r>
            <a:r>
              <a:rPr lang="el-GR" sz="2000" dirty="0" smtClean="0"/>
              <a:t>σε </a:t>
            </a:r>
            <a:r>
              <a:rPr lang="el-GR" sz="2000" dirty="0"/>
              <a:t>ένα </a:t>
            </a:r>
            <a:r>
              <a:rPr lang="el-GR" sz="2000" b="1" dirty="0"/>
              <a:t>τυπικό </a:t>
            </a:r>
            <a:r>
              <a:rPr lang="el-GR" sz="2000" b="1" dirty="0" smtClean="0"/>
              <a:t>έτος</a:t>
            </a:r>
            <a:r>
              <a:rPr lang="en-US" sz="2000" dirty="0" smtClean="0"/>
              <a:t>. </a:t>
            </a:r>
            <a:r>
              <a:rPr lang="el-GR" sz="2000" dirty="0" smtClean="0"/>
              <a:t>Για περισσότερες πληροφορίες βλέπε </a:t>
            </a:r>
            <a:r>
              <a:rPr lang="en-US" sz="2000" b="1" dirty="0" smtClean="0"/>
              <a:t>B.1.3</a:t>
            </a:r>
            <a:endParaRPr lang="el-GR" sz="2000" b="1" dirty="0"/>
          </a:p>
          <a:p>
            <a:pPr marL="280988" indent="-280988">
              <a:buNone/>
            </a:pPr>
            <a:r>
              <a:rPr lang="el-GR" sz="2000" dirty="0" smtClean="0"/>
              <a:t>στ</a:t>
            </a:r>
            <a:r>
              <a:rPr lang="el-GR" sz="2000" dirty="0"/>
              <a:t>) </a:t>
            </a:r>
            <a:r>
              <a:rPr lang="el-GR" sz="2000" dirty="0" smtClean="0"/>
              <a:t>Χρησιμοποιήστε </a:t>
            </a:r>
            <a:r>
              <a:rPr lang="el-GR" sz="2000" dirty="0"/>
              <a:t>τους συντελεστές εκπομπής  </a:t>
            </a:r>
            <a:r>
              <a:rPr lang="el-GR" sz="2000" b="1" dirty="0"/>
              <a:t>LCA CO</a:t>
            </a:r>
            <a:r>
              <a:rPr lang="el-GR" sz="2000" b="1" baseline="-25000" dirty="0"/>
              <a:t>2</a:t>
            </a:r>
            <a:r>
              <a:rPr lang="el-GR" sz="2000" b="1" dirty="0"/>
              <a:t> </a:t>
            </a:r>
            <a:r>
              <a:rPr lang="el-GR" sz="2000" b="1" dirty="0" err="1"/>
              <a:t>eq</a:t>
            </a:r>
            <a:r>
              <a:rPr lang="el-GR" sz="2000" b="1" dirty="0"/>
              <a:t>. </a:t>
            </a:r>
            <a:r>
              <a:rPr lang="el-GR" sz="2000" dirty="0"/>
              <a:t>για </a:t>
            </a:r>
            <a:r>
              <a:rPr lang="el-GR" sz="2000" dirty="0" smtClean="0"/>
              <a:t>τον ηλεκτρισμό για </a:t>
            </a:r>
            <a:r>
              <a:rPr lang="el-GR" sz="2000" dirty="0"/>
              <a:t>να μετατρέψετε τις μονάδες ενέργειας σε ισοδύναμες μονάδες μάζας CO</a:t>
            </a:r>
            <a:r>
              <a:rPr lang="el-GR" sz="2000" baseline="-25000" dirty="0"/>
              <a:t>2</a:t>
            </a:r>
            <a:r>
              <a:rPr lang="el-GR" sz="2000" dirty="0"/>
              <a:t> </a:t>
            </a:r>
            <a:r>
              <a:rPr lang="en-US" sz="2000" dirty="0"/>
              <a:t>eq. </a:t>
            </a:r>
          </a:p>
          <a:p>
            <a:pPr marL="0" lvl="0" indent="0">
              <a:spcBef>
                <a:spcPts val="0"/>
              </a:spcBef>
              <a:buNone/>
            </a:pPr>
            <a:r>
              <a:rPr lang="el-GR" sz="2000" dirty="0" smtClean="0">
                <a:solidFill>
                  <a:prstClr val="black"/>
                </a:solidFill>
              </a:rPr>
              <a:t>ζ) </a:t>
            </a:r>
            <a:r>
              <a:rPr lang="el-GR" sz="2000" dirty="0">
                <a:solidFill>
                  <a:prstClr val="black"/>
                </a:solidFill>
              </a:rPr>
              <a:t>Υπολογίστε την </a:t>
            </a:r>
            <a:r>
              <a:rPr lang="el-GR" sz="2000" dirty="0"/>
              <a:t>ωφέλιμη εσωτερική επιφάνεια δαπέδου του κτιρίου</a:t>
            </a:r>
            <a:endParaRPr lang="en-US" sz="2000" dirty="0">
              <a:solidFill>
                <a:prstClr val="black"/>
              </a:solidFill>
            </a:endParaRPr>
          </a:p>
          <a:p>
            <a:pPr marL="233363" indent="-233363">
              <a:buNone/>
            </a:pPr>
            <a:r>
              <a:rPr lang="el-GR" sz="2000" dirty="0" smtClean="0">
                <a:solidFill>
                  <a:prstClr val="black"/>
                </a:solidFill>
              </a:rPr>
              <a:t>η) </a:t>
            </a:r>
            <a:r>
              <a:rPr lang="el-GR" sz="2000" dirty="0">
                <a:solidFill>
                  <a:prstClr val="black"/>
                </a:solidFill>
              </a:rPr>
              <a:t>Υπολογίστε την ετήσια ένταση </a:t>
            </a:r>
            <a:r>
              <a:rPr lang="el-GR" sz="2000" dirty="0" smtClean="0">
                <a:solidFill>
                  <a:prstClr val="black"/>
                </a:solidFill>
              </a:rPr>
              <a:t>των </a:t>
            </a:r>
            <a:r>
              <a:rPr lang="el-GR" sz="2000" dirty="0">
                <a:solidFill>
                  <a:prstClr val="black"/>
                </a:solidFill>
              </a:rPr>
              <a:t>GHG σε </a:t>
            </a:r>
            <a:r>
              <a:rPr lang="el-GR" sz="2000" dirty="0" err="1">
                <a:solidFill>
                  <a:prstClr val="black"/>
                </a:solidFill>
              </a:rPr>
              <a:t>kg</a:t>
            </a:r>
            <a:r>
              <a:rPr lang="el-GR" sz="2000" dirty="0">
                <a:solidFill>
                  <a:prstClr val="black"/>
                </a:solidFill>
              </a:rPr>
              <a:t> CO</a:t>
            </a:r>
            <a:r>
              <a:rPr lang="el-GR" sz="2000" baseline="-25000" dirty="0">
                <a:solidFill>
                  <a:prstClr val="black"/>
                </a:solidFill>
              </a:rPr>
              <a:t>2</a:t>
            </a:r>
            <a:r>
              <a:rPr lang="el-GR" sz="2000" dirty="0">
                <a:solidFill>
                  <a:prstClr val="black"/>
                </a:solidFill>
              </a:rPr>
              <a:t> </a:t>
            </a:r>
            <a:r>
              <a:rPr lang="el-GR" sz="2000" dirty="0" err="1">
                <a:solidFill>
                  <a:prstClr val="black"/>
                </a:solidFill>
              </a:rPr>
              <a:t>eq</a:t>
            </a:r>
            <a:r>
              <a:rPr lang="el-GR" sz="2000" dirty="0">
                <a:solidFill>
                  <a:prstClr val="black"/>
                </a:solidFill>
              </a:rPr>
              <a:t>. ανά μονάδα </a:t>
            </a:r>
            <a:r>
              <a:rPr lang="el-GR" sz="2000" dirty="0"/>
              <a:t>ωφέλιμης εσωτερικής επιφάνειας δαπέδου </a:t>
            </a:r>
            <a:r>
              <a:rPr lang="el-GR" sz="2000" dirty="0" smtClean="0"/>
              <a:t>του κτιρίου </a:t>
            </a:r>
            <a:r>
              <a:rPr lang="en-US" sz="2000" dirty="0">
                <a:solidFill>
                  <a:prstClr val="black"/>
                </a:solidFill>
              </a:rPr>
              <a:t>(kg CO</a:t>
            </a:r>
            <a:r>
              <a:rPr lang="en-US" sz="2000" baseline="-25000" dirty="0">
                <a:solidFill>
                  <a:prstClr val="black"/>
                </a:solidFill>
              </a:rPr>
              <a:t>2</a:t>
            </a:r>
            <a:r>
              <a:rPr lang="en-US" sz="2000" dirty="0">
                <a:solidFill>
                  <a:prstClr val="black"/>
                </a:solidFill>
              </a:rPr>
              <a:t> eq./m</a:t>
            </a:r>
            <a:r>
              <a:rPr lang="en-US" sz="2000" baseline="30000" dirty="0">
                <a:solidFill>
                  <a:prstClr val="black"/>
                </a:solidFill>
              </a:rPr>
              <a:t>2</a:t>
            </a:r>
            <a:r>
              <a:rPr lang="en-US" sz="2000" dirty="0">
                <a:solidFill>
                  <a:prstClr val="black"/>
                </a:solidFill>
              </a:rPr>
              <a:t>/</a:t>
            </a:r>
            <a:r>
              <a:rPr lang="en-US" sz="2000" dirty="0" err="1">
                <a:solidFill>
                  <a:prstClr val="black"/>
                </a:solidFill>
              </a:rPr>
              <a:t>yr</a:t>
            </a:r>
            <a:r>
              <a:rPr lang="en-US" sz="2000" dirty="0">
                <a:solidFill>
                  <a:prstClr val="black"/>
                </a:solidFill>
              </a:rPr>
              <a:t>)</a:t>
            </a:r>
            <a:endParaRPr lang="en-US" sz="2000" u="sng" dirty="0">
              <a:solidFill>
                <a:prstClr val="black"/>
              </a:solidFill>
            </a:endParaRPr>
          </a:p>
          <a:p>
            <a:pPr marL="0" lvl="0" indent="0">
              <a:buNone/>
            </a:pPr>
            <a:endParaRPr lang="en-US" sz="2000" u="sng" dirty="0">
              <a:solidFill>
                <a:srgbClr val="FF0000"/>
              </a:solidFill>
            </a:endParaRPr>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21</a:t>
            </a:fld>
            <a:endParaRPr lang="en-US"/>
          </a:p>
        </p:txBody>
      </p:sp>
      <p:pic>
        <p:nvPicPr>
          <p:cNvPr id="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050209" y="4944788"/>
            <a:ext cx="3188666" cy="1336522"/>
            <a:chOff x="3050209" y="4874448"/>
            <a:chExt cx="3188666" cy="1336522"/>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050209" y="5014514"/>
              <a:ext cx="236289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Ηλεκτρισμός</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0" name="Segnaposto contenuto 2">
            <a:extLst>
              <a:ext uri="{FF2B5EF4-FFF2-40B4-BE49-F238E27FC236}">
                <a16:creationId xmlns="" xmlns:a16="http://schemas.microsoft.com/office/drawing/2014/main" id="{86F2EB93-A63A-4210-B86A-E5FCAD7D8D7F}"/>
              </a:ext>
            </a:extLst>
          </p:cNvPr>
          <p:cNvSpPr txBox="1">
            <a:spLocks/>
          </p:cNvSpPr>
          <p:nvPr/>
        </p:nvSpPr>
        <p:spPr>
          <a:xfrm>
            <a:off x="268223" y="902208"/>
            <a:ext cx="8875777" cy="941582"/>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500"/>
              </a:lnSpc>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ΜΕΛΕΤΗΣ/ΣΧΕΔΙΑΣΜΟΥ</a:t>
            </a:r>
            <a:r>
              <a:rPr lang="en-US" b="1" u="sng" dirty="0" smtClean="0">
                <a:latin typeface="Calibri" panose="020F0502020204030204" pitchFamily="34" charset="0"/>
                <a:cs typeface="Calibri" panose="020F0502020204030204" pitchFamily="34" charset="0"/>
              </a:rPr>
              <a:t> </a:t>
            </a:r>
          </a:p>
          <a:p>
            <a:pPr marL="0" indent="0">
              <a:lnSpc>
                <a:spcPts val="2500"/>
              </a:lnSpc>
              <a:buNone/>
            </a:pPr>
            <a:r>
              <a:rPr lang="en-US" b="1" dirty="0">
                <a:latin typeface="Calibri" panose="020F0502020204030204" pitchFamily="34" charset="0"/>
              </a:rPr>
              <a:t> </a:t>
            </a:r>
            <a:r>
              <a:rPr lang="en-US" b="1" dirty="0" smtClean="0">
                <a:latin typeface="Calibri" panose="020F0502020204030204" pitchFamily="34" charset="0"/>
              </a:rPr>
              <a:t>                                                                                    (</a:t>
            </a:r>
            <a:r>
              <a:rPr lang="el-GR" b="1" u="sng" dirty="0" smtClean="0">
                <a:latin typeface="Calibri" panose="020F0502020204030204" pitchFamily="34" charset="0"/>
              </a:rPr>
              <a:t>Ηλεκτρισμός</a:t>
            </a:r>
            <a:r>
              <a:rPr lang="en-US" b="1" dirty="0" smtClean="0">
                <a:latin typeface="Calibri" panose="020F0502020204030204" pitchFamily="34" charset="0"/>
              </a:rPr>
              <a:t>)</a:t>
            </a:r>
            <a:endParaRPr lang="it-IT" dirty="0"/>
          </a:p>
        </p:txBody>
      </p:sp>
      <p:sp>
        <p:nvSpPr>
          <p:cNvPr id="11"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081005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a16="http://schemas.microsoft.com/office/drawing/2014/main" xmlns="" id="{86F2EB93-A63A-4210-B86A-E5FCAD7D8D7F}"/>
              </a:ext>
            </a:extLst>
          </p:cNvPr>
          <p:cNvSpPr txBox="1">
            <a:spLocks/>
          </p:cNvSpPr>
          <p:nvPr/>
        </p:nvSpPr>
        <p:spPr>
          <a:xfrm>
            <a:off x="172810" y="1675126"/>
            <a:ext cx="9013392" cy="455285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0988" indent="-280988">
              <a:buNone/>
            </a:pPr>
            <a:r>
              <a:rPr lang="el-GR" sz="2000" dirty="0" smtClean="0"/>
              <a:t>θ) Υπολογίστε </a:t>
            </a:r>
            <a:r>
              <a:rPr lang="el-GR" sz="2000" dirty="0"/>
              <a:t>την ετήσια ποσότητα </a:t>
            </a:r>
            <a:r>
              <a:rPr lang="el-GR" sz="2000" b="1" dirty="0" smtClean="0"/>
              <a:t>συνολικής ενέργειας που αποδίδεται </a:t>
            </a:r>
            <a:r>
              <a:rPr lang="el-GR" sz="2000" dirty="0" smtClean="0"/>
              <a:t>στο κτίριο από το </a:t>
            </a:r>
            <a:r>
              <a:rPr lang="el-GR" sz="2000" b="1" dirty="0" smtClean="0"/>
              <a:t>δίκτυο τηλεθέρμανσης ή/και ψύξης</a:t>
            </a:r>
            <a:r>
              <a:rPr lang="en-US" sz="2000" dirty="0" smtClean="0"/>
              <a:t> </a:t>
            </a:r>
            <a:r>
              <a:rPr lang="el-GR" sz="2000" dirty="0">
                <a:solidFill>
                  <a:prstClr val="black"/>
                </a:solidFill>
                <a:cs typeface="Calibri" panose="020F0502020204030204" pitchFamily="34" charset="0"/>
              </a:rPr>
              <a:t>για την κάλυψη των </a:t>
            </a:r>
            <a:r>
              <a:rPr lang="el-GR" sz="2000" b="1" dirty="0">
                <a:solidFill>
                  <a:prstClr val="black"/>
                </a:solidFill>
                <a:cs typeface="Calibri" panose="020F0502020204030204" pitchFamily="34" charset="0"/>
              </a:rPr>
              <a:t>αναγκών των τεχνικών εγκαταστάσεων </a:t>
            </a:r>
            <a:r>
              <a:rPr lang="el-GR" sz="2000" dirty="0">
                <a:solidFill>
                  <a:prstClr val="black"/>
                </a:solidFill>
                <a:cs typeface="Calibri" panose="020F0502020204030204" pitchFamily="34" charset="0"/>
              </a:rPr>
              <a:t>του κτιρίου </a:t>
            </a:r>
            <a:r>
              <a:rPr lang="el-GR" sz="2000" dirty="0"/>
              <a:t>σε ένα </a:t>
            </a:r>
            <a:r>
              <a:rPr lang="el-GR" sz="2000" b="1" dirty="0"/>
              <a:t>τυπικό </a:t>
            </a:r>
            <a:r>
              <a:rPr lang="el-GR" sz="2000" b="1" dirty="0" smtClean="0"/>
              <a:t>έτος</a:t>
            </a:r>
            <a:r>
              <a:rPr lang="el-GR" sz="2000" dirty="0" smtClean="0"/>
              <a:t>, σύμφωνα με </a:t>
            </a:r>
            <a:r>
              <a:rPr lang="el-GR" sz="2000" dirty="0"/>
              <a:t>τα ευρωπαϊκά πρότυπα που υποστηρίζουν την EPBD και τον ΚΕΝΑΚ </a:t>
            </a:r>
            <a:endParaRPr lang="en-US" sz="2000" dirty="0" smtClean="0"/>
          </a:p>
          <a:p>
            <a:pPr marL="280988" indent="-280988">
              <a:buNone/>
            </a:pPr>
            <a:r>
              <a:rPr lang="el-GR" sz="2000" dirty="0"/>
              <a:t>ι</a:t>
            </a:r>
            <a:r>
              <a:rPr lang="el-GR" sz="2000" dirty="0" smtClean="0"/>
              <a:t>) </a:t>
            </a:r>
            <a:r>
              <a:rPr lang="el-GR" sz="2000" dirty="0"/>
              <a:t>Χρησιμοποιήστε τους συντελεστές εκπομπής  </a:t>
            </a:r>
            <a:r>
              <a:rPr lang="el-GR" sz="2000" b="1" dirty="0"/>
              <a:t>LCA CO</a:t>
            </a:r>
            <a:r>
              <a:rPr lang="el-GR" sz="2000" b="1" baseline="-25000" dirty="0"/>
              <a:t>2</a:t>
            </a:r>
            <a:r>
              <a:rPr lang="el-GR" sz="2000" b="1" dirty="0"/>
              <a:t> </a:t>
            </a:r>
            <a:r>
              <a:rPr lang="el-GR" sz="2000" b="1" dirty="0" err="1"/>
              <a:t>eq</a:t>
            </a:r>
            <a:r>
              <a:rPr lang="el-GR" sz="2000" b="1" dirty="0"/>
              <a:t>. </a:t>
            </a:r>
            <a:r>
              <a:rPr lang="el-GR" sz="2000" dirty="0"/>
              <a:t>για </a:t>
            </a:r>
            <a:r>
              <a:rPr lang="el-GR" sz="2000" dirty="0" smtClean="0"/>
              <a:t>τηλεθέρμανση για </a:t>
            </a:r>
            <a:r>
              <a:rPr lang="el-GR" sz="2000" dirty="0"/>
              <a:t>να μετατρέψετε τις μονάδες ενέργειας σε ισοδύναμες μονάδες μάζας CO</a:t>
            </a:r>
            <a:r>
              <a:rPr lang="el-GR" sz="2000" baseline="-25000" dirty="0"/>
              <a:t>2</a:t>
            </a:r>
            <a:r>
              <a:rPr lang="el-GR" sz="2000" dirty="0"/>
              <a:t> </a:t>
            </a:r>
            <a:r>
              <a:rPr lang="en-US" sz="2000" dirty="0"/>
              <a:t>eq. </a:t>
            </a:r>
          </a:p>
          <a:p>
            <a:pPr marL="0" indent="0">
              <a:buNone/>
            </a:pPr>
            <a:r>
              <a:rPr lang="el-GR" sz="2000" dirty="0" smtClean="0">
                <a:solidFill>
                  <a:prstClr val="black"/>
                </a:solidFill>
              </a:rPr>
              <a:t>κ) </a:t>
            </a:r>
            <a:r>
              <a:rPr lang="el-GR" sz="2000" dirty="0">
                <a:solidFill>
                  <a:prstClr val="black"/>
                </a:solidFill>
              </a:rPr>
              <a:t>Υπολογίστε την </a:t>
            </a:r>
            <a:r>
              <a:rPr lang="el-GR" sz="2000" dirty="0"/>
              <a:t>ωφέλιμη εσωτερική επιφάνεια δαπέδου του κτιρίου</a:t>
            </a:r>
            <a:endParaRPr lang="en-US" sz="2000" dirty="0">
              <a:solidFill>
                <a:prstClr val="black"/>
              </a:solidFill>
            </a:endParaRPr>
          </a:p>
          <a:p>
            <a:pPr marL="225425" indent="-225425">
              <a:buNone/>
            </a:pPr>
            <a:r>
              <a:rPr lang="el-GR" sz="2000" dirty="0" smtClean="0">
                <a:solidFill>
                  <a:prstClr val="black"/>
                </a:solidFill>
              </a:rPr>
              <a:t>λ) </a:t>
            </a:r>
            <a:r>
              <a:rPr lang="el-GR" sz="2000" dirty="0">
                <a:solidFill>
                  <a:prstClr val="black"/>
                </a:solidFill>
              </a:rPr>
              <a:t>Υπολογίστε την ετήσια ένταση </a:t>
            </a:r>
            <a:r>
              <a:rPr lang="el-GR" sz="2000" dirty="0" smtClean="0">
                <a:solidFill>
                  <a:prstClr val="black"/>
                </a:solidFill>
              </a:rPr>
              <a:t>των GHG </a:t>
            </a:r>
            <a:r>
              <a:rPr lang="el-GR" sz="2000" dirty="0">
                <a:solidFill>
                  <a:prstClr val="black"/>
                </a:solidFill>
              </a:rPr>
              <a:t>σε </a:t>
            </a:r>
            <a:r>
              <a:rPr lang="el-GR" sz="2000" dirty="0" err="1">
                <a:solidFill>
                  <a:prstClr val="black"/>
                </a:solidFill>
              </a:rPr>
              <a:t>kg</a:t>
            </a:r>
            <a:r>
              <a:rPr lang="el-GR" sz="2000" dirty="0">
                <a:solidFill>
                  <a:prstClr val="black"/>
                </a:solidFill>
              </a:rPr>
              <a:t> CO</a:t>
            </a:r>
            <a:r>
              <a:rPr lang="el-GR" sz="2000" baseline="-25000" dirty="0">
                <a:solidFill>
                  <a:prstClr val="black"/>
                </a:solidFill>
              </a:rPr>
              <a:t>2</a:t>
            </a:r>
            <a:r>
              <a:rPr lang="el-GR" sz="2000" dirty="0">
                <a:solidFill>
                  <a:prstClr val="black"/>
                </a:solidFill>
              </a:rPr>
              <a:t> </a:t>
            </a:r>
            <a:r>
              <a:rPr lang="el-GR" sz="2000" dirty="0" err="1">
                <a:solidFill>
                  <a:prstClr val="black"/>
                </a:solidFill>
              </a:rPr>
              <a:t>eq</a:t>
            </a:r>
            <a:r>
              <a:rPr lang="el-GR" sz="2000" dirty="0">
                <a:solidFill>
                  <a:prstClr val="black"/>
                </a:solidFill>
              </a:rPr>
              <a:t>. ανά μονάδα </a:t>
            </a:r>
            <a:r>
              <a:rPr lang="el-GR" sz="2000" dirty="0"/>
              <a:t>ωφέλιμης εσωτερικής επιφάνειας δαπέδου του κτιρίου </a:t>
            </a:r>
            <a:r>
              <a:rPr lang="en-US" sz="2000" dirty="0">
                <a:solidFill>
                  <a:prstClr val="black"/>
                </a:solidFill>
              </a:rPr>
              <a:t>(kg CO</a:t>
            </a:r>
            <a:r>
              <a:rPr lang="en-US" sz="2000" baseline="-25000" dirty="0">
                <a:solidFill>
                  <a:prstClr val="black"/>
                </a:solidFill>
              </a:rPr>
              <a:t>2</a:t>
            </a:r>
            <a:r>
              <a:rPr lang="en-US" sz="2000" dirty="0">
                <a:solidFill>
                  <a:prstClr val="black"/>
                </a:solidFill>
              </a:rPr>
              <a:t> eq./m</a:t>
            </a:r>
            <a:r>
              <a:rPr lang="en-US" sz="2000" baseline="30000" dirty="0">
                <a:solidFill>
                  <a:prstClr val="black"/>
                </a:solidFill>
              </a:rPr>
              <a:t>2</a:t>
            </a:r>
            <a:r>
              <a:rPr lang="en-US" sz="2000" dirty="0">
                <a:solidFill>
                  <a:prstClr val="black"/>
                </a:solidFill>
              </a:rPr>
              <a:t>/</a:t>
            </a:r>
            <a:r>
              <a:rPr lang="en-US" sz="2000" dirty="0" err="1">
                <a:solidFill>
                  <a:prstClr val="black"/>
                </a:solidFill>
              </a:rPr>
              <a:t>yr</a:t>
            </a:r>
            <a:r>
              <a:rPr lang="en-US" sz="2000" dirty="0">
                <a:solidFill>
                  <a:prstClr val="black"/>
                </a:solidFill>
              </a:rPr>
              <a:t>)</a:t>
            </a:r>
            <a:endParaRPr lang="en-US" sz="2000" u="sng" dirty="0">
              <a:solidFill>
                <a:prstClr val="black"/>
              </a:solidFill>
            </a:endParaRPr>
          </a:p>
          <a:p>
            <a:pPr marL="457200" lvl="0" indent="-457200">
              <a:buFont typeface="+mj-lt"/>
              <a:buAutoNum type="alphaLcParenR" startAt="9"/>
            </a:pPr>
            <a:endParaRPr lang="en-US" sz="2000" u="sng" dirty="0">
              <a:solidFill>
                <a:srgbClr val="FF0000"/>
              </a:solidFill>
            </a:endParaRPr>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22</a:t>
            </a:fld>
            <a:endParaRPr lang="en-US"/>
          </a:p>
        </p:txBody>
      </p:sp>
      <p:pic>
        <p:nvPicPr>
          <p:cNvPr id="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1956234" y="4944788"/>
            <a:ext cx="4282641" cy="1336522"/>
            <a:chOff x="1956234" y="4874448"/>
            <a:chExt cx="4282641" cy="1336522"/>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956234" y="5014514"/>
              <a:ext cx="38193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Τηλεθέρμανση</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l-G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ψύξη</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1" name="Segnaposto contenuto 2">
            <a:extLst>
              <a:ext uri="{FF2B5EF4-FFF2-40B4-BE49-F238E27FC236}">
                <a16:creationId xmlns="" xmlns:a16="http://schemas.microsoft.com/office/drawing/2014/main" id="{86F2EB93-A63A-4210-B86A-E5FCAD7D8D7F}"/>
              </a:ext>
            </a:extLst>
          </p:cNvPr>
          <p:cNvSpPr txBox="1">
            <a:spLocks/>
          </p:cNvSpPr>
          <p:nvPr/>
        </p:nvSpPr>
        <p:spPr>
          <a:xfrm>
            <a:off x="268223" y="902208"/>
            <a:ext cx="8875777" cy="941582"/>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500"/>
              </a:lnSpc>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ΜΕΛΕΤΗΣ/ΣΧΕΔΙΑΣΜΟΥ</a:t>
            </a:r>
            <a:r>
              <a:rPr lang="en-US" b="1" u="sng" dirty="0" smtClean="0">
                <a:latin typeface="Calibri" panose="020F0502020204030204" pitchFamily="34" charset="0"/>
                <a:cs typeface="Calibri" panose="020F0502020204030204" pitchFamily="34" charset="0"/>
              </a:rPr>
              <a:t> </a:t>
            </a:r>
          </a:p>
          <a:p>
            <a:pPr marL="0" indent="0">
              <a:lnSpc>
                <a:spcPts val="2500"/>
              </a:lnSpc>
              <a:buNone/>
            </a:pPr>
            <a:r>
              <a:rPr lang="en-US" b="1" dirty="0">
                <a:latin typeface="Calibri" panose="020F0502020204030204" pitchFamily="34" charset="0"/>
              </a:rPr>
              <a:t> </a:t>
            </a:r>
            <a:r>
              <a:rPr lang="en-US" b="1" dirty="0" smtClean="0">
                <a:latin typeface="Calibri" panose="020F0502020204030204" pitchFamily="34" charset="0"/>
              </a:rPr>
              <a:t>                                                                                    (</a:t>
            </a:r>
            <a:r>
              <a:rPr lang="el-GR" b="1" u="sng" dirty="0" smtClean="0">
                <a:latin typeface="Calibri" panose="020F0502020204030204" pitchFamily="34" charset="0"/>
              </a:rPr>
              <a:t>Τηλεθέρμανση/-ψύξη</a:t>
            </a:r>
            <a:r>
              <a:rPr lang="en-US" b="1" dirty="0" smtClean="0">
                <a:latin typeface="Calibri" panose="020F0502020204030204" pitchFamily="34" charset="0"/>
              </a:rPr>
              <a:t>)</a:t>
            </a:r>
            <a:endParaRPr lang="it-IT" dirty="0"/>
          </a:p>
        </p:txBody>
      </p:sp>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600249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664898"/>
            <a:ext cx="8900850" cy="442338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dirty="0" smtClean="0"/>
              <a:t>μ</a:t>
            </a:r>
            <a:r>
              <a:rPr lang="el-GR" sz="2000" dirty="0"/>
              <a:t>) </a:t>
            </a:r>
            <a:r>
              <a:rPr lang="el-GR" sz="2000" dirty="0" smtClean="0"/>
              <a:t>Αθροίστε όλες τις επιμέρους τιμές των εντάσεων</a:t>
            </a:r>
          </a:p>
          <a:p>
            <a:pPr marL="233363" lvl="0" indent="-233363">
              <a:buNone/>
            </a:pPr>
            <a:r>
              <a:rPr lang="el-GR" sz="2000" dirty="0" smtClean="0"/>
              <a:t>ν) </a:t>
            </a:r>
            <a:r>
              <a:rPr lang="el-GR" sz="2000" dirty="0">
                <a:solidFill>
                  <a:prstClr val="black"/>
                </a:solidFill>
              </a:rPr>
              <a:t>Υπολογίστε την </a:t>
            </a:r>
            <a:r>
              <a:rPr lang="el-GR" sz="2000" b="1" dirty="0">
                <a:solidFill>
                  <a:prstClr val="black"/>
                </a:solidFill>
              </a:rPr>
              <a:t>ετήσια συνολική ένταση</a:t>
            </a:r>
            <a:r>
              <a:rPr lang="el-GR" sz="2000" dirty="0">
                <a:solidFill>
                  <a:prstClr val="black"/>
                </a:solidFill>
              </a:rPr>
              <a:t> των GHG σε </a:t>
            </a:r>
            <a:r>
              <a:rPr lang="el-GR" sz="2000" dirty="0" err="1">
                <a:solidFill>
                  <a:prstClr val="black"/>
                </a:solidFill>
              </a:rPr>
              <a:t>kg</a:t>
            </a:r>
            <a:r>
              <a:rPr lang="el-GR" sz="2000" dirty="0">
                <a:solidFill>
                  <a:prstClr val="black"/>
                </a:solidFill>
              </a:rPr>
              <a:t> CO</a:t>
            </a:r>
            <a:r>
              <a:rPr lang="el-GR" sz="2000" baseline="-25000" dirty="0">
                <a:solidFill>
                  <a:prstClr val="black"/>
                </a:solidFill>
              </a:rPr>
              <a:t>2</a:t>
            </a:r>
            <a:r>
              <a:rPr lang="el-GR" sz="2000" dirty="0">
                <a:solidFill>
                  <a:prstClr val="black"/>
                </a:solidFill>
              </a:rPr>
              <a:t> </a:t>
            </a:r>
            <a:r>
              <a:rPr lang="el-GR" sz="2000" dirty="0" err="1">
                <a:solidFill>
                  <a:prstClr val="black"/>
                </a:solidFill>
              </a:rPr>
              <a:t>eq</a:t>
            </a:r>
            <a:r>
              <a:rPr lang="el-GR" sz="2000" dirty="0">
                <a:solidFill>
                  <a:prstClr val="black"/>
                </a:solidFill>
              </a:rPr>
              <a:t>. ανά μονάδα ωφέλιμης εσωτερικής επιφάνειας δαπέδου του κτιρίου </a:t>
            </a:r>
            <a:r>
              <a:rPr lang="en-US" sz="2000" dirty="0">
                <a:solidFill>
                  <a:prstClr val="black"/>
                </a:solidFill>
              </a:rPr>
              <a:t>(kg CO</a:t>
            </a:r>
            <a:r>
              <a:rPr lang="en-US" sz="2000" baseline="-25000" dirty="0">
                <a:solidFill>
                  <a:prstClr val="black"/>
                </a:solidFill>
              </a:rPr>
              <a:t>2</a:t>
            </a:r>
            <a:r>
              <a:rPr lang="en-US" sz="2000" dirty="0">
                <a:solidFill>
                  <a:prstClr val="black"/>
                </a:solidFill>
              </a:rPr>
              <a:t> eq./m</a:t>
            </a:r>
            <a:r>
              <a:rPr lang="en-US" sz="2000" baseline="30000" dirty="0">
                <a:solidFill>
                  <a:prstClr val="black"/>
                </a:solidFill>
              </a:rPr>
              <a:t>2</a:t>
            </a:r>
            <a:r>
              <a:rPr lang="en-US" sz="2000" dirty="0">
                <a:solidFill>
                  <a:prstClr val="black"/>
                </a:solidFill>
              </a:rPr>
              <a:t>/</a:t>
            </a:r>
            <a:r>
              <a:rPr lang="en-US" sz="2000" dirty="0" err="1">
                <a:solidFill>
                  <a:prstClr val="black"/>
                </a:solidFill>
              </a:rPr>
              <a:t>yr</a:t>
            </a:r>
            <a:r>
              <a:rPr lang="en-US" sz="2000" dirty="0" smtClean="0">
                <a:solidFill>
                  <a:prstClr val="black"/>
                </a:solidFill>
              </a:rPr>
              <a:t>)</a:t>
            </a:r>
            <a:endParaRPr lang="en-US" sz="2000" u="sng" dirty="0">
              <a:solidFill>
                <a:prstClr val="black"/>
              </a:solidFill>
            </a:endParaRPr>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23</a:t>
            </a:fld>
            <a:endParaRPr lang="en-US"/>
          </a:p>
        </p:txBody>
      </p:sp>
      <p:pic>
        <p:nvPicPr>
          <p:cNvPr id="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4605" y="4944788"/>
            <a:ext cx="3194270" cy="1336522"/>
            <a:chOff x="3044605" y="4874448"/>
            <a:chExt cx="3194270" cy="1336522"/>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044605" y="5014514"/>
              <a:ext cx="164256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ΣΥΝΟΛΟ</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0" name="Segnaposto contenuto 2">
            <a:extLst>
              <a:ext uri="{FF2B5EF4-FFF2-40B4-BE49-F238E27FC236}">
                <a16:creationId xmlns="" xmlns:a16="http://schemas.microsoft.com/office/drawing/2014/main" id="{86F2EB93-A63A-4210-B86A-E5FCAD7D8D7F}"/>
              </a:ext>
            </a:extLst>
          </p:cNvPr>
          <p:cNvSpPr txBox="1">
            <a:spLocks/>
          </p:cNvSpPr>
          <p:nvPr/>
        </p:nvSpPr>
        <p:spPr>
          <a:xfrm>
            <a:off x="268223" y="902208"/>
            <a:ext cx="8875777" cy="941582"/>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500"/>
              </a:lnSpc>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ΜΕΛΕΤΗΣ/ΣΧΕΔΙΑΣΜΟΥ</a:t>
            </a:r>
            <a:r>
              <a:rPr lang="en-US" b="1" u="sng" dirty="0" smtClean="0">
                <a:latin typeface="Calibri" panose="020F0502020204030204" pitchFamily="34" charset="0"/>
                <a:cs typeface="Calibri" panose="020F0502020204030204" pitchFamily="34" charset="0"/>
              </a:rPr>
              <a:t> </a:t>
            </a:r>
          </a:p>
          <a:p>
            <a:pPr marL="0" indent="0">
              <a:lnSpc>
                <a:spcPts val="2500"/>
              </a:lnSpc>
              <a:buNone/>
            </a:pPr>
            <a:r>
              <a:rPr lang="en-US" b="1" dirty="0">
                <a:latin typeface="Calibri" panose="020F0502020204030204" pitchFamily="34" charset="0"/>
              </a:rPr>
              <a:t> </a:t>
            </a:r>
            <a:r>
              <a:rPr lang="en-US" b="1" dirty="0" smtClean="0">
                <a:latin typeface="Calibri" panose="020F0502020204030204" pitchFamily="34" charset="0"/>
              </a:rPr>
              <a:t>                                                                                    (</a:t>
            </a:r>
            <a:r>
              <a:rPr lang="el-GR" b="1" dirty="0" smtClean="0">
                <a:latin typeface="Calibri" panose="020F0502020204030204" pitchFamily="34" charset="0"/>
              </a:rPr>
              <a:t>ΣΥΝΟΛΟ</a:t>
            </a:r>
            <a:r>
              <a:rPr lang="en-US" b="1" dirty="0" smtClean="0">
                <a:latin typeface="Calibri" panose="020F0502020204030204" pitchFamily="34" charset="0"/>
              </a:rPr>
              <a:t>)</a:t>
            </a:r>
            <a:endParaRPr lang="it-IT" dirty="0"/>
          </a:p>
        </p:txBody>
      </p:sp>
      <p:sp>
        <p:nvSpPr>
          <p:cNvPr id="11"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100775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531812" y="5384408"/>
            <a:ext cx="2651760" cy="1097280"/>
            <a:chOff x="3265112" y="4874448"/>
            <a:chExt cx="2973763" cy="1336522"/>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265112" y="5014514"/>
              <a:ext cx="168629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Καύσιμα</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 name="Group 2"/>
          <p:cNvGrpSpPr/>
          <p:nvPr/>
        </p:nvGrpSpPr>
        <p:grpSpPr>
          <a:xfrm>
            <a:off x="2293008" y="3035353"/>
            <a:ext cx="4637917" cy="1047630"/>
            <a:chOff x="3573196" y="4329609"/>
            <a:chExt cx="4637917" cy="104763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487" y="4329609"/>
              <a:ext cx="1169626" cy="95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3543" y="4437091"/>
              <a:ext cx="860492" cy="49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3196" y="4419970"/>
              <a:ext cx="3072891" cy="95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352541"/>
            <a:ext cx="8900850" cy="451938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800" b="1" dirty="0">
                <a:solidFill>
                  <a:schemeClr val="tx1">
                    <a:lumMod val="50000"/>
                    <a:lumOff val="50000"/>
                  </a:schemeClr>
                </a:solidFill>
              </a:rPr>
              <a:t>Τα βήματα υπολογισμού για ένα </a:t>
            </a:r>
            <a:r>
              <a:rPr lang="el-GR" sz="1800" b="1" u="sng" dirty="0">
                <a:solidFill>
                  <a:schemeClr val="tx1">
                    <a:lumMod val="50000"/>
                    <a:lumOff val="50000"/>
                  </a:schemeClr>
                </a:solidFill>
              </a:rPr>
              <a:t>υφιστάμενο κτίριο</a:t>
            </a:r>
            <a:r>
              <a:rPr lang="el-GR" sz="1800" b="1" dirty="0">
                <a:solidFill>
                  <a:schemeClr val="tx1">
                    <a:lumMod val="50000"/>
                    <a:lumOff val="50000"/>
                  </a:schemeClr>
                </a:solidFill>
              </a:rPr>
              <a:t> που βρίσκεται σε λειτουργία </a:t>
            </a:r>
            <a:r>
              <a:rPr lang="el-GR" sz="1800" b="1" dirty="0" smtClean="0">
                <a:solidFill>
                  <a:schemeClr val="tx1">
                    <a:lumMod val="50000"/>
                    <a:lumOff val="50000"/>
                  </a:schemeClr>
                </a:solidFill>
              </a:rPr>
              <a:t>είναι: </a:t>
            </a:r>
            <a:r>
              <a:rPr lang="en-US" sz="1800" dirty="0"/>
              <a:t> </a:t>
            </a:r>
            <a:endParaRPr lang="it-IT" sz="1800" dirty="0"/>
          </a:p>
          <a:p>
            <a:pPr marL="285750" lvl="0" indent="-285750">
              <a:spcBef>
                <a:spcPts val="0"/>
              </a:spcBef>
              <a:buNone/>
            </a:pPr>
            <a:r>
              <a:rPr lang="el-GR" sz="1800" dirty="0"/>
              <a:t>α) Υπολογίστε την ετήσια </a:t>
            </a:r>
            <a:r>
              <a:rPr lang="el-GR" sz="1800" b="1" dirty="0"/>
              <a:t>ποσότητα</a:t>
            </a:r>
            <a:r>
              <a:rPr lang="el-GR" sz="1800" dirty="0"/>
              <a:t> κάθε </a:t>
            </a:r>
            <a:r>
              <a:rPr lang="el-GR" sz="1800" b="1" dirty="0"/>
              <a:t>καυσίμου </a:t>
            </a:r>
            <a:r>
              <a:rPr lang="el-GR" sz="1800" dirty="0"/>
              <a:t>(π.χ. λίτρα πετρελαίου, κυβικά μέτρα φυσικού αερίου) που χρησιμοποιείται </a:t>
            </a:r>
            <a:r>
              <a:rPr lang="el-GR" sz="1800" dirty="0">
                <a:solidFill>
                  <a:prstClr val="black"/>
                </a:solidFill>
                <a:cs typeface="Calibri" panose="020F0502020204030204" pitchFamily="34" charset="0"/>
              </a:rPr>
              <a:t>για την κάλυψη των </a:t>
            </a:r>
            <a:r>
              <a:rPr lang="el-GR" sz="1800" b="1" dirty="0">
                <a:solidFill>
                  <a:prstClr val="black"/>
                </a:solidFill>
                <a:cs typeface="Calibri" panose="020F0502020204030204" pitchFamily="34" charset="0"/>
              </a:rPr>
              <a:t>αναγκών των τεχνικών εγκαταστάσεων </a:t>
            </a:r>
            <a:r>
              <a:rPr lang="el-GR" sz="1800" dirty="0">
                <a:solidFill>
                  <a:prstClr val="black"/>
                </a:solidFill>
                <a:cs typeface="Calibri" panose="020F0502020204030204" pitchFamily="34" charset="0"/>
              </a:rPr>
              <a:t>του </a:t>
            </a:r>
            <a:r>
              <a:rPr lang="el-GR" sz="1800" dirty="0" smtClean="0">
                <a:solidFill>
                  <a:prstClr val="black"/>
                </a:solidFill>
                <a:cs typeface="Calibri" panose="020F0502020204030204" pitchFamily="34" charset="0"/>
              </a:rPr>
              <a:t>κτιρίου, </a:t>
            </a:r>
            <a:r>
              <a:rPr lang="el-GR" sz="1800" dirty="0" smtClean="0">
                <a:solidFill>
                  <a:prstClr val="black"/>
                </a:solidFill>
              </a:rPr>
              <a:t>με</a:t>
            </a:r>
            <a:r>
              <a:rPr lang="el-GR" sz="1800" dirty="0">
                <a:solidFill>
                  <a:prstClr val="black"/>
                </a:solidFill>
              </a:rPr>
              <a:t> </a:t>
            </a:r>
            <a:r>
              <a:rPr lang="el-GR" sz="1800" b="1" dirty="0" smtClean="0">
                <a:solidFill>
                  <a:prstClr val="black"/>
                </a:solidFill>
              </a:rPr>
              <a:t>ιστορικά</a:t>
            </a:r>
            <a:r>
              <a:rPr lang="el-GR" sz="1800" dirty="0" smtClean="0">
                <a:solidFill>
                  <a:prstClr val="black"/>
                </a:solidFill>
              </a:rPr>
              <a:t> </a:t>
            </a:r>
            <a:r>
              <a:rPr lang="el-GR" sz="1800" b="1" dirty="0" smtClean="0">
                <a:solidFill>
                  <a:prstClr val="black"/>
                </a:solidFill>
              </a:rPr>
              <a:t>δεδομένα </a:t>
            </a:r>
            <a:r>
              <a:rPr lang="el-GR" sz="1800" dirty="0" smtClean="0">
                <a:solidFill>
                  <a:prstClr val="black"/>
                </a:solidFill>
              </a:rPr>
              <a:t>(π.χ. </a:t>
            </a:r>
            <a:r>
              <a:rPr lang="el-GR" sz="1800" b="1" dirty="0" smtClean="0">
                <a:solidFill>
                  <a:prstClr val="black"/>
                </a:solidFill>
              </a:rPr>
              <a:t>3ετίας</a:t>
            </a:r>
            <a:r>
              <a:rPr lang="el-GR" sz="1800" dirty="0" smtClean="0">
                <a:solidFill>
                  <a:prstClr val="black"/>
                </a:solidFill>
              </a:rPr>
              <a:t>) </a:t>
            </a:r>
            <a:r>
              <a:rPr lang="el-GR" sz="1800" dirty="0"/>
              <a:t>από </a:t>
            </a:r>
            <a:r>
              <a:rPr lang="el-GR" sz="1800" b="1" dirty="0" err="1"/>
              <a:t>τηλεπαρακολούθηση</a:t>
            </a:r>
            <a:r>
              <a:rPr lang="el-GR" sz="1800" dirty="0"/>
              <a:t>, </a:t>
            </a:r>
            <a:r>
              <a:rPr lang="el-GR" sz="1800" b="1" dirty="0"/>
              <a:t>μετρήσεις</a:t>
            </a:r>
            <a:r>
              <a:rPr lang="el-GR" sz="1800" dirty="0"/>
              <a:t>, ή </a:t>
            </a:r>
            <a:r>
              <a:rPr lang="el-GR" sz="1800" b="1" dirty="0" smtClean="0"/>
              <a:t>λογαριασμούς</a:t>
            </a:r>
            <a:r>
              <a:rPr lang="el-GR" sz="1800" dirty="0" smtClean="0"/>
              <a:t>.</a:t>
            </a:r>
            <a:r>
              <a:rPr lang="el-GR" sz="1800" dirty="0" smtClean="0">
                <a:solidFill>
                  <a:prstClr val="black"/>
                </a:solidFill>
              </a:rPr>
              <a:t> Για περισσότερες πληροφορίες </a:t>
            </a:r>
            <a:r>
              <a:rPr lang="el-GR" sz="1800" b="1" dirty="0" smtClean="0"/>
              <a:t>Β.1.2</a:t>
            </a:r>
            <a:endParaRPr lang="en-US" sz="1800" dirty="0"/>
          </a:p>
          <a:p>
            <a:pPr marL="0" lvl="0" indent="0">
              <a:buNone/>
            </a:pPr>
            <a:r>
              <a:rPr lang="el-GR" sz="1800" dirty="0" smtClean="0"/>
              <a:t>β) Υπολογίστε </a:t>
            </a:r>
            <a:r>
              <a:rPr lang="el-GR" sz="1800" dirty="0"/>
              <a:t>την αποδιδόμενη θερμική ενέργεια από το καύσιμο </a:t>
            </a:r>
            <a:r>
              <a:rPr lang="el-GR" sz="1800" dirty="0" smtClean="0"/>
              <a:t>χρησιμοποιώντας την ΚΘΙ</a:t>
            </a:r>
            <a:endParaRPr lang="el-GR" sz="1800" dirty="0"/>
          </a:p>
          <a:p>
            <a:pPr marL="457200" lvl="0" indent="-457200">
              <a:buFont typeface="+mj-lt"/>
              <a:buAutoNum type="alphaLcParenR"/>
            </a:pPr>
            <a:endParaRPr lang="en-US" sz="1800" dirty="0" smtClean="0">
              <a:solidFill>
                <a:srgbClr val="00B0F0"/>
              </a:solidFill>
            </a:endParaRPr>
          </a:p>
          <a:p>
            <a:pPr marL="457200" lvl="0" indent="-457200">
              <a:buFont typeface="+mj-lt"/>
              <a:buAutoNum type="alphaLcParenR"/>
            </a:pPr>
            <a:endParaRPr lang="en-US" sz="1800" dirty="0" smtClean="0">
              <a:solidFill>
                <a:srgbClr val="00B0F0"/>
              </a:solidFill>
            </a:endParaRPr>
          </a:p>
          <a:p>
            <a:pPr marL="225425" lvl="0" indent="-225425">
              <a:spcBef>
                <a:spcPts val="1800"/>
              </a:spcBef>
              <a:buNone/>
            </a:pPr>
            <a:r>
              <a:rPr lang="el-GR" sz="1800" dirty="0"/>
              <a:t>γ</a:t>
            </a:r>
            <a:r>
              <a:rPr lang="el-GR" sz="1800" dirty="0" smtClean="0"/>
              <a:t>) </a:t>
            </a:r>
            <a:r>
              <a:rPr lang="el-GR" sz="1800" dirty="0"/>
              <a:t>Χρησιμοποιήστε τους συντελεστές εκπομπής  </a:t>
            </a:r>
            <a:r>
              <a:rPr lang="el-GR" sz="1800" b="1" dirty="0"/>
              <a:t>LCA CO</a:t>
            </a:r>
            <a:r>
              <a:rPr lang="el-GR" sz="1800" b="1" baseline="-25000" dirty="0"/>
              <a:t>2</a:t>
            </a:r>
            <a:r>
              <a:rPr lang="el-GR" sz="1800" b="1" dirty="0"/>
              <a:t> </a:t>
            </a:r>
            <a:r>
              <a:rPr lang="el-GR" sz="1800" b="1" dirty="0" err="1"/>
              <a:t>eq</a:t>
            </a:r>
            <a:r>
              <a:rPr lang="el-GR" sz="1800" b="1" dirty="0"/>
              <a:t>. </a:t>
            </a:r>
            <a:r>
              <a:rPr lang="el-GR" sz="1800" dirty="0"/>
              <a:t>για κάθε καύσιμο για να μετατρέψετε τις μονάδες ενέργειας σε ισοδύναμες μονάδες μάζας CO</a:t>
            </a:r>
            <a:r>
              <a:rPr lang="el-GR" sz="1800" baseline="-25000" dirty="0"/>
              <a:t>2</a:t>
            </a:r>
            <a:r>
              <a:rPr lang="el-GR" sz="1800" dirty="0"/>
              <a:t> </a:t>
            </a:r>
            <a:r>
              <a:rPr lang="en-US" sz="1800" dirty="0"/>
              <a:t>eq. </a:t>
            </a:r>
            <a:endParaRPr lang="el-GR" sz="1800" dirty="0"/>
          </a:p>
          <a:p>
            <a:pPr marL="225425" lvl="0" indent="-225425">
              <a:spcBef>
                <a:spcPts val="0"/>
              </a:spcBef>
              <a:buNone/>
            </a:pPr>
            <a:r>
              <a:rPr lang="el-GR" sz="1800" dirty="0" smtClean="0">
                <a:solidFill>
                  <a:prstClr val="black"/>
                </a:solidFill>
              </a:rPr>
              <a:t>δ) </a:t>
            </a:r>
            <a:r>
              <a:rPr lang="el-GR" sz="1800" dirty="0">
                <a:solidFill>
                  <a:prstClr val="black"/>
                </a:solidFill>
              </a:rPr>
              <a:t>Υπολογίστε την </a:t>
            </a:r>
            <a:r>
              <a:rPr lang="el-GR" sz="1800" dirty="0"/>
              <a:t>ωφέλιμη εσωτερική επιφάνεια δαπέδου του </a:t>
            </a:r>
            <a:r>
              <a:rPr lang="el-GR" sz="1800" dirty="0" smtClean="0"/>
              <a:t>κτιρίου (από ελεγμένα σχέδια ή επιμετρήσεις)</a:t>
            </a:r>
          </a:p>
          <a:p>
            <a:pPr marL="225425" indent="-225425">
              <a:spcBef>
                <a:spcPts val="0"/>
              </a:spcBef>
              <a:buNone/>
            </a:pPr>
            <a:r>
              <a:rPr lang="el-GR" sz="1800" dirty="0" smtClean="0">
                <a:solidFill>
                  <a:prstClr val="black"/>
                </a:solidFill>
              </a:rPr>
              <a:t>ε) </a:t>
            </a:r>
            <a:r>
              <a:rPr lang="el-GR" sz="1800" dirty="0">
                <a:solidFill>
                  <a:prstClr val="black"/>
                </a:solidFill>
              </a:rPr>
              <a:t>Υπολογίστε την ετήσια ένταση των GHG σε </a:t>
            </a:r>
            <a:r>
              <a:rPr lang="el-GR" sz="1800" dirty="0" err="1">
                <a:solidFill>
                  <a:prstClr val="black"/>
                </a:solidFill>
              </a:rPr>
              <a:t>kg</a:t>
            </a:r>
            <a:r>
              <a:rPr lang="el-GR" sz="1800" dirty="0">
                <a:solidFill>
                  <a:prstClr val="black"/>
                </a:solidFill>
              </a:rPr>
              <a:t> CO</a:t>
            </a:r>
            <a:r>
              <a:rPr lang="el-GR" sz="1800" baseline="-25000" dirty="0">
                <a:solidFill>
                  <a:prstClr val="black"/>
                </a:solidFill>
              </a:rPr>
              <a:t>2</a:t>
            </a:r>
            <a:r>
              <a:rPr lang="el-GR" sz="1800" dirty="0">
                <a:solidFill>
                  <a:prstClr val="black"/>
                </a:solidFill>
              </a:rPr>
              <a:t> </a:t>
            </a:r>
            <a:r>
              <a:rPr lang="el-GR" sz="1800" dirty="0" err="1">
                <a:solidFill>
                  <a:prstClr val="black"/>
                </a:solidFill>
              </a:rPr>
              <a:t>eq</a:t>
            </a:r>
            <a:r>
              <a:rPr lang="el-GR" sz="1800" dirty="0">
                <a:solidFill>
                  <a:prstClr val="black"/>
                </a:solidFill>
              </a:rPr>
              <a:t>. ανά μονάδα </a:t>
            </a:r>
            <a:r>
              <a:rPr lang="el-GR" sz="1800" dirty="0"/>
              <a:t>ωφέλιμης εσωτερικής επιφάνειας δαπέδου του κτιρίου </a:t>
            </a:r>
            <a:r>
              <a:rPr lang="en-US" sz="1800" dirty="0">
                <a:solidFill>
                  <a:prstClr val="black"/>
                </a:solidFill>
              </a:rPr>
              <a:t>(kg CO</a:t>
            </a:r>
            <a:r>
              <a:rPr lang="en-US" sz="1800" baseline="-25000" dirty="0">
                <a:solidFill>
                  <a:prstClr val="black"/>
                </a:solidFill>
              </a:rPr>
              <a:t>2</a:t>
            </a:r>
            <a:r>
              <a:rPr lang="en-US" sz="1800" dirty="0">
                <a:solidFill>
                  <a:prstClr val="black"/>
                </a:solidFill>
              </a:rPr>
              <a:t> eq./m</a:t>
            </a:r>
            <a:r>
              <a:rPr lang="en-US" sz="1800" baseline="30000" dirty="0">
                <a:solidFill>
                  <a:prstClr val="black"/>
                </a:solidFill>
              </a:rPr>
              <a:t>2</a:t>
            </a:r>
            <a:r>
              <a:rPr lang="en-US" sz="1800" dirty="0">
                <a:solidFill>
                  <a:prstClr val="black"/>
                </a:solidFill>
              </a:rPr>
              <a:t>/</a:t>
            </a:r>
            <a:r>
              <a:rPr lang="en-US" sz="1800" dirty="0" err="1">
                <a:solidFill>
                  <a:prstClr val="black"/>
                </a:solidFill>
              </a:rPr>
              <a:t>yr</a:t>
            </a:r>
            <a:r>
              <a:rPr lang="en-US" sz="1800" dirty="0" smtClean="0">
                <a:solidFill>
                  <a:prstClr val="black"/>
                </a:solidFill>
              </a:rPr>
              <a:t>)</a:t>
            </a:r>
            <a:endParaRPr lang="en-US" sz="1800" u="sng" dirty="0">
              <a:solidFill>
                <a:prstClr val="black"/>
              </a:solidFill>
            </a:endParaRPr>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24</a:t>
            </a:fld>
            <a:endParaRPr lang="en-US"/>
          </a:p>
        </p:txBody>
      </p:sp>
      <p:pic>
        <p:nvPicPr>
          <p:cNvPr id="7"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r>
              <a:rPr lang="el-GR" b="1" dirty="0" smtClean="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Καύσιμα</a:t>
            </a:r>
            <a:r>
              <a:rPr lang="el-GR" b="1" dirty="0" smtClean="0">
                <a:latin typeface="Calibri" panose="020F0502020204030204" pitchFamily="34" charset="0"/>
                <a:cs typeface="Calibri" panose="020F0502020204030204" pitchFamily="34" charset="0"/>
              </a:rPr>
              <a:t>)</a:t>
            </a:r>
            <a:endParaRPr lang="en-US" b="1" u="sng" dirty="0">
              <a:latin typeface="Calibri" panose="020F0502020204030204" pitchFamily="34" charset="0"/>
              <a:cs typeface="Calibri" panose="020F0502020204030204" pitchFamily="34" charset="0"/>
            </a:endParaRPr>
          </a:p>
        </p:txBody>
      </p:sp>
      <p:sp>
        <p:nvSpPr>
          <p:cNvPr id="17"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1877835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25</a:t>
            </a:fld>
            <a:endParaRPr lang="en-US"/>
          </a:p>
        </p:txBody>
      </p:sp>
      <p:sp>
        <p:nvSpPr>
          <p:cNvPr id="9"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35425"/>
            <a:ext cx="8855826" cy="4519384"/>
          </a:xfrm>
          <a:prstGeom prst="rect">
            <a:avLst/>
          </a:prstGeom>
          <a:noFill/>
        </p:spPr>
        <p:txBody>
          <a:bodyPr vert="horz" lIns="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38138" lvl="0" indent="-338138">
              <a:spcBef>
                <a:spcPts val="0"/>
              </a:spcBef>
              <a:buNone/>
            </a:pPr>
            <a:r>
              <a:rPr lang="el-GR" sz="1800" dirty="0" smtClean="0"/>
              <a:t>στ) </a:t>
            </a:r>
            <a:r>
              <a:rPr lang="el-GR" sz="1800" dirty="0"/>
              <a:t>Υπολογίστε την ετήσια ποσότητα </a:t>
            </a:r>
            <a:r>
              <a:rPr lang="el-GR" sz="1800" b="1" dirty="0"/>
              <a:t>ηλεκτρικής ενέργειας</a:t>
            </a:r>
            <a:r>
              <a:rPr lang="el-GR" sz="1800" dirty="0"/>
              <a:t> που χρησιμοποιείται </a:t>
            </a:r>
            <a:r>
              <a:rPr lang="el-GR" sz="1800" dirty="0">
                <a:solidFill>
                  <a:prstClr val="black"/>
                </a:solidFill>
                <a:cs typeface="Calibri" panose="020F0502020204030204" pitchFamily="34" charset="0"/>
              </a:rPr>
              <a:t>για την κάλυψη των </a:t>
            </a:r>
            <a:r>
              <a:rPr lang="el-GR" sz="1800" b="1" dirty="0">
                <a:solidFill>
                  <a:prstClr val="black"/>
                </a:solidFill>
                <a:cs typeface="Calibri" panose="020F0502020204030204" pitchFamily="34" charset="0"/>
              </a:rPr>
              <a:t>αναγκών των τεχνικών εγκαταστάσεων </a:t>
            </a:r>
            <a:r>
              <a:rPr lang="el-GR" sz="1800" dirty="0">
                <a:solidFill>
                  <a:prstClr val="black"/>
                </a:solidFill>
                <a:cs typeface="Calibri" panose="020F0502020204030204" pitchFamily="34" charset="0"/>
              </a:rPr>
              <a:t>του </a:t>
            </a:r>
            <a:r>
              <a:rPr lang="el-GR" sz="1800" dirty="0" smtClean="0">
                <a:solidFill>
                  <a:prstClr val="black"/>
                </a:solidFill>
                <a:cs typeface="Calibri" panose="020F0502020204030204" pitchFamily="34" charset="0"/>
              </a:rPr>
              <a:t>κτιρίου, </a:t>
            </a:r>
            <a:r>
              <a:rPr lang="el-GR" sz="1800" dirty="0" smtClean="0">
                <a:solidFill>
                  <a:prstClr val="black"/>
                </a:solidFill>
              </a:rPr>
              <a:t>με </a:t>
            </a:r>
            <a:r>
              <a:rPr lang="el-GR" sz="1800" b="1" dirty="0" smtClean="0">
                <a:solidFill>
                  <a:prstClr val="black"/>
                </a:solidFill>
              </a:rPr>
              <a:t>ιστορικά</a:t>
            </a:r>
            <a:r>
              <a:rPr lang="el-GR" sz="1800" dirty="0" smtClean="0">
                <a:solidFill>
                  <a:prstClr val="black"/>
                </a:solidFill>
              </a:rPr>
              <a:t> </a:t>
            </a:r>
            <a:r>
              <a:rPr lang="el-GR" sz="1800" b="1" dirty="0">
                <a:solidFill>
                  <a:prstClr val="black"/>
                </a:solidFill>
              </a:rPr>
              <a:t>δεδομένα </a:t>
            </a:r>
            <a:r>
              <a:rPr lang="el-GR" sz="1800" dirty="0">
                <a:solidFill>
                  <a:prstClr val="black"/>
                </a:solidFill>
              </a:rPr>
              <a:t>(π.χ. </a:t>
            </a:r>
            <a:r>
              <a:rPr lang="el-GR" sz="1800" b="1" dirty="0">
                <a:solidFill>
                  <a:prstClr val="black"/>
                </a:solidFill>
              </a:rPr>
              <a:t>3ετίας</a:t>
            </a:r>
            <a:r>
              <a:rPr lang="el-GR" sz="1800" dirty="0">
                <a:solidFill>
                  <a:prstClr val="black"/>
                </a:solidFill>
              </a:rPr>
              <a:t>) </a:t>
            </a:r>
            <a:r>
              <a:rPr lang="el-GR" sz="1800" dirty="0" smtClean="0"/>
              <a:t>από </a:t>
            </a:r>
            <a:r>
              <a:rPr lang="el-GR" sz="1800" b="1" dirty="0" err="1" smtClean="0"/>
              <a:t>τηλεπαρακολούθηση</a:t>
            </a:r>
            <a:r>
              <a:rPr lang="el-GR" sz="1800" b="1" dirty="0" smtClean="0"/>
              <a:t> (π.χ. </a:t>
            </a:r>
            <a:r>
              <a:rPr lang="en-US" sz="1800" b="1" dirty="0" smtClean="0"/>
              <a:t>BEMS) </a:t>
            </a:r>
            <a:r>
              <a:rPr lang="el-GR" sz="1800" dirty="0"/>
              <a:t>που παρέχει τα απαραίτητα δεδομένα για τις συγκεκριμένες τελικές </a:t>
            </a:r>
            <a:r>
              <a:rPr lang="el-GR" sz="1800" dirty="0" smtClean="0"/>
              <a:t>χρήσεις</a:t>
            </a:r>
            <a:r>
              <a:rPr lang="en-US" sz="1800" dirty="0" smtClean="0"/>
              <a:t>. </a:t>
            </a:r>
            <a:r>
              <a:rPr lang="el-GR" sz="1800" dirty="0" smtClean="0">
                <a:solidFill>
                  <a:prstClr val="black"/>
                </a:solidFill>
              </a:rPr>
              <a:t>Για </a:t>
            </a:r>
            <a:r>
              <a:rPr lang="el-GR" sz="1800" dirty="0">
                <a:solidFill>
                  <a:prstClr val="black"/>
                </a:solidFill>
              </a:rPr>
              <a:t>περισσότερες </a:t>
            </a:r>
            <a:r>
              <a:rPr lang="el-GR" sz="1800" dirty="0" smtClean="0">
                <a:solidFill>
                  <a:prstClr val="black"/>
                </a:solidFill>
              </a:rPr>
              <a:t>πληροφορίες</a:t>
            </a:r>
            <a:r>
              <a:rPr lang="en-US" sz="1800" dirty="0" smtClean="0">
                <a:solidFill>
                  <a:prstClr val="black"/>
                </a:solidFill>
              </a:rPr>
              <a:t> </a:t>
            </a:r>
            <a:r>
              <a:rPr lang="el-GR" sz="1800" dirty="0" smtClean="0">
                <a:solidFill>
                  <a:prstClr val="black"/>
                </a:solidFill>
              </a:rPr>
              <a:t>βλέπε </a:t>
            </a:r>
            <a:r>
              <a:rPr lang="el-GR" sz="1800" b="1" dirty="0" smtClean="0"/>
              <a:t>Β.1.3</a:t>
            </a:r>
            <a:endParaRPr lang="en-US" sz="1800" b="1" dirty="0" smtClean="0"/>
          </a:p>
          <a:p>
            <a:pPr marL="688975" lvl="0" indent="-350838">
              <a:spcBef>
                <a:spcPts val="0"/>
              </a:spcBef>
              <a:buFont typeface="Courier New" panose="02070309020205020404" pitchFamily="49" charset="0"/>
              <a:buChar char="o"/>
            </a:pPr>
            <a:r>
              <a:rPr lang="el-GR" sz="1600" dirty="0"/>
              <a:t>Μπορεί επίσης να </a:t>
            </a:r>
            <a:r>
              <a:rPr lang="el-GR" sz="1600" dirty="0" smtClean="0"/>
              <a:t>χρησιμοποιηθούν δεδομένα </a:t>
            </a:r>
            <a:r>
              <a:rPr lang="el-GR" sz="1600" dirty="0"/>
              <a:t>από </a:t>
            </a:r>
            <a:r>
              <a:rPr lang="el-GR" sz="1600" b="1" dirty="0" smtClean="0"/>
              <a:t>λογαριασμούς</a:t>
            </a:r>
            <a:r>
              <a:rPr lang="el-GR" sz="1600" dirty="0" smtClean="0"/>
              <a:t>. </a:t>
            </a:r>
            <a:r>
              <a:rPr lang="el-GR" sz="1600" dirty="0"/>
              <a:t>Χρησιμοποιήστε </a:t>
            </a:r>
            <a:r>
              <a:rPr lang="el-GR" sz="1600" dirty="0">
                <a:solidFill>
                  <a:prstClr val="black"/>
                </a:solidFill>
              </a:rPr>
              <a:t>ιστορικά δεδομένα μεγάλης χρονικής διάρκειας (π.χ. </a:t>
            </a:r>
            <a:r>
              <a:rPr lang="el-GR" sz="1600" b="1" dirty="0">
                <a:solidFill>
                  <a:prstClr val="black"/>
                </a:solidFill>
              </a:rPr>
              <a:t>3ετίας</a:t>
            </a:r>
            <a:r>
              <a:rPr lang="el-GR" sz="1600" dirty="0">
                <a:solidFill>
                  <a:prstClr val="black"/>
                </a:solidFill>
              </a:rPr>
              <a:t>)</a:t>
            </a:r>
            <a:r>
              <a:rPr lang="el-GR" sz="1600" dirty="0" smtClean="0"/>
              <a:t>. Ο καταμερισμός των δεδομένων στις επιμέρους τελικές </a:t>
            </a:r>
            <a:r>
              <a:rPr lang="el-GR" sz="1600" dirty="0"/>
              <a:t>χρήσεις </a:t>
            </a:r>
            <a:r>
              <a:rPr lang="el-GR" sz="1600" dirty="0" smtClean="0"/>
              <a:t>γίνεται σύμφωνα με τα αποτελέσματα ενεργειακής επιθεώρησης (ελέγχου). </a:t>
            </a:r>
            <a:r>
              <a:rPr lang="el-GR" sz="1600" dirty="0"/>
              <a:t>Για περισσότερες </a:t>
            </a:r>
            <a:r>
              <a:rPr lang="el-GR" sz="1600" dirty="0" smtClean="0"/>
              <a:t>πληροφορίες βλέπε </a:t>
            </a:r>
            <a:r>
              <a:rPr lang="en-US" sz="1600" b="1" dirty="0" smtClean="0"/>
              <a:t>B.1.3</a:t>
            </a:r>
          </a:p>
          <a:p>
            <a:pPr marL="225425" indent="-225425">
              <a:spcBef>
                <a:spcPts val="0"/>
              </a:spcBef>
              <a:buNone/>
            </a:pPr>
            <a:r>
              <a:rPr lang="el-GR" sz="1800" dirty="0" smtClean="0"/>
              <a:t>ζ) </a:t>
            </a:r>
            <a:r>
              <a:rPr lang="el-GR" sz="1800" dirty="0"/>
              <a:t>Χρησιμοποιήστε τους συντελεστές εκπομπής  </a:t>
            </a:r>
            <a:r>
              <a:rPr lang="el-GR" sz="1800" b="1" dirty="0"/>
              <a:t>LCA CO</a:t>
            </a:r>
            <a:r>
              <a:rPr lang="el-GR" sz="1800" b="1" baseline="-25000" dirty="0"/>
              <a:t>2</a:t>
            </a:r>
            <a:r>
              <a:rPr lang="el-GR" sz="1800" b="1" dirty="0"/>
              <a:t> </a:t>
            </a:r>
            <a:r>
              <a:rPr lang="el-GR" sz="1800" b="1" dirty="0" err="1"/>
              <a:t>eq</a:t>
            </a:r>
            <a:r>
              <a:rPr lang="el-GR" sz="1800" b="1" dirty="0"/>
              <a:t>. </a:t>
            </a:r>
            <a:r>
              <a:rPr lang="el-GR" sz="1800" dirty="0"/>
              <a:t>για τον ηλεκτρισμό για να μετατρέψετε τις μονάδες ενέργειας σε ισοδύναμες μονάδες μάζας CO</a:t>
            </a:r>
            <a:r>
              <a:rPr lang="el-GR" sz="1800" baseline="-25000" dirty="0"/>
              <a:t>2</a:t>
            </a:r>
            <a:r>
              <a:rPr lang="el-GR" sz="1800" dirty="0"/>
              <a:t> </a:t>
            </a:r>
            <a:r>
              <a:rPr lang="en-US" sz="1800" dirty="0"/>
              <a:t>eq. </a:t>
            </a:r>
          </a:p>
          <a:p>
            <a:pPr marL="0" indent="0">
              <a:spcBef>
                <a:spcPts val="0"/>
              </a:spcBef>
              <a:buNone/>
            </a:pPr>
            <a:r>
              <a:rPr lang="el-GR" sz="1800" dirty="0" smtClean="0">
                <a:solidFill>
                  <a:prstClr val="black"/>
                </a:solidFill>
              </a:rPr>
              <a:t>η) </a:t>
            </a:r>
            <a:r>
              <a:rPr lang="el-GR" sz="1800" dirty="0">
                <a:solidFill>
                  <a:prstClr val="black"/>
                </a:solidFill>
              </a:rPr>
              <a:t>Υπολογίστε την </a:t>
            </a:r>
            <a:r>
              <a:rPr lang="el-GR" sz="1800" dirty="0"/>
              <a:t>ωφέλιμη εσωτερική επιφάνεια δαπέδου του κτιρίου</a:t>
            </a:r>
            <a:endParaRPr lang="en-US" sz="1800" dirty="0">
              <a:solidFill>
                <a:prstClr val="black"/>
              </a:solidFill>
            </a:endParaRPr>
          </a:p>
          <a:p>
            <a:pPr marL="225425" indent="-225425">
              <a:spcBef>
                <a:spcPts val="0"/>
              </a:spcBef>
              <a:buNone/>
            </a:pPr>
            <a:r>
              <a:rPr lang="el-GR" sz="1800" dirty="0" smtClean="0">
                <a:solidFill>
                  <a:prstClr val="black"/>
                </a:solidFill>
              </a:rPr>
              <a:t>θ) </a:t>
            </a:r>
            <a:r>
              <a:rPr lang="el-GR" sz="1800" dirty="0">
                <a:solidFill>
                  <a:prstClr val="black"/>
                </a:solidFill>
              </a:rPr>
              <a:t>Υπολογίστε την ετήσια ένταση των GHG σε </a:t>
            </a:r>
            <a:r>
              <a:rPr lang="el-GR" sz="1800" dirty="0" err="1">
                <a:solidFill>
                  <a:prstClr val="black"/>
                </a:solidFill>
              </a:rPr>
              <a:t>kg</a:t>
            </a:r>
            <a:r>
              <a:rPr lang="el-GR" sz="1800" dirty="0">
                <a:solidFill>
                  <a:prstClr val="black"/>
                </a:solidFill>
              </a:rPr>
              <a:t> CO</a:t>
            </a:r>
            <a:r>
              <a:rPr lang="el-GR" sz="1800" baseline="-25000" dirty="0">
                <a:solidFill>
                  <a:prstClr val="black"/>
                </a:solidFill>
              </a:rPr>
              <a:t>2</a:t>
            </a:r>
            <a:r>
              <a:rPr lang="el-GR" sz="1800" dirty="0">
                <a:solidFill>
                  <a:prstClr val="black"/>
                </a:solidFill>
              </a:rPr>
              <a:t> </a:t>
            </a:r>
            <a:r>
              <a:rPr lang="el-GR" sz="1800" dirty="0" err="1">
                <a:solidFill>
                  <a:prstClr val="black"/>
                </a:solidFill>
              </a:rPr>
              <a:t>eq</a:t>
            </a:r>
            <a:r>
              <a:rPr lang="el-GR" sz="1800" dirty="0">
                <a:solidFill>
                  <a:prstClr val="black"/>
                </a:solidFill>
              </a:rPr>
              <a:t>. ανά μονάδα </a:t>
            </a:r>
            <a:r>
              <a:rPr lang="el-GR" sz="1800" dirty="0"/>
              <a:t>ωφέλιμης εσωτερικής επιφάνειας δαπέδου του κτιρίου </a:t>
            </a:r>
            <a:r>
              <a:rPr lang="en-US" sz="1800" dirty="0">
                <a:solidFill>
                  <a:prstClr val="black"/>
                </a:solidFill>
              </a:rPr>
              <a:t>(kg CO</a:t>
            </a:r>
            <a:r>
              <a:rPr lang="en-US" sz="1800" baseline="-25000" dirty="0">
                <a:solidFill>
                  <a:prstClr val="black"/>
                </a:solidFill>
              </a:rPr>
              <a:t>2</a:t>
            </a:r>
            <a:r>
              <a:rPr lang="en-US" sz="1800" dirty="0">
                <a:solidFill>
                  <a:prstClr val="black"/>
                </a:solidFill>
              </a:rPr>
              <a:t> eq./m</a:t>
            </a:r>
            <a:r>
              <a:rPr lang="en-US" sz="1800" baseline="30000" dirty="0">
                <a:solidFill>
                  <a:prstClr val="black"/>
                </a:solidFill>
              </a:rPr>
              <a:t>2</a:t>
            </a:r>
            <a:r>
              <a:rPr lang="en-US" sz="1800" dirty="0">
                <a:solidFill>
                  <a:prstClr val="black"/>
                </a:solidFill>
              </a:rPr>
              <a:t>/</a:t>
            </a:r>
            <a:r>
              <a:rPr lang="en-US" sz="1800" dirty="0" err="1">
                <a:solidFill>
                  <a:prstClr val="black"/>
                </a:solidFill>
              </a:rPr>
              <a:t>yr</a:t>
            </a:r>
            <a:r>
              <a:rPr lang="en-US" sz="1800" dirty="0">
                <a:solidFill>
                  <a:prstClr val="black"/>
                </a:solidFill>
              </a:rPr>
              <a:t>)</a:t>
            </a:r>
            <a:endParaRPr lang="en-US" sz="1800" u="sng" dirty="0">
              <a:solidFill>
                <a:prstClr val="black"/>
              </a:solidFill>
            </a:endParaRPr>
          </a:p>
          <a:p>
            <a:pPr marL="457200" lvl="0" indent="-457200">
              <a:buFont typeface="+mj-lt"/>
              <a:buAutoNum type="alphaLcParenR" startAt="7"/>
            </a:pPr>
            <a:endParaRPr lang="en-US" sz="1800" dirty="0">
              <a:solidFill>
                <a:srgbClr val="00B0F0"/>
              </a:solidFill>
            </a:endParaRPr>
          </a:p>
        </p:txBody>
      </p:sp>
      <p:pic>
        <p:nvPicPr>
          <p:cNvPr id="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8875776" cy="6332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r>
              <a:rPr lang="el-GR" b="1" dirty="0" smtClean="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Ηλεκτρισμό</a:t>
            </a:r>
            <a:r>
              <a:rPr lang="el-GR" b="1" dirty="0" smtClean="0">
                <a:latin typeface="Calibri" panose="020F0502020204030204" pitchFamily="34" charset="0"/>
                <a:cs typeface="Calibri" panose="020F0502020204030204" pitchFamily="34" charset="0"/>
              </a:rPr>
              <a:t>)</a:t>
            </a:r>
            <a:endParaRPr lang="en-US" b="1" u="sng" dirty="0">
              <a:latin typeface="Calibri" panose="020F0502020204030204" pitchFamily="34" charset="0"/>
              <a:cs typeface="Calibri" panose="020F0502020204030204" pitchFamily="34" charset="0"/>
            </a:endParaRPr>
          </a:p>
        </p:txBody>
      </p:sp>
      <p:grpSp>
        <p:nvGrpSpPr>
          <p:cNvPr id="12" name="Group 11"/>
          <p:cNvGrpSpPr/>
          <p:nvPr/>
        </p:nvGrpSpPr>
        <p:grpSpPr>
          <a:xfrm>
            <a:off x="2926814" y="5155808"/>
            <a:ext cx="3312061" cy="1336522"/>
            <a:chOff x="2926814" y="4874448"/>
            <a:chExt cx="3312061" cy="1336522"/>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926814" y="5014514"/>
              <a:ext cx="236289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Ηλεκτρισμός</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5"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983473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35425"/>
            <a:ext cx="9013392" cy="455285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0988" indent="-280988">
              <a:buNone/>
            </a:pPr>
            <a:r>
              <a:rPr lang="el-GR" sz="2000" dirty="0" smtClean="0"/>
              <a:t>ι) Υπολογίστε </a:t>
            </a:r>
            <a:r>
              <a:rPr lang="el-GR" sz="2000" dirty="0"/>
              <a:t>την ετήσια ποσότητα </a:t>
            </a:r>
            <a:r>
              <a:rPr lang="el-GR" sz="2000" b="1" dirty="0" smtClean="0"/>
              <a:t>συνολικής ενέργειας που αποδίδεται </a:t>
            </a:r>
            <a:r>
              <a:rPr lang="el-GR" sz="2000" dirty="0" smtClean="0"/>
              <a:t>στο κτίριο από το </a:t>
            </a:r>
            <a:r>
              <a:rPr lang="el-GR" sz="2000" b="1" dirty="0" smtClean="0"/>
              <a:t>δίκτυο τηλεθέρμανσης ή/και ψύξης</a:t>
            </a:r>
            <a:r>
              <a:rPr lang="en-US" sz="2000" dirty="0" smtClean="0"/>
              <a:t> </a:t>
            </a:r>
            <a:r>
              <a:rPr lang="el-GR" sz="2000" dirty="0">
                <a:solidFill>
                  <a:prstClr val="black"/>
                </a:solidFill>
                <a:cs typeface="Calibri" panose="020F0502020204030204" pitchFamily="34" charset="0"/>
              </a:rPr>
              <a:t>για την κάλυψη των </a:t>
            </a:r>
            <a:r>
              <a:rPr lang="el-GR" sz="2000" b="1" dirty="0">
                <a:solidFill>
                  <a:prstClr val="black"/>
                </a:solidFill>
                <a:cs typeface="Calibri" panose="020F0502020204030204" pitchFamily="34" charset="0"/>
              </a:rPr>
              <a:t>αναγκών των τεχνικών εγκαταστάσεων </a:t>
            </a:r>
            <a:r>
              <a:rPr lang="el-GR" sz="2000" dirty="0">
                <a:solidFill>
                  <a:prstClr val="black"/>
                </a:solidFill>
                <a:cs typeface="Calibri" panose="020F0502020204030204" pitchFamily="34" charset="0"/>
              </a:rPr>
              <a:t>του </a:t>
            </a:r>
            <a:r>
              <a:rPr lang="el-GR" sz="2000" dirty="0" smtClean="0">
                <a:solidFill>
                  <a:prstClr val="black"/>
                </a:solidFill>
                <a:cs typeface="Calibri" panose="020F0502020204030204" pitchFamily="34" charset="0"/>
              </a:rPr>
              <a:t>κτιρίου, με </a:t>
            </a:r>
            <a:r>
              <a:rPr lang="el-GR" sz="2000" b="1" dirty="0">
                <a:solidFill>
                  <a:prstClr val="black"/>
                </a:solidFill>
              </a:rPr>
              <a:t>ιστορικά</a:t>
            </a:r>
            <a:r>
              <a:rPr lang="el-GR" sz="2000" dirty="0">
                <a:solidFill>
                  <a:prstClr val="black"/>
                </a:solidFill>
              </a:rPr>
              <a:t> </a:t>
            </a:r>
            <a:r>
              <a:rPr lang="el-GR" sz="2000" b="1" dirty="0">
                <a:solidFill>
                  <a:prstClr val="black"/>
                </a:solidFill>
              </a:rPr>
              <a:t>δεδομένα </a:t>
            </a:r>
            <a:r>
              <a:rPr lang="el-GR" sz="2000" dirty="0">
                <a:solidFill>
                  <a:prstClr val="black"/>
                </a:solidFill>
              </a:rPr>
              <a:t>(π.χ. </a:t>
            </a:r>
            <a:r>
              <a:rPr lang="el-GR" sz="2000" b="1" dirty="0">
                <a:solidFill>
                  <a:prstClr val="black"/>
                </a:solidFill>
              </a:rPr>
              <a:t>3ετίας</a:t>
            </a:r>
            <a:r>
              <a:rPr lang="el-GR" sz="2000" dirty="0" smtClean="0">
                <a:solidFill>
                  <a:prstClr val="black"/>
                </a:solidFill>
              </a:rPr>
              <a:t>)</a:t>
            </a:r>
            <a:r>
              <a:rPr lang="el-GR" sz="2000" dirty="0" smtClean="0"/>
              <a:t>, από </a:t>
            </a:r>
            <a:r>
              <a:rPr lang="el-GR" sz="2000" b="1" dirty="0" smtClean="0"/>
              <a:t>λογαριασμούς</a:t>
            </a:r>
            <a:r>
              <a:rPr lang="el-GR" sz="2000" dirty="0" smtClean="0"/>
              <a:t> ή από τις τιμές του δείκτη επίδοσης </a:t>
            </a:r>
            <a:r>
              <a:rPr lang="el-GR" sz="2000" b="1" dirty="0" smtClean="0"/>
              <a:t>Β.1.2</a:t>
            </a:r>
            <a:endParaRPr lang="en-US" sz="2000" b="1" dirty="0" smtClean="0"/>
          </a:p>
          <a:p>
            <a:pPr marL="280988" indent="-280988">
              <a:buNone/>
            </a:pPr>
            <a:r>
              <a:rPr lang="el-GR" sz="2000" dirty="0" smtClean="0"/>
              <a:t>κ) </a:t>
            </a:r>
            <a:r>
              <a:rPr lang="el-GR" sz="2000" dirty="0"/>
              <a:t>Χρησιμοποιήστε τους συντελεστές εκπομπής  </a:t>
            </a:r>
            <a:r>
              <a:rPr lang="el-GR" sz="2000" b="1" dirty="0"/>
              <a:t>LCA CO</a:t>
            </a:r>
            <a:r>
              <a:rPr lang="el-GR" sz="2000" b="1" baseline="-25000" dirty="0"/>
              <a:t>2</a:t>
            </a:r>
            <a:r>
              <a:rPr lang="el-GR" sz="2000" b="1" dirty="0"/>
              <a:t> </a:t>
            </a:r>
            <a:r>
              <a:rPr lang="el-GR" sz="2000" b="1" dirty="0" err="1"/>
              <a:t>eq</a:t>
            </a:r>
            <a:r>
              <a:rPr lang="el-GR" sz="2000" b="1" dirty="0"/>
              <a:t>. </a:t>
            </a:r>
            <a:r>
              <a:rPr lang="el-GR" sz="2000" dirty="0"/>
              <a:t>για </a:t>
            </a:r>
            <a:r>
              <a:rPr lang="el-GR" sz="2000" dirty="0" smtClean="0"/>
              <a:t>τηλεθέρμανση για </a:t>
            </a:r>
            <a:r>
              <a:rPr lang="el-GR" sz="2000" dirty="0"/>
              <a:t>να μετατρέψετε τις μονάδες ενέργειας σε ισοδύναμες μονάδες μάζας CO</a:t>
            </a:r>
            <a:r>
              <a:rPr lang="el-GR" sz="2000" baseline="-25000" dirty="0"/>
              <a:t>2</a:t>
            </a:r>
            <a:r>
              <a:rPr lang="el-GR" sz="2000" dirty="0"/>
              <a:t> </a:t>
            </a:r>
            <a:r>
              <a:rPr lang="en-US" sz="2000" dirty="0"/>
              <a:t>eq. </a:t>
            </a:r>
          </a:p>
          <a:p>
            <a:pPr marL="0" indent="0">
              <a:buNone/>
            </a:pPr>
            <a:r>
              <a:rPr lang="el-GR" sz="2000" dirty="0">
                <a:solidFill>
                  <a:prstClr val="black"/>
                </a:solidFill>
              </a:rPr>
              <a:t>λ</a:t>
            </a:r>
            <a:r>
              <a:rPr lang="el-GR" sz="2000" dirty="0" smtClean="0">
                <a:solidFill>
                  <a:prstClr val="black"/>
                </a:solidFill>
              </a:rPr>
              <a:t>) </a:t>
            </a:r>
            <a:r>
              <a:rPr lang="el-GR" sz="2000" dirty="0">
                <a:solidFill>
                  <a:prstClr val="black"/>
                </a:solidFill>
              </a:rPr>
              <a:t>Υπολογίστε την </a:t>
            </a:r>
            <a:r>
              <a:rPr lang="el-GR" sz="2000" dirty="0"/>
              <a:t>ωφέλιμη εσωτερική επιφάνεια δαπέδου του κτιρίου</a:t>
            </a:r>
            <a:endParaRPr lang="en-US" sz="2000" dirty="0">
              <a:solidFill>
                <a:prstClr val="black"/>
              </a:solidFill>
            </a:endParaRPr>
          </a:p>
          <a:p>
            <a:pPr marL="225425" indent="-225425">
              <a:buNone/>
            </a:pPr>
            <a:r>
              <a:rPr lang="el-GR" sz="2000" dirty="0">
                <a:solidFill>
                  <a:prstClr val="black"/>
                </a:solidFill>
              </a:rPr>
              <a:t>μ</a:t>
            </a:r>
            <a:r>
              <a:rPr lang="el-GR" sz="2000" dirty="0" smtClean="0">
                <a:solidFill>
                  <a:prstClr val="black"/>
                </a:solidFill>
              </a:rPr>
              <a:t>) </a:t>
            </a:r>
            <a:r>
              <a:rPr lang="el-GR" sz="2000" dirty="0">
                <a:solidFill>
                  <a:prstClr val="black"/>
                </a:solidFill>
              </a:rPr>
              <a:t>Υπολογίστε την ετήσια ένταση </a:t>
            </a:r>
            <a:r>
              <a:rPr lang="el-GR" sz="2000" dirty="0" smtClean="0">
                <a:solidFill>
                  <a:prstClr val="black"/>
                </a:solidFill>
              </a:rPr>
              <a:t>των GHG </a:t>
            </a:r>
            <a:r>
              <a:rPr lang="el-GR" sz="2000" dirty="0">
                <a:solidFill>
                  <a:prstClr val="black"/>
                </a:solidFill>
              </a:rPr>
              <a:t>σε </a:t>
            </a:r>
            <a:r>
              <a:rPr lang="el-GR" sz="2000" dirty="0" err="1">
                <a:solidFill>
                  <a:prstClr val="black"/>
                </a:solidFill>
              </a:rPr>
              <a:t>kg</a:t>
            </a:r>
            <a:r>
              <a:rPr lang="el-GR" sz="2000" dirty="0">
                <a:solidFill>
                  <a:prstClr val="black"/>
                </a:solidFill>
              </a:rPr>
              <a:t> CO</a:t>
            </a:r>
            <a:r>
              <a:rPr lang="el-GR" sz="2000" baseline="-25000" dirty="0">
                <a:solidFill>
                  <a:prstClr val="black"/>
                </a:solidFill>
              </a:rPr>
              <a:t>2</a:t>
            </a:r>
            <a:r>
              <a:rPr lang="el-GR" sz="2000" dirty="0">
                <a:solidFill>
                  <a:prstClr val="black"/>
                </a:solidFill>
              </a:rPr>
              <a:t> </a:t>
            </a:r>
            <a:r>
              <a:rPr lang="el-GR" sz="2000" dirty="0" err="1">
                <a:solidFill>
                  <a:prstClr val="black"/>
                </a:solidFill>
              </a:rPr>
              <a:t>eq</a:t>
            </a:r>
            <a:r>
              <a:rPr lang="el-GR" sz="2000" dirty="0">
                <a:solidFill>
                  <a:prstClr val="black"/>
                </a:solidFill>
              </a:rPr>
              <a:t>. ανά μονάδα </a:t>
            </a:r>
            <a:r>
              <a:rPr lang="el-GR" sz="2000" dirty="0"/>
              <a:t>ωφέλιμης εσωτερικής επιφάνειας δαπέδου του κτιρίου </a:t>
            </a:r>
            <a:r>
              <a:rPr lang="en-US" sz="2000" dirty="0">
                <a:solidFill>
                  <a:prstClr val="black"/>
                </a:solidFill>
              </a:rPr>
              <a:t>(kg CO</a:t>
            </a:r>
            <a:r>
              <a:rPr lang="en-US" sz="2000" baseline="-25000" dirty="0">
                <a:solidFill>
                  <a:prstClr val="black"/>
                </a:solidFill>
              </a:rPr>
              <a:t>2</a:t>
            </a:r>
            <a:r>
              <a:rPr lang="en-US" sz="2000" dirty="0">
                <a:solidFill>
                  <a:prstClr val="black"/>
                </a:solidFill>
              </a:rPr>
              <a:t> eq./m</a:t>
            </a:r>
            <a:r>
              <a:rPr lang="en-US" sz="2000" baseline="30000" dirty="0">
                <a:solidFill>
                  <a:prstClr val="black"/>
                </a:solidFill>
              </a:rPr>
              <a:t>2</a:t>
            </a:r>
            <a:r>
              <a:rPr lang="en-US" sz="2000" dirty="0">
                <a:solidFill>
                  <a:prstClr val="black"/>
                </a:solidFill>
              </a:rPr>
              <a:t>/</a:t>
            </a:r>
            <a:r>
              <a:rPr lang="en-US" sz="2000" dirty="0" err="1">
                <a:solidFill>
                  <a:prstClr val="black"/>
                </a:solidFill>
              </a:rPr>
              <a:t>yr</a:t>
            </a:r>
            <a:r>
              <a:rPr lang="en-US" sz="2000" dirty="0">
                <a:solidFill>
                  <a:prstClr val="black"/>
                </a:solidFill>
              </a:rPr>
              <a:t>)</a:t>
            </a:r>
            <a:endParaRPr lang="en-US" sz="2000" u="sng" dirty="0">
              <a:solidFill>
                <a:prstClr val="black"/>
              </a:solidFill>
            </a:endParaRPr>
          </a:p>
          <a:p>
            <a:pPr marL="457200" lvl="0" indent="-457200">
              <a:buFont typeface="+mj-lt"/>
              <a:buAutoNum type="alphaLcParenR" startAt="9"/>
            </a:pPr>
            <a:endParaRPr lang="en-US" sz="2000" u="sng" dirty="0">
              <a:solidFill>
                <a:srgbClr val="FF0000"/>
              </a:solidFill>
            </a:endParaRPr>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26</a:t>
            </a:fld>
            <a:endParaRPr lang="en-US"/>
          </a:p>
        </p:txBody>
      </p:sp>
      <p:pic>
        <p:nvPicPr>
          <p:cNvPr id="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198602" y="5155808"/>
            <a:ext cx="4040273" cy="1336522"/>
            <a:chOff x="2198602" y="4874448"/>
            <a:chExt cx="4040273" cy="1336522"/>
          </a:xfrm>
        </p:grpSpPr>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198602" y="5014514"/>
              <a:ext cx="381931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Τηλεθέρμανση</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l-G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ψύξη</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8" name="Segnaposto contenuto 2">
            <a:extLst>
              <a:ext uri="{FF2B5EF4-FFF2-40B4-BE49-F238E27FC236}">
                <a16:creationId xmlns="" xmlns:a16="http://schemas.microsoft.com/office/drawing/2014/main" id="{86F2EB93-A63A-4210-B86A-E5FCAD7D8D7F}"/>
              </a:ext>
            </a:extLst>
          </p:cNvPr>
          <p:cNvSpPr txBox="1">
            <a:spLocks/>
          </p:cNvSpPr>
          <p:nvPr/>
        </p:nvSpPr>
        <p:spPr>
          <a:xfrm>
            <a:off x="268224" y="902208"/>
            <a:ext cx="8875776" cy="6332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r>
              <a:rPr lang="el-GR" b="1" dirty="0" smtClean="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Τηλεθέρμανση)</a:t>
            </a:r>
            <a:endParaRPr lang="en-US" b="1" u="sng" dirty="0">
              <a:latin typeface="Calibri" panose="020F0502020204030204" pitchFamily="34" charset="0"/>
              <a:cs typeface="Calibri" panose="020F0502020204030204" pitchFamily="34" charset="0"/>
            </a:endParaRPr>
          </a:p>
        </p:txBody>
      </p:sp>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67439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27</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ΛΕΙΤΟΥΡΓΙΑΣ</a:t>
            </a:r>
            <a:r>
              <a:rPr lang="el-GR" b="1" dirty="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a:t>
            </a:r>
            <a:r>
              <a:rPr lang="el-GR" b="1" u="sng" dirty="0" smtClean="0">
                <a:latin typeface="Calibri" panose="020F0502020204030204" pitchFamily="34" charset="0"/>
                <a:cs typeface="Calibri" panose="020F0502020204030204" pitchFamily="34" charset="0"/>
              </a:rPr>
              <a:t>ΣΥΝΟΛΟ)</a:t>
            </a:r>
            <a:endParaRPr lang="en-US" b="1" u="sng" dirty="0">
              <a:latin typeface="Calibri" panose="020F0502020204030204" pitchFamily="34" charset="0"/>
              <a:cs typeface="Calibri" panose="020F0502020204030204" pitchFamily="34" charset="0"/>
            </a:endParaRPr>
          </a:p>
        </p:txBody>
      </p:sp>
      <p:pic>
        <p:nvPicPr>
          <p:cNvPr id="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3286977" y="5155808"/>
            <a:ext cx="2951898" cy="1336522"/>
            <a:chOff x="3286977" y="4874448"/>
            <a:chExt cx="2951898" cy="1336522"/>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86977" y="5014514"/>
              <a:ext cx="1642566"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ΣΥΝΟΛΟ</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3"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35426"/>
            <a:ext cx="8900850" cy="455285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2000" dirty="0" smtClean="0"/>
              <a:t>μ</a:t>
            </a:r>
            <a:r>
              <a:rPr lang="el-GR" sz="2000" dirty="0"/>
              <a:t>) </a:t>
            </a:r>
            <a:r>
              <a:rPr lang="el-GR" sz="2000" dirty="0" smtClean="0"/>
              <a:t>Αθροίστε όλες τις επιμέρους τιμές των εντάσεων</a:t>
            </a:r>
          </a:p>
          <a:p>
            <a:pPr marL="233363" lvl="0" indent="-233363">
              <a:buNone/>
            </a:pPr>
            <a:r>
              <a:rPr lang="el-GR" sz="2000" dirty="0" smtClean="0"/>
              <a:t>ν) </a:t>
            </a:r>
            <a:r>
              <a:rPr lang="el-GR" sz="2000" dirty="0">
                <a:solidFill>
                  <a:prstClr val="black"/>
                </a:solidFill>
              </a:rPr>
              <a:t>Υπολογίστε την </a:t>
            </a:r>
            <a:r>
              <a:rPr lang="el-GR" sz="2000" b="1" dirty="0">
                <a:solidFill>
                  <a:prstClr val="black"/>
                </a:solidFill>
              </a:rPr>
              <a:t>ετήσια συνολική ένταση</a:t>
            </a:r>
            <a:r>
              <a:rPr lang="el-GR" sz="2000" dirty="0">
                <a:solidFill>
                  <a:prstClr val="black"/>
                </a:solidFill>
              </a:rPr>
              <a:t> των GHG σε </a:t>
            </a:r>
            <a:r>
              <a:rPr lang="el-GR" sz="2000" dirty="0" err="1">
                <a:solidFill>
                  <a:prstClr val="black"/>
                </a:solidFill>
              </a:rPr>
              <a:t>kg</a:t>
            </a:r>
            <a:r>
              <a:rPr lang="el-GR" sz="2000" dirty="0">
                <a:solidFill>
                  <a:prstClr val="black"/>
                </a:solidFill>
              </a:rPr>
              <a:t> CO</a:t>
            </a:r>
            <a:r>
              <a:rPr lang="el-GR" sz="2000" baseline="-25000" dirty="0">
                <a:solidFill>
                  <a:prstClr val="black"/>
                </a:solidFill>
              </a:rPr>
              <a:t>2</a:t>
            </a:r>
            <a:r>
              <a:rPr lang="el-GR" sz="2000" dirty="0">
                <a:solidFill>
                  <a:prstClr val="black"/>
                </a:solidFill>
              </a:rPr>
              <a:t> </a:t>
            </a:r>
            <a:r>
              <a:rPr lang="el-GR" sz="2000" dirty="0" err="1">
                <a:solidFill>
                  <a:prstClr val="black"/>
                </a:solidFill>
              </a:rPr>
              <a:t>eq</a:t>
            </a:r>
            <a:r>
              <a:rPr lang="el-GR" sz="2000" dirty="0">
                <a:solidFill>
                  <a:prstClr val="black"/>
                </a:solidFill>
              </a:rPr>
              <a:t>. ανά μονάδα ωφέλιμης εσωτερικής επιφάνειας δαπέδου του κτιρίου </a:t>
            </a:r>
            <a:r>
              <a:rPr lang="en-US" sz="2000" dirty="0">
                <a:solidFill>
                  <a:prstClr val="black"/>
                </a:solidFill>
              </a:rPr>
              <a:t>(kg CO</a:t>
            </a:r>
            <a:r>
              <a:rPr lang="en-US" sz="2000" baseline="-25000" dirty="0">
                <a:solidFill>
                  <a:prstClr val="black"/>
                </a:solidFill>
              </a:rPr>
              <a:t>2</a:t>
            </a:r>
            <a:r>
              <a:rPr lang="en-US" sz="2000" dirty="0">
                <a:solidFill>
                  <a:prstClr val="black"/>
                </a:solidFill>
              </a:rPr>
              <a:t> eq./m</a:t>
            </a:r>
            <a:r>
              <a:rPr lang="en-US" sz="2000" baseline="30000" dirty="0">
                <a:solidFill>
                  <a:prstClr val="black"/>
                </a:solidFill>
              </a:rPr>
              <a:t>2</a:t>
            </a:r>
            <a:r>
              <a:rPr lang="en-US" sz="2000" dirty="0">
                <a:solidFill>
                  <a:prstClr val="black"/>
                </a:solidFill>
              </a:rPr>
              <a:t>/</a:t>
            </a:r>
            <a:r>
              <a:rPr lang="en-US" sz="2000" dirty="0" err="1">
                <a:solidFill>
                  <a:prstClr val="black"/>
                </a:solidFill>
              </a:rPr>
              <a:t>yr</a:t>
            </a:r>
            <a:r>
              <a:rPr lang="en-US" sz="2000" dirty="0" smtClean="0">
                <a:solidFill>
                  <a:prstClr val="black"/>
                </a:solidFill>
              </a:rPr>
              <a:t>)</a:t>
            </a:r>
            <a:endParaRPr lang="en-US" sz="2000" u="sng" dirty="0">
              <a:solidFill>
                <a:prstClr val="black"/>
              </a:solidFill>
            </a:endParaRPr>
          </a:p>
        </p:txBody>
      </p:sp>
      <p:sp>
        <p:nvSpPr>
          <p:cNvPr id="14"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07891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28</a:t>
            </a:fld>
            <a:endParaRPr lang="en-US"/>
          </a:p>
        </p:txBody>
      </p:sp>
      <p:pic>
        <p:nvPicPr>
          <p:cNvPr id="7"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1342664" y="1417508"/>
                <a:ext cx="5969775" cy="718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 </m:t>
                      </m:r>
                      <m:f>
                        <m:fPr>
                          <m:ctrlPr>
                            <a:rPr lang="en-US" b="0" i="1" smtClean="0">
                              <a:latin typeface="Cambria Math"/>
                            </a:rPr>
                          </m:ctrlPr>
                        </m:fPr>
                        <m:num>
                          <m:nary>
                            <m:naryPr>
                              <m:chr m:val="∑"/>
                              <m:ctrlPr>
                                <a:rPr lang="en-US" b="0" i="1" smtClean="0">
                                  <a:latin typeface="Cambria Math"/>
                                </a:rPr>
                              </m:ctrlPr>
                            </m:naryPr>
                            <m:sub>
                              <m:r>
                                <m:rPr>
                                  <m:brk m:alnAt="23"/>
                                </m:rPr>
                                <a:rPr lang="en-US" b="0" i="1" smtClean="0">
                                  <a:latin typeface="Cambria Math"/>
                                </a:rPr>
                                <m:t>1</m:t>
                              </m:r>
                            </m:sub>
                            <m:sup>
                              <m:r>
                                <a:rPr lang="en-US" b="0" i="1" smtClean="0">
                                  <a:latin typeface="Cambria Math"/>
                                </a:rPr>
                                <m:t>𝑖</m:t>
                              </m:r>
                            </m:sup>
                            <m:e>
                              <m:d>
                                <m:dPr>
                                  <m:ctrlPr>
                                    <a:rPr lang="en-US" b="0" i="1" smtClean="0">
                                      <a:latin typeface="Cambria Math"/>
                                    </a:rPr>
                                  </m:ctrlPr>
                                </m:dPr>
                                <m:e>
                                  <m:sSub>
                                    <m:sSubPr>
                                      <m:ctrlPr>
                                        <a:rPr lang="en-US" b="0" i="1" smtClean="0">
                                          <a:latin typeface="Cambria Math"/>
                                        </a:rPr>
                                      </m:ctrlPr>
                                    </m:sSubPr>
                                    <m:e>
                                      <m:r>
                                        <a:rPr lang="en-US" b="0" i="1" smtClean="0">
                                          <a:latin typeface="Cambria Math"/>
                                        </a:rPr>
                                        <m:t>𝑄</m:t>
                                      </m:r>
                                    </m:e>
                                    <m:sub>
                                      <m:r>
                                        <a:rPr lang="el-GR" b="0" i="1" smtClean="0">
                                          <a:latin typeface="Cambria Math"/>
                                        </a:rPr>
                                        <m:t>𝜅</m:t>
                                      </m:r>
                                      <m:r>
                                        <a:rPr lang="en-US" b="0" i="1" smtClean="0">
                                          <a:latin typeface="Cambria Math"/>
                                        </a:rPr>
                                        <m:t>,</m:t>
                                      </m:r>
                                      <m:r>
                                        <a:rPr lang="en-US" b="0" i="1" smtClean="0">
                                          <a:latin typeface="Cambria Math"/>
                                        </a:rPr>
                                        <m:t>𝑖</m:t>
                                      </m:r>
                                      <m:r>
                                        <a:rPr lang="en-US" b="0" i="1" smtClean="0">
                                          <a:latin typeface="Cambria Math"/>
                                        </a:rPr>
                                        <m:t> </m:t>
                                      </m:r>
                                    </m:sub>
                                  </m:sSub>
                                  <m:sSub>
                                    <m:sSubPr>
                                      <m:ctrlPr>
                                        <a:rPr lang="en-US" b="0" i="1" smtClean="0">
                                          <a:latin typeface="Cambria Math"/>
                                        </a:rPr>
                                      </m:ctrlPr>
                                    </m:sSubPr>
                                    <m:e>
                                      <m:r>
                                        <a:rPr lang="en-US" b="0" i="1" smtClean="0">
                                          <a:latin typeface="Cambria Math"/>
                                          <a:sym typeface="Wingdings"/>
                                        </a:rPr>
                                        <m:t> </m:t>
                                      </m:r>
                                      <m:r>
                                        <m:rPr>
                                          <m:sty m:val="p"/>
                                        </m:rPr>
                                        <a:rPr lang="el-GR" b="0" i="0" smtClean="0">
                                          <a:latin typeface="Cambria Math"/>
                                          <a:sym typeface="Wingdings"/>
                                        </a:rPr>
                                        <m:t>ΚΘΙ</m:t>
                                      </m:r>
                                    </m:e>
                                    <m:sub>
                                      <m:r>
                                        <a:rPr lang="en-US" b="0" i="1" smtClean="0">
                                          <a:latin typeface="Cambria Math"/>
                                        </a:rPr>
                                        <m:t>𝑖</m:t>
                                      </m:r>
                                    </m:sub>
                                  </m:sSub>
                                  <m:r>
                                    <a:rPr lang="en-US" b="0" i="1" smtClean="0">
                                      <a:latin typeface="Cambria Math"/>
                                    </a:rPr>
                                    <m:t> </m:t>
                                  </m:r>
                                  <m:sSub>
                                    <m:sSubPr>
                                      <m:ctrlPr>
                                        <a:rPr lang="en-US" b="0" i="1" smtClean="0">
                                          <a:latin typeface="Cambria Math"/>
                                        </a:rPr>
                                      </m:ctrlPr>
                                    </m:sSubPr>
                                    <m:e>
                                      <m:r>
                                        <a:rPr lang="en-US" b="0" i="1" smtClean="0">
                                          <a:latin typeface="Cambria Math"/>
                                          <a:sym typeface="Wingdings"/>
                                        </a:rPr>
                                        <m:t> </m:t>
                                      </m:r>
                                      <m:r>
                                        <a:rPr lang="en-US" b="0" i="1" smtClean="0">
                                          <a:latin typeface="Cambria Math"/>
                                        </a:rPr>
                                        <m:t>𝑘</m:t>
                                      </m:r>
                                    </m:e>
                                    <m:sub>
                                      <m:r>
                                        <a:rPr lang="el-GR" b="0" i="1" smtClean="0">
                                          <a:latin typeface="Cambria Math"/>
                                        </a:rPr>
                                        <m:t>𝜀𝜅</m:t>
                                      </m:r>
                                      <m:r>
                                        <a:rPr lang="en-US" b="0" i="1" smtClean="0">
                                          <a:latin typeface="Cambria Math"/>
                                        </a:rPr>
                                        <m:t>,</m:t>
                                      </m:r>
                                      <m:r>
                                        <a:rPr lang="en-US" b="0" i="1" smtClean="0">
                                          <a:latin typeface="Cambria Math"/>
                                        </a:rPr>
                                        <m:t>𝑖</m:t>
                                      </m:r>
                                    </m:sub>
                                  </m:sSub>
                                </m:e>
                              </m:d>
                              <m:r>
                                <a:rPr lang="en-US" b="0" i="1" smtClean="0">
                                  <a:latin typeface="Cambria Math"/>
                                </a:rPr>
                                <m:t>+(</m:t>
                              </m:r>
                            </m:e>
                          </m:nary>
                          <m:sSub>
                            <m:sSubPr>
                              <m:ctrlPr>
                                <a:rPr lang="en-US" b="0" i="1" smtClean="0">
                                  <a:latin typeface="Cambria Math"/>
                                </a:rPr>
                              </m:ctrlPr>
                            </m:sSubPr>
                            <m:e>
                              <m:r>
                                <a:rPr lang="en-US" b="0" i="1" smtClean="0">
                                  <a:latin typeface="Cambria Math"/>
                                </a:rPr>
                                <m:t>𝑄</m:t>
                              </m:r>
                            </m:e>
                            <m:sub>
                              <m:r>
                                <a:rPr lang="el-GR" b="0" i="1" smtClean="0">
                                  <a:latin typeface="Cambria Math"/>
                                </a:rPr>
                                <m:t>𝜂𝜆</m:t>
                              </m:r>
                            </m:sub>
                          </m:sSub>
                          <m:sSub>
                            <m:sSubPr>
                              <m:ctrlPr>
                                <a:rPr lang="en-US" i="1">
                                  <a:latin typeface="Cambria Math"/>
                                </a:rPr>
                              </m:ctrlPr>
                            </m:sSubPr>
                            <m:e>
                              <m:r>
                                <a:rPr lang="en-US" i="1">
                                  <a:latin typeface="Cambria Math"/>
                                  <a:sym typeface="Wingdings"/>
                                </a:rPr>
                                <m:t> </m:t>
                              </m:r>
                              <m:r>
                                <a:rPr lang="en-US" i="1">
                                  <a:latin typeface="Cambria Math"/>
                                </a:rPr>
                                <m:t>𝑘</m:t>
                              </m:r>
                            </m:e>
                            <m:sub>
                              <m:r>
                                <a:rPr lang="el-GR" b="0" i="1" smtClean="0">
                                  <a:latin typeface="Cambria Math"/>
                                </a:rPr>
                                <m:t>𝜀𝜅</m:t>
                              </m:r>
                            </m:sub>
                          </m:sSub>
                          <m:r>
                            <a:rPr lang="en-US" b="0" i="1" smtClean="0">
                              <a:latin typeface="Cambria Math"/>
                            </a:rPr>
                            <m:t>)+(</m:t>
                          </m:r>
                          <m:sSub>
                            <m:sSubPr>
                              <m:ctrlPr>
                                <a:rPr lang="en-US" b="0" i="1" smtClean="0">
                                  <a:latin typeface="Cambria Math"/>
                                </a:rPr>
                              </m:ctrlPr>
                            </m:sSubPr>
                            <m:e>
                              <m:r>
                                <a:rPr lang="en-US" b="0" i="1" smtClean="0">
                                  <a:latin typeface="Cambria Math"/>
                                </a:rPr>
                                <m:t>𝑄</m:t>
                              </m:r>
                            </m:e>
                            <m:sub>
                              <m:r>
                                <a:rPr lang="el-GR" b="0" i="1" smtClean="0">
                                  <a:latin typeface="Cambria Math"/>
                                </a:rPr>
                                <m:t>𝜏𝜃𝜓</m:t>
                              </m:r>
                            </m:sub>
                          </m:sSub>
                          <m:r>
                            <a:rPr lang="en-US" b="0" i="1" smtClean="0">
                              <a:latin typeface="Cambria Math"/>
                            </a:rPr>
                            <m:t> </m:t>
                          </m:r>
                          <m:r>
                            <a:rPr lang="en-US" b="0" i="1" smtClean="0">
                              <a:latin typeface="Cambria Math"/>
                              <a:sym typeface="Wingdings"/>
                            </a:rPr>
                            <m:t> </m:t>
                          </m:r>
                          <m:r>
                            <a:rPr lang="en-US" b="0" i="1" smtClean="0">
                              <a:latin typeface="Cambria Math"/>
                            </a:rPr>
                            <m:t> </m:t>
                          </m:r>
                          <m:sSub>
                            <m:sSubPr>
                              <m:ctrlPr>
                                <a:rPr lang="en-US" b="0" i="1" smtClean="0">
                                  <a:latin typeface="Cambria Math"/>
                                </a:rPr>
                              </m:ctrlPr>
                            </m:sSubPr>
                            <m:e>
                              <m:r>
                                <a:rPr lang="en-US" b="0" i="1" smtClean="0">
                                  <a:latin typeface="Cambria Math"/>
                                </a:rPr>
                                <m:t>𝑘</m:t>
                              </m:r>
                            </m:e>
                            <m:sub>
                              <m:r>
                                <a:rPr lang="el-GR" b="0" i="1" smtClean="0">
                                  <a:latin typeface="Cambria Math"/>
                                </a:rPr>
                                <m:t>𝜀𝜅</m:t>
                              </m:r>
                              <m:r>
                                <a:rPr lang="en-US" b="0" i="1" smtClean="0">
                                  <a:latin typeface="Cambria Math"/>
                                </a:rPr>
                                <m:t>.</m:t>
                              </m:r>
                              <m:r>
                                <a:rPr lang="el-GR" b="0" i="1" smtClean="0">
                                  <a:latin typeface="Cambria Math"/>
                                </a:rPr>
                                <m:t>𝜏𝜃𝜓</m:t>
                              </m:r>
                            </m:sub>
                          </m:sSub>
                          <m:r>
                            <a:rPr lang="en-US" b="0" i="1" smtClean="0">
                              <a:latin typeface="Cambria Math"/>
                            </a:rPr>
                            <m:t>)</m:t>
                          </m:r>
                        </m:num>
                        <m:den>
                          <m:sSub>
                            <m:sSubPr>
                              <m:ctrlPr>
                                <a:rPr lang="en-US" b="0" i="1" smtClean="0">
                                  <a:latin typeface="Cambria Math"/>
                                </a:rPr>
                              </m:ctrlPr>
                            </m:sSubPr>
                            <m:e>
                              <m:r>
                                <a:rPr lang="en-US" b="0" i="1" smtClean="0">
                                  <a:latin typeface="Cambria Math"/>
                                </a:rPr>
                                <m:t>𝐴</m:t>
                              </m:r>
                            </m:e>
                            <m:sub>
                              <m:r>
                                <m:rPr>
                                  <m:sty m:val="p"/>
                                </m:rPr>
                                <a:rPr lang="el-GR" b="0" i="0" smtClean="0">
                                  <a:latin typeface="Cambria Math"/>
                                </a:rPr>
                                <m:t>Ω</m:t>
                              </m:r>
                            </m:sub>
                          </m:sSub>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342664" y="1417508"/>
                <a:ext cx="5969775" cy="718402"/>
              </a:xfrm>
              <a:prstGeom prst="rect">
                <a:avLst/>
              </a:prstGeom>
              <a:blipFill rotWithShape="1">
                <a:blip r:embed="rId4"/>
                <a:stretch>
                  <a:fillRect/>
                </a:stretch>
              </a:blipFill>
            </p:spPr>
            <p:txBody>
              <a:bodyPr/>
              <a:lstStyle/>
              <a:p>
                <a:r>
                  <a:rPr lang="en-US">
                    <a:noFill/>
                  </a:rPr>
                  <a:t> </a:t>
                </a:r>
              </a:p>
            </p:txBody>
          </p:sp>
        </mc:Fallback>
      </mc:AlternateContent>
      <p:sp>
        <p:nvSpPr>
          <p:cNvPr id="11" name="Rectangle 10"/>
          <p:cNvSpPr/>
          <p:nvPr/>
        </p:nvSpPr>
        <p:spPr>
          <a:xfrm>
            <a:off x="132203" y="2107075"/>
            <a:ext cx="8966772" cy="3046988"/>
          </a:xfrm>
          <a:prstGeom prst="rect">
            <a:avLst/>
          </a:prstGeom>
        </p:spPr>
        <p:txBody>
          <a:bodyPr wrap="square">
            <a:spAutoFit/>
          </a:bodyPr>
          <a:lstStyle/>
          <a:p>
            <a:r>
              <a:rPr lang="el-GR" sz="1600" dirty="0" smtClean="0"/>
              <a:t>όπου</a:t>
            </a:r>
            <a:endParaRPr lang="en-US" sz="1600" dirty="0" smtClean="0"/>
          </a:p>
          <a:p>
            <a:r>
              <a:rPr lang="en-US" sz="1600" dirty="0" smtClean="0"/>
              <a:t>Q</a:t>
            </a:r>
            <a:r>
              <a:rPr lang="el-GR" sz="1600" baseline="-25000" dirty="0"/>
              <a:t>κ</a:t>
            </a:r>
            <a:r>
              <a:rPr lang="en-US" sz="1600" baseline="-25000" dirty="0" smtClean="0"/>
              <a:t>,</a:t>
            </a:r>
            <a:r>
              <a:rPr lang="en-US" sz="1600" baseline="-25000" dirty="0" err="1" smtClean="0"/>
              <a:t>i</a:t>
            </a:r>
            <a:r>
              <a:rPr lang="en-US" sz="1600" dirty="0" smtClean="0"/>
              <a:t> </a:t>
            </a:r>
            <a:r>
              <a:rPr lang="en-US" sz="1600" dirty="0"/>
              <a:t>= </a:t>
            </a:r>
            <a:r>
              <a:rPr lang="el-GR" sz="1600" dirty="0" smtClean="0"/>
              <a:t>συνολική </a:t>
            </a:r>
            <a:r>
              <a:rPr lang="el-GR" sz="1600" dirty="0"/>
              <a:t>ετήσια ποσότητα </a:t>
            </a:r>
            <a:r>
              <a:rPr lang="el-GR" sz="1600" dirty="0" smtClean="0"/>
              <a:t>καυσίμου </a:t>
            </a:r>
            <a:r>
              <a:rPr lang="en-US" sz="1600" dirty="0" err="1" smtClean="0"/>
              <a:t>i</a:t>
            </a:r>
            <a:r>
              <a:rPr lang="en-US" sz="1600" dirty="0" smtClean="0"/>
              <a:t> (</a:t>
            </a:r>
            <a:r>
              <a:rPr lang="el-GR" sz="1600" dirty="0" smtClean="0"/>
              <a:t>π.χ. </a:t>
            </a:r>
            <a:r>
              <a:rPr lang="en-US" sz="1600" dirty="0" smtClean="0"/>
              <a:t>m</a:t>
            </a:r>
            <a:r>
              <a:rPr lang="en-US" sz="1600" baseline="30000" dirty="0" smtClean="0"/>
              <a:t>3</a:t>
            </a:r>
            <a:r>
              <a:rPr lang="en-US" sz="1600" dirty="0" smtClean="0"/>
              <a:t> </a:t>
            </a:r>
            <a:r>
              <a:rPr lang="el-GR" sz="1600" dirty="0" smtClean="0"/>
              <a:t>για αέριο ή </a:t>
            </a:r>
            <a:r>
              <a:rPr lang="en-US" sz="1600" dirty="0" err="1" smtClean="0"/>
              <a:t>lt</a:t>
            </a:r>
            <a:r>
              <a:rPr lang="en-US" sz="1600" dirty="0" smtClean="0"/>
              <a:t> </a:t>
            </a:r>
            <a:r>
              <a:rPr lang="el-GR" sz="1600" dirty="0" smtClean="0"/>
              <a:t>για πετρέλαιο</a:t>
            </a:r>
            <a:r>
              <a:rPr lang="en-US" sz="1600" dirty="0" smtClean="0"/>
              <a:t>)</a:t>
            </a:r>
            <a:r>
              <a:rPr lang="el-GR" sz="1600" dirty="0"/>
              <a:t> </a:t>
            </a:r>
            <a:r>
              <a:rPr lang="el-GR" sz="1600" dirty="0" smtClean="0"/>
              <a:t>που </a:t>
            </a:r>
            <a:r>
              <a:rPr lang="el-GR" sz="1600" dirty="0"/>
              <a:t>χρησιμοποιείται για τις τελικές χρήσεις και τεχνικές υπηρεσίες του </a:t>
            </a:r>
            <a:r>
              <a:rPr lang="el-GR" sz="1600" dirty="0" smtClean="0"/>
              <a:t>κτιρίου</a:t>
            </a:r>
            <a:endParaRPr lang="en-US" sz="1600" dirty="0"/>
          </a:p>
          <a:p>
            <a:r>
              <a:rPr lang="el-GR" sz="1600" dirty="0" smtClean="0"/>
              <a:t>ΚΘΙ</a:t>
            </a:r>
            <a:r>
              <a:rPr lang="en-US" sz="1600" baseline="-25000" dirty="0" err="1" smtClean="0"/>
              <a:t>i</a:t>
            </a:r>
            <a:r>
              <a:rPr lang="en-US" sz="1600" dirty="0" smtClean="0"/>
              <a:t> </a:t>
            </a:r>
            <a:r>
              <a:rPr lang="en-US" sz="1600" dirty="0"/>
              <a:t>= </a:t>
            </a:r>
            <a:r>
              <a:rPr lang="el-GR" sz="1600" dirty="0" smtClean="0"/>
              <a:t>κατώτερη θερμογόνος ικανότητα καυσίμου </a:t>
            </a:r>
            <a:r>
              <a:rPr lang="en-US" sz="1600" dirty="0" err="1"/>
              <a:t>i</a:t>
            </a:r>
            <a:r>
              <a:rPr lang="en-US" sz="1600" dirty="0" smtClean="0"/>
              <a:t> (</a:t>
            </a:r>
            <a:r>
              <a:rPr lang="el-GR" sz="1600" dirty="0" smtClean="0"/>
              <a:t>π.χ. </a:t>
            </a:r>
            <a:r>
              <a:rPr lang="en-US" sz="1600" dirty="0" smtClean="0"/>
              <a:t>kWh</a:t>
            </a:r>
            <a:r>
              <a:rPr lang="el-GR" sz="1600" baseline="-25000" dirty="0" smtClean="0"/>
              <a:t>θ</a:t>
            </a:r>
            <a:r>
              <a:rPr lang="en-US" sz="1600" dirty="0" smtClean="0"/>
              <a:t>/m</a:t>
            </a:r>
            <a:r>
              <a:rPr lang="en-US" sz="1600" baseline="30000" dirty="0" smtClean="0"/>
              <a:t>3</a:t>
            </a:r>
            <a:r>
              <a:rPr lang="en-US" sz="1600" dirty="0" smtClean="0"/>
              <a:t> </a:t>
            </a:r>
            <a:r>
              <a:rPr lang="el-GR" sz="1600" dirty="0" smtClean="0"/>
              <a:t>ή</a:t>
            </a:r>
            <a:r>
              <a:rPr lang="en-US" sz="1600" dirty="0" smtClean="0"/>
              <a:t> kWh</a:t>
            </a:r>
            <a:r>
              <a:rPr lang="el-GR" sz="1600" baseline="-25000" dirty="0" smtClean="0"/>
              <a:t>θ</a:t>
            </a:r>
            <a:r>
              <a:rPr lang="en-US" sz="1600" dirty="0" smtClean="0"/>
              <a:t>/</a:t>
            </a:r>
            <a:r>
              <a:rPr lang="en-US" sz="1600" dirty="0" err="1" smtClean="0"/>
              <a:t>lt</a:t>
            </a:r>
            <a:r>
              <a:rPr lang="en-US" sz="1600" dirty="0" smtClean="0"/>
              <a:t>)</a:t>
            </a:r>
            <a:endParaRPr lang="en-US" sz="1600" dirty="0"/>
          </a:p>
          <a:p>
            <a:r>
              <a:rPr lang="en-US" sz="1600" dirty="0" smtClean="0"/>
              <a:t>k</a:t>
            </a:r>
            <a:r>
              <a:rPr lang="el-GR" sz="1600" baseline="-25000" dirty="0" smtClean="0"/>
              <a:t>εκ</a:t>
            </a:r>
            <a:r>
              <a:rPr lang="en-US" sz="1600" baseline="-25000" dirty="0" smtClean="0"/>
              <a:t>,</a:t>
            </a:r>
            <a:r>
              <a:rPr lang="en-US" sz="1600" baseline="-25000" dirty="0" err="1" smtClean="0"/>
              <a:t>i</a:t>
            </a:r>
            <a:r>
              <a:rPr lang="en-US" sz="1600" dirty="0" smtClean="0"/>
              <a:t> </a:t>
            </a:r>
            <a:r>
              <a:rPr lang="en-US" sz="1600" dirty="0"/>
              <a:t>= </a:t>
            </a:r>
            <a:r>
              <a:rPr lang="en-US" sz="1600" dirty="0" smtClean="0"/>
              <a:t>LCA CO</a:t>
            </a:r>
            <a:r>
              <a:rPr lang="en-US" sz="1600" baseline="-25000" dirty="0" smtClean="0"/>
              <a:t>2</a:t>
            </a:r>
            <a:r>
              <a:rPr lang="en-US" sz="1600" dirty="0" smtClean="0"/>
              <a:t> </a:t>
            </a:r>
            <a:r>
              <a:rPr lang="en-US" sz="1600" dirty="0"/>
              <a:t>eq. </a:t>
            </a:r>
            <a:r>
              <a:rPr lang="el-GR" sz="1600" dirty="0"/>
              <a:t>συντελεστές εκπομπής </a:t>
            </a:r>
            <a:r>
              <a:rPr lang="el-GR" sz="1600" dirty="0" smtClean="0"/>
              <a:t>για το καύσιμο </a:t>
            </a:r>
            <a:r>
              <a:rPr lang="en-US" sz="1600" dirty="0" err="1" smtClean="0"/>
              <a:t>i</a:t>
            </a:r>
            <a:r>
              <a:rPr lang="en-US" sz="1600" dirty="0" smtClean="0"/>
              <a:t> (kg CO</a:t>
            </a:r>
            <a:r>
              <a:rPr lang="en-US" sz="1600" baseline="-25000" dirty="0" smtClean="0"/>
              <a:t>2 </a:t>
            </a:r>
            <a:r>
              <a:rPr lang="en-US" sz="1600" dirty="0" smtClean="0"/>
              <a:t>eq./kWh</a:t>
            </a:r>
            <a:r>
              <a:rPr lang="el-GR" sz="1600" baseline="-25000" dirty="0" smtClean="0"/>
              <a:t>θ</a:t>
            </a:r>
            <a:r>
              <a:rPr lang="en-US" sz="1600" dirty="0" smtClean="0"/>
              <a:t>)</a:t>
            </a:r>
            <a:endParaRPr lang="en-US" sz="1600" dirty="0"/>
          </a:p>
          <a:p>
            <a:r>
              <a:rPr lang="en-US" sz="1600" dirty="0" smtClean="0"/>
              <a:t>Q</a:t>
            </a:r>
            <a:r>
              <a:rPr lang="el-GR" sz="1600" baseline="-25000" dirty="0" err="1" smtClean="0"/>
              <a:t>ηλ</a:t>
            </a:r>
            <a:r>
              <a:rPr lang="en-US" sz="1600" dirty="0" smtClean="0"/>
              <a:t> </a:t>
            </a:r>
            <a:r>
              <a:rPr lang="en-US" sz="1600" dirty="0"/>
              <a:t>= </a:t>
            </a:r>
            <a:r>
              <a:rPr lang="el-GR" sz="1600" dirty="0" smtClean="0"/>
              <a:t>συνολική ετήσια ποσότητα ηλεκτρισμού από το κεντρικό δίκτυο </a:t>
            </a:r>
            <a:r>
              <a:rPr lang="en-US" sz="1600" dirty="0" smtClean="0"/>
              <a:t>(kWh</a:t>
            </a:r>
            <a:r>
              <a:rPr lang="el-GR" sz="1600" baseline="-25000" dirty="0" err="1" smtClean="0"/>
              <a:t>ηλ</a:t>
            </a:r>
            <a:r>
              <a:rPr lang="en-US" sz="1600" dirty="0" smtClean="0"/>
              <a:t>)</a:t>
            </a:r>
            <a:r>
              <a:rPr lang="el-GR" sz="1600" dirty="0" smtClean="0"/>
              <a:t> που </a:t>
            </a:r>
            <a:r>
              <a:rPr lang="el-GR" sz="1600" dirty="0"/>
              <a:t>χρησιμοποιείται για τις τελικές χρήσεις και τεχνικές υπηρεσίες του κτιρίου</a:t>
            </a:r>
            <a:endParaRPr lang="en-US" sz="1600" dirty="0"/>
          </a:p>
          <a:p>
            <a:r>
              <a:rPr lang="en-US" sz="1600" dirty="0" smtClean="0"/>
              <a:t>k</a:t>
            </a:r>
            <a:r>
              <a:rPr lang="el-GR" sz="1600" baseline="-25000" dirty="0" smtClean="0"/>
              <a:t>εκ</a:t>
            </a:r>
            <a:r>
              <a:rPr lang="en-US" sz="1600" dirty="0" smtClean="0"/>
              <a:t>= </a:t>
            </a:r>
            <a:r>
              <a:rPr lang="en-US" sz="1600" dirty="0"/>
              <a:t>LCA </a:t>
            </a:r>
            <a:r>
              <a:rPr lang="en-US" sz="1600" dirty="0" smtClean="0"/>
              <a:t>CO</a:t>
            </a:r>
            <a:r>
              <a:rPr lang="en-US" sz="1600" baseline="-25000" dirty="0" smtClean="0"/>
              <a:t>2</a:t>
            </a:r>
            <a:r>
              <a:rPr lang="en-US" sz="1600" dirty="0" smtClean="0"/>
              <a:t> </a:t>
            </a:r>
            <a:r>
              <a:rPr lang="en-US" sz="1600" dirty="0"/>
              <a:t>eq. </a:t>
            </a:r>
            <a:r>
              <a:rPr lang="el-GR" sz="1600" dirty="0"/>
              <a:t>συντελεστές εκπομπής για </a:t>
            </a:r>
            <a:r>
              <a:rPr lang="el-GR" sz="1600" dirty="0" smtClean="0"/>
              <a:t>την ηλεκτρική ενέργεια </a:t>
            </a:r>
            <a:r>
              <a:rPr lang="el-GR" sz="1600" dirty="0"/>
              <a:t>από το κεντρικό δίκτυο </a:t>
            </a:r>
            <a:r>
              <a:rPr lang="en-US" sz="1600" dirty="0" smtClean="0"/>
              <a:t>(</a:t>
            </a:r>
            <a:r>
              <a:rPr lang="en-US" sz="1600" dirty="0"/>
              <a:t>kg </a:t>
            </a:r>
            <a:r>
              <a:rPr lang="en-US" sz="1600" dirty="0" smtClean="0"/>
              <a:t>CO</a:t>
            </a:r>
            <a:r>
              <a:rPr lang="en-US" sz="1600" baseline="-25000" dirty="0" smtClean="0"/>
              <a:t>2 </a:t>
            </a:r>
            <a:r>
              <a:rPr lang="en-US" sz="1600" dirty="0" smtClean="0"/>
              <a:t>eq</a:t>
            </a:r>
            <a:r>
              <a:rPr lang="en-US" sz="1600" dirty="0"/>
              <a:t>.</a:t>
            </a:r>
            <a:r>
              <a:rPr lang="en-US" sz="1600" dirty="0" smtClean="0"/>
              <a:t>/kWh</a:t>
            </a:r>
            <a:r>
              <a:rPr lang="el-GR" sz="1600" baseline="-25000" dirty="0" err="1" smtClean="0"/>
              <a:t>ηλ</a:t>
            </a:r>
            <a:r>
              <a:rPr lang="en-US" sz="1600" dirty="0" smtClean="0"/>
              <a:t>)</a:t>
            </a:r>
            <a:endParaRPr lang="en-US" sz="1600" dirty="0"/>
          </a:p>
          <a:p>
            <a:r>
              <a:rPr lang="en-US" sz="1600" dirty="0" smtClean="0"/>
              <a:t>Q</a:t>
            </a:r>
            <a:r>
              <a:rPr lang="el-GR" sz="1600" baseline="-25000" dirty="0" err="1" smtClean="0"/>
              <a:t>τθψ</a:t>
            </a:r>
            <a:r>
              <a:rPr lang="en-US" sz="1600" dirty="0" smtClean="0"/>
              <a:t> </a:t>
            </a:r>
            <a:r>
              <a:rPr lang="en-US" sz="1600" dirty="0"/>
              <a:t>= </a:t>
            </a:r>
            <a:r>
              <a:rPr lang="el-GR" sz="1600" dirty="0"/>
              <a:t>συνολική ετήσια ποσότητα </a:t>
            </a:r>
            <a:r>
              <a:rPr lang="el-GR" sz="1600" dirty="0" smtClean="0"/>
              <a:t>ενέργειας που αποδίδεται από δίκτυα τηλεθέρμανσης/ψύξης </a:t>
            </a:r>
            <a:r>
              <a:rPr lang="en-US" sz="1600" dirty="0" smtClean="0"/>
              <a:t>(kWh)</a:t>
            </a:r>
            <a:endParaRPr lang="en-US" sz="1600" dirty="0"/>
          </a:p>
          <a:p>
            <a:r>
              <a:rPr lang="en-US" sz="1600" dirty="0" smtClean="0"/>
              <a:t>k</a:t>
            </a:r>
            <a:r>
              <a:rPr lang="el-GR" sz="1600" baseline="-25000" dirty="0" smtClean="0"/>
              <a:t>εκ</a:t>
            </a:r>
            <a:r>
              <a:rPr lang="en-US" sz="1600" baseline="-25000" dirty="0" smtClean="0"/>
              <a:t>,</a:t>
            </a:r>
            <a:r>
              <a:rPr lang="el-GR" sz="1600" baseline="-25000" dirty="0" err="1" smtClean="0"/>
              <a:t>τθψ</a:t>
            </a:r>
            <a:r>
              <a:rPr lang="en-US" sz="1600" dirty="0" smtClean="0"/>
              <a:t> </a:t>
            </a:r>
            <a:r>
              <a:rPr lang="en-US" sz="1600" dirty="0"/>
              <a:t>= LCA </a:t>
            </a:r>
            <a:r>
              <a:rPr lang="en-US" sz="1600" dirty="0" smtClean="0"/>
              <a:t>CO</a:t>
            </a:r>
            <a:r>
              <a:rPr lang="en-US" sz="1600" baseline="-25000" dirty="0" smtClean="0"/>
              <a:t>2</a:t>
            </a:r>
            <a:r>
              <a:rPr lang="en-US" sz="1600" dirty="0" smtClean="0"/>
              <a:t> </a:t>
            </a:r>
            <a:r>
              <a:rPr lang="en-US" sz="1600" dirty="0"/>
              <a:t>eq. </a:t>
            </a:r>
            <a:r>
              <a:rPr lang="el-GR" sz="1600" dirty="0"/>
              <a:t>συντελεστές εκπομπής για την </a:t>
            </a:r>
            <a:r>
              <a:rPr lang="el-GR" sz="1600" dirty="0" smtClean="0"/>
              <a:t>ενέργεια από τηλεθέρμανση/ψύξη </a:t>
            </a:r>
            <a:r>
              <a:rPr lang="en-US" sz="1600" dirty="0" smtClean="0"/>
              <a:t>(kg CO</a:t>
            </a:r>
            <a:r>
              <a:rPr lang="en-US" sz="1600" baseline="-25000" dirty="0" smtClean="0"/>
              <a:t>2</a:t>
            </a:r>
            <a:r>
              <a:rPr lang="en-US" sz="1600" dirty="0"/>
              <a:t>eq.</a:t>
            </a:r>
            <a:r>
              <a:rPr lang="en-US" sz="1600" dirty="0" smtClean="0"/>
              <a:t>/kWh)</a:t>
            </a:r>
            <a:endParaRPr lang="en-US" sz="1600" dirty="0"/>
          </a:p>
          <a:p>
            <a:r>
              <a:rPr lang="en-US" sz="1600" dirty="0" smtClean="0"/>
              <a:t>A</a:t>
            </a:r>
            <a:r>
              <a:rPr lang="el-GR" sz="1600" baseline="-25000" dirty="0"/>
              <a:t>Ω</a:t>
            </a:r>
            <a:r>
              <a:rPr lang="en-US" sz="1600" dirty="0" smtClean="0"/>
              <a:t> </a:t>
            </a:r>
            <a:r>
              <a:rPr lang="en-US" sz="1600" dirty="0"/>
              <a:t>= </a:t>
            </a:r>
            <a:r>
              <a:rPr lang="el-GR" sz="1600" dirty="0"/>
              <a:t>ωφέλιμη εσωτερική επιφάνεια δαπέδου του </a:t>
            </a:r>
            <a:r>
              <a:rPr lang="el-GR" sz="1600" dirty="0" smtClean="0"/>
              <a:t>κτιρίου </a:t>
            </a:r>
            <a:r>
              <a:rPr lang="en-US" sz="1600" dirty="0" smtClean="0"/>
              <a:t>(m</a:t>
            </a:r>
            <a:r>
              <a:rPr lang="en-US" sz="1600" baseline="30000" dirty="0" smtClean="0"/>
              <a:t>2</a:t>
            </a:r>
            <a:r>
              <a:rPr lang="en-US" sz="1600" dirty="0" smtClean="0"/>
              <a:t>)</a:t>
            </a:r>
            <a:endParaRPr lang="en-US" sz="1600" dirty="0"/>
          </a:p>
        </p:txBody>
      </p:sp>
      <p:grpSp>
        <p:nvGrpSpPr>
          <p:cNvPr id="10" name="Group 9"/>
          <p:cNvGrpSpPr/>
          <p:nvPr/>
        </p:nvGrpSpPr>
        <p:grpSpPr>
          <a:xfrm>
            <a:off x="3286977" y="5155808"/>
            <a:ext cx="2951898" cy="1336522"/>
            <a:chOff x="3286977" y="4874448"/>
            <a:chExt cx="2951898" cy="1336522"/>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266" y="4874448"/>
              <a:ext cx="2601609" cy="133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286977" y="5014514"/>
              <a:ext cx="1642566"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ΣΥΝΟΛΟ</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4"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dirty="0">
                <a:latin typeface="Calibri" panose="020F0502020204030204" pitchFamily="34" charset="0"/>
                <a:cs typeface="Calibri" panose="020F0502020204030204" pitchFamily="34" charset="0"/>
              </a:rPr>
              <a:t>ΜΕΘΟΔΟΣ ΥΠΟΛΟΓΙΣΜΟΥ – </a:t>
            </a:r>
            <a:r>
              <a:rPr lang="el-GR" b="1" u="sng" dirty="0">
                <a:latin typeface="Calibri" panose="020F0502020204030204" pitchFamily="34" charset="0"/>
                <a:cs typeface="Calibri" panose="020F0502020204030204" pitchFamily="34" charset="0"/>
              </a:rPr>
              <a:t>ΦΑΣΗ ΛΕΙΤΟΥΡΓΙΑΣ</a:t>
            </a:r>
            <a:r>
              <a:rPr lang="el-GR" b="1" dirty="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a:t>
            </a:r>
            <a:r>
              <a:rPr lang="el-GR" b="1" u="sng" dirty="0" smtClean="0">
                <a:latin typeface="Calibri" panose="020F0502020204030204" pitchFamily="34" charset="0"/>
                <a:cs typeface="Calibri" panose="020F0502020204030204" pitchFamily="34" charset="0"/>
              </a:rPr>
              <a:t>ΣΥΝΟΛΟ)</a:t>
            </a:r>
            <a:endParaRPr lang="en-US" b="1" u="sng" dirty="0">
              <a:latin typeface="Calibri" panose="020F0502020204030204" pitchFamily="34" charset="0"/>
              <a:cs typeface="Calibri" panose="020F0502020204030204" pitchFamily="34" charset="0"/>
            </a:endParaRPr>
          </a:p>
        </p:txBody>
      </p:sp>
      <p:sp>
        <p:nvSpPr>
          <p:cNvPr id="15"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709923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29</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ΑΝΑΦΟΡΕΣ και ΚΑΝΟΝΙΣΜΟΙ/ΟΔΗΓΙΕΣ</a:t>
            </a:r>
          </a:p>
        </p:txBody>
      </p:sp>
      <p:sp>
        <p:nvSpPr>
          <p:cNvPr id="9" name="Segnaposto contenuto 2">
            <a:extLst>
              <a:ext uri="{FF2B5EF4-FFF2-40B4-BE49-F238E27FC236}">
                <a16:creationId xmlns:a16="http://schemas.microsoft.com/office/drawing/2014/main" xmlns="" id="{86F2EB93-A63A-4210-B86A-E5FCAD7D8D7F}"/>
              </a:ext>
            </a:extLst>
          </p:cNvPr>
          <p:cNvSpPr txBox="1">
            <a:spLocks/>
          </p:cNvSpPr>
          <p:nvPr/>
        </p:nvSpPr>
        <p:spPr>
          <a:xfrm>
            <a:off x="243150" y="1535425"/>
            <a:ext cx="8900850" cy="4519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95288" lvl="0" indent="-395288">
              <a:spcBef>
                <a:spcPts val="0"/>
              </a:spcBef>
              <a:spcAft>
                <a:spcPts val="600"/>
              </a:spcAft>
              <a:buNone/>
            </a:pPr>
            <a:r>
              <a:rPr lang="en-US" sz="1600" dirty="0" smtClean="0"/>
              <a:t>[1] </a:t>
            </a:r>
            <a:r>
              <a:rPr lang="en-US" sz="1600" b="1" dirty="0" smtClean="0"/>
              <a:t>ISO 14067</a:t>
            </a:r>
            <a:r>
              <a:rPr lang="en-US" sz="1600" dirty="0" smtClean="0"/>
              <a:t>:2013 - </a:t>
            </a:r>
            <a:r>
              <a:rPr lang="en-US" sz="1600" dirty="0"/>
              <a:t>Greenhouse gases -- Carbon footprint of products -- Requirements and guidelines for quantification and communication. Geneva: </a:t>
            </a:r>
            <a:r>
              <a:rPr lang="en-US" sz="1600" dirty="0" smtClean="0"/>
              <a:t>International Organization </a:t>
            </a:r>
            <a:r>
              <a:rPr lang="en-US" sz="1600" dirty="0"/>
              <a:t>for Standardization.</a:t>
            </a:r>
            <a:endParaRPr lang="en-US" sz="1600" dirty="0" smtClean="0"/>
          </a:p>
          <a:p>
            <a:pPr marL="395288" lvl="0" indent="-395288">
              <a:spcBef>
                <a:spcPts val="0"/>
              </a:spcBef>
              <a:spcAft>
                <a:spcPts val="600"/>
              </a:spcAft>
              <a:buNone/>
            </a:pPr>
            <a:r>
              <a:rPr lang="en-US" sz="1600" dirty="0" smtClean="0"/>
              <a:t>[2</a:t>
            </a:r>
            <a:r>
              <a:rPr lang="en-US" sz="1600" dirty="0"/>
              <a:t>] </a:t>
            </a:r>
            <a:r>
              <a:rPr lang="en-US" sz="1600" b="1" dirty="0"/>
              <a:t>ISO </a:t>
            </a:r>
            <a:r>
              <a:rPr lang="en-US" sz="1600" b="1" dirty="0" smtClean="0"/>
              <a:t>14040</a:t>
            </a:r>
            <a:r>
              <a:rPr lang="en-US" sz="1600" dirty="0" smtClean="0"/>
              <a:t>:2006 </a:t>
            </a:r>
            <a:r>
              <a:rPr lang="en-US" sz="1600" dirty="0"/>
              <a:t>- Environmental management -- Life cycle assessment -- Principles and </a:t>
            </a:r>
            <a:r>
              <a:rPr lang="en-US" sz="1600" dirty="0" smtClean="0"/>
              <a:t>framework. </a:t>
            </a:r>
            <a:r>
              <a:rPr lang="en-US" sz="1600" dirty="0"/>
              <a:t>Geneva: International Organization for Standardization</a:t>
            </a:r>
            <a:r>
              <a:rPr lang="en-US" sz="1600" dirty="0" smtClean="0"/>
              <a:t>.</a:t>
            </a:r>
          </a:p>
          <a:p>
            <a:pPr marL="395288" indent="-395288">
              <a:spcBef>
                <a:spcPts val="0"/>
              </a:spcBef>
              <a:buNone/>
            </a:pPr>
            <a:r>
              <a:rPr lang="it-IT" sz="1600" dirty="0" smtClean="0"/>
              <a:t>[3] </a:t>
            </a:r>
            <a:r>
              <a:rPr lang="en-US" sz="1600" b="1" dirty="0"/>
              <a:t>Level(s)</a:t>
            </a:r>
            <a:r>
              <a:rPr lang="en-US" sz="1600" dirty="0"/>
              <a:t> Part 1-2 – Beta version. Brussels: European Commission</a:t>
            </a:r>
            <a:r>
              <a:rPr lang="en-US" sz="1600" dirty="0" smtClean="0"/>
              <a:t>.</a:t>
            </a:r>
            <a:endParaRPr lang="el-GR" sz="1600" dirty="0" smtClean="0"/>
          </a:p>
          <a:p>
            <a:pPr marL="395288" indent="-111125">
              <a:spcBef>
                <a:spcPts val="0"/>
              </a:spcBef>
              <a:spcAft>
                <a:spcPts val="600"/>
              </a:spcAft>
              <a:buNone/>
            </a:pPr>
            <a:r>
              <a:rPr lang="en-US" sz="1600" dirty="0">
                <a:solidFill>
                  <a:prstClr val="black"/>
                </a:solidFill>
                <a:hlinkClick r:id="rId2"/>
              </a:rPr>
              <a:t>http://ec.europa.eu/environment/eussd/buildings.htm</a:t>
            </a:r>
            <a:endParaRPr lang="en-US" sz="1600" dirty="0" smtClean="0"/>
          </a:p>
          <a:p>
            <a:pPr marL="395288" indent="-395288">
              <a:spcBef>
                <a:spcPts val="0"/>
              </a:spcBef>
              <a:spcAft>
                <a:spcPts val="600"/>
              </a:spcAft>
              <a:buNone/>
            </a:pPr>
            <a:r>
              <a:rPr lang="en-US" sz="1600" dirty="0"/>
              <a:t>[4] </a:t>
            </a:r>
            <a:r>
              <a:rPr lang="en-US" sz="1600" b="1" dirty="0" smtClean="0"/>
              <a:t>Directive (</a:t>
            </a:r>
            <a:r>
              <a:rPr lang="en-US" sz="1600" b="1" dirty="0"/>
              <a:t>EU) 2015/652 </a:t>
            </a:r>
            <a:r>
              <a:rPr lang="en-US" sz="1600" dirty="0" smtClean="0"/>
              <a:t>laying </a:t>
            </a:r>
            <a:r>
              <a:rPr lang="en-US" sz="1600" dirty="0"/>
              <a:t>down calculation methods and reporting requirements pursuant to Directive 98/70/EC of the European Parliament and of the Council relating to the quality of petrol and diesel </a:t>
            </a:r>
            <a:r>
              <a:rPr lang="en-US" sz="1600" dirty="0" smtClean="0"/>
              <a:t>fuels.</a:t>
            </a:r>
            <a:r>
              <a:rPr lang="el-GR" sz="1600" dirty="0" smtClean="0"/>
              <a:t> </a:t>
            </a:r>
            <a:r>
              <a:rPr lang="en-US" sz="1400" dirty="0">
                <a:hlinkClick r:id="rId3"/>
              </a:rPr>
              <a:t>https://eur-lex.europa.eu/legal-content/EL/TXT/PDF/?</a:t>
            </a:r>
            <a:r>
              <a:rPr lang="en-US" sz="1400" dirty="0" smtClean="0">
                <a:hlinkClick r:id="rId3"/>
              </a:rPr>
              <a:t>uri=CELEX:32015L0652&amp;from=EN</a:t>
            </a:r>
            <a:r>
              <a:rPr lang="el-GR" sz="1600" dirty="0" smtClean="0"/>
              <a:t> </a:t>
            </a:r>
            <a:endParaRPr lang="en-US" sz="1600" dirty="0" smtClean="0"/>
          </a:p>
          <a:p>
            <a:pPr marL="395288" indent="-395288">
              <a:spcBef>
                <a:spcPts val="0"/>
              </a:spcBef>
              <a:spcAft>
                <a:spcPts val="600"/>
              </a:spcAft>
              <a:buNone/>
            </a:pPr>
            <a:r>
              <a:rPr lang="en-US" sz="1600" dirty="0"/>
              <a:t>[5] </a:t>
            </a:r>
            <a:r>
              <a:rPr lang="en-US" sz="1600" b="1" dirty="0" smtClean="0"/>
              <a:t>IPCC</a:t>
            </a:r>
            <a:r>
              <a:rPr lang="en-US" sz="1600" dirty="0" smtClean="0"/>
              <a:t>: 2014. </a:t>
            </a:r>
            <a:r>
              <a:rPr lang="en-US" sz="1600" dirty="0"/>
              <a:t>Fifth Assessment Report of the Intergovernmental Panel on Climate Change. </a:t>
            </a:r>
            <a:r>
              <a:rPr lang="en-US" sz="1600" dirty="0" smtClean="0"/>
              <a:t>Geneva, Switzerland.</a:t>
            </a:r>
            <a:r>
              <a:rPr lang="el-GR" sz="1600" dirty="0" smtClean="0"/>
              <a:t> </a:t>
            </a:r>
            <a:r>
              <a:rPr lang="en-US" sz="1600" dirty="0">
                <a:hlinkClick r:id="rId4"/>
              </a:rPr>
              <a:t>https://www.ipcc.ch/report/ar5/syr</a:t>
            </a:r>
            <a:r>
              <a:rPr lang="en-US" sz="1600" dirty="0" smtClean="0">
                <a:hlinkClick r:id="rId4"/>
              </a:rPr>
              <a:t>/</a:t>
            </a:r>
            <a:r>
              <a:rPr lang="el-GR" sz="1600" dirty="0" smtClean="0"/>
              <a:t> </a:t>
            </a:r>
            <a:endParaRPr lang="en-US" sz="1600" dirty="0" smtClean="0"/>
          </a:p>
          <a:p>
            <a:pPr marL="395288" indent="-395288">
              <a:spcBef>
                <a:spcPts val="0"/>
              </a:spcBef>
              <a:spcAft>
                <a:spcPts val="600"/>
              </a:spcAft>
              <a:buNone/>
            </a:pPr>
            <a:r>
              <a:rPr lang="en-US" sz="1600" dirty="0"/>
              <a:t>[6] </a:t>
            </a:r>
            <a:r>
              <a:rPr lang="en-US" sz="1600" b="1" dirty="0"/>
              <a:t>JRC</a:t>
            </a:r>
            <a:r>
              <a:rPr lang="en-US" sz="1600" dirty="0"/>
              <a:t>: 2013. How to develop a sustainable energy action plan (SEAP) in the Southern Mediterranean Partner Countries, JRC88817. Joint Research Centre, European </a:t>
            </a:r>
            <a:r>
              <a:rPr lang="en-US" sz="1600" dirty="0" smtClean="0"/>
              <a:t>Commission.</a:t>
            </a:r>
            <a:r>
              <a:rPr lang="el-GR" sz="1600" dirty="0" smtClean="0"/>
              <a:t> </a:t>
            </a:r>
            <a:r>
              <a:rPr lang="en-US" sz="1600" dirty="0">
                <a:hlinkClick r:id="rId5"/>
              </a:rPr>
              <a:t>http://</a:t>
            </a:r>
            <a:r>
              <a:rPr lang="en-US" sz="1600" dirty="0" smtClean="0">
                <a:hlinkClick r:id="rId5"/>
              </a:rPr>
              <a:t>publications.jrc.ec.europa.eu/repository/handle/JRC88817</a:t>
            </a:r>
            <a:r>
              <a:rPr lang="el-GR" sz="1600" dirty="0" smtClean="0"/>
              <a:t> </a:t>
            </a:r>
          </a:p>
          <a:p>
            <a:pPr marL="395288" indent="-395288">
              <a:spcBef>
                <a:spcPts val="0"/>
              </a:spcBef>
              <a:spcAft>
                <a:spcPts val="600"/>
              </a:spcAft>
              <a:buNone/>
            </a:pPr>
            <a:r>
              <a:rPr lang="el-GR" sz="1600" dirty="0" smtClean="0"/>
              <a:t>[7] </a:t>
            </a:r>
            <a:r>
              <a:rPr lang="el-GR" sz="1600" b="1" dirty="0"/>
              <a:t>Σύμφωνο των Δημάρχων</a:t>
            </a:r>
            <a:r>
              <a:rPr lang="el-GR" sz="1600" dirty="0"/>
              <a:t> </a:t>
            </a:r>
            <a:r>
              <a:rPr lang="en-US" sz="1600" dirty="0">
                <a:hlinkClick r:id="rId6"/>
              </a:rPr>
              <a:t>https://</a:t>
            </a:r>
            <a:r>
              <a:rPr lang="en-US" sz="1600" dirty="0" smtClean="0">
                <a:hlinkClick r:id="rId6"/>
              </a:rPr>
              <a:t>www.simfonodimarxon.eu</a:t>
            </a:r>
            <a:r>
              <a:rPr lang="el-GR" sz="1600" dirty="0" smtClean="0"/>
              <a:t> </a:t>
            </a:r>
            <a:endParaRPr lang="it-IT" sz="1600" dirty="0"/>
          </a:p>
        </p:txBody>
      </p:sp>
      <p:pic>
        <p:nvPicPr>
          <p:cNvPr id="7" name="Picture 2">
            <a:hlinkClick r:id="rId2"/>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7217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a:t>
            </a:fld>
            <a:endParaRPr lang="en-US"/>
          </a:p>
        </p:txBody>
      </p:sp>
      <p:pic>
        <p:nvPicPr>
          <p:cNvPr id="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
        <p:nvSpPr>
          <p:cNvPr id="14"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457198" y="1286693"/>
            <a:ext cx="8491729" cy="3688717"/>
          </a:xfrm>
          <a:noFill/>
        </p:spPr>
        <p:txBody>
          <a:bodyPr>
            <a:noAutofit/>
          </a:bodyPr>
          <a:lstStyle/>
          <a:p>
            <a:pPr marL="0" indent="0">
              <a:spcBef>
                <a:spcPts val="0"/>
              </a:spcBef>
              <a:buNone/>
            </a:pPr>
            <a:r>
              <a:rPr lang="el-GR" sz="2000" dirty="0" smtClean="0"/>
              <a:t>Η έκθεση </a:t>
            </a:r>
            <a:r>
              <a:rPr lang="el-GR" sz="2000" dirty="0"/>
              <a:t>της Διακυβερνητικής Επιτροπής για την Κλιματική Αλλαγή</a:t>
            </a:r>
          </a:p>
          <a:p>
            <a:pPr marL="0" indent="0">
              <a:spcBef>
                <a:spcPts val="0"/>
              </a:spcBef>
              <a:buNone/>
            </a:pPr>
            <a:r>
              <a:rPr lang="el-GR" sz="2000" dirty="0"/>
              <a:t>(</a:t>
            </a:r>
            <a:r>
              <a:rPr lang="el-GR" sz="2000" dirty="0" err="1"/>
              <a:t>Intergovermental</a:t>
            </a:r>
            <a:r>
              <a:rPr lang="el-GR" sz="2000" dirty="0"/>
              <a:t> </a:t>
            </a:r>
            <a:r>
              <a:rPr lang="el-GR" sz="2000" dirty="0" err="1"/>
              <a:t>Panel</a:t>
            </a:r>
            <a:r>
              <a:rPr lang="el-GR" sz="2000" dirty="0"/>
              <a:t> </a:t>
            </a:r>
            <a:r>
              <a:rPr lang="el-GR" sz="2000" dirty="0" err="1"/>
              <a:t>on</a:t>
            </a:r>
            <a:r>
              <a:rPr lang="el-GR" sz="2000" dirty="0"/>
              <a:t> </a:t>
            </a:r>
            <a:r>
              <a:rPr lang="el-GR" sz="2000" dirty="0" err="1"/>
              <a:t>Climate</a:t>
            </a:r>
            <a:r>
              <a:rPr lang="el-GR" sz="2000" dirty="0"/>
              <a:t> </a:t>
            </a:r>
            <a:r>
              <a:rPr lang="el-GR" sz="2000" dirty="0" err="1"/>
              <a:t>Change</a:t>
            </a:r>
            <a:r>
              <a:rPr lang="el-GR" sz="2000" dirty="0"/>
              <a:t>-IPCC) με τίτλο «</a:t>
            </a:r>
            <a:r>
              <a:rPr lang="el-GR" sz="2000" dirty="0" err="1"/>
              <a:t>Global</a:t>
            </a:r>
            <a:r>
              <a:rPr lang="el-GR" sz="2000" dirty="0"/>
              <a:t> </a:t>
            </a:r>
            <a:r>
              <a:rPr lang="el-GR" sz="2000" dirty="0" err="1"/>
              <a:t>warming</a:t>
            </a:r>
            <a:r>
              <a:rPr lang="el-GR" sz="2000" dirty="0"/>
              <a:t> </a:t>
            </a:r>
            <a:r>
              <a:rPr lang="el-GR" sz="2000" dirty="0" err="1"/>
              <a:t>of</a:t>
            </a:r>
            <a:endParaRPr lang="el-GR" sz="2000" dirty="0"/>
          </a:p>
          <a:p>
            <a:pPr marL="0" indent="0">
              <a:spcBef>
                <a:spcPts val="0"/>
              </a:spcBef>
              <a:buNone/>
            </a:pPr>
            <a:r>
              <a:rPr lang="el-GR" sz="2000" dirty="0"/>
              <a:t>1.5</a:t>
            </a:r>
            <a:r>
              <a:rPr lang="el-GR" sz="2000" baseline="30000" dirty="0"/>
              <a:t>o</a:t>
            </a:r>
            <a:r>
              <a:rPr lang="el-GR" sz="2000" dirty="0"/>
              <a:t>C</a:t>
            </a:r>
            <a:r>
              <a:rPr lang="el-GR" sz="2000" dirty="0" smtClean="0"/>
              <a:t>» επισημαίνει </a:t>
            </a:r>
            <a:r>
              <a:rPr lang="el-GR" sz="2000" dirty="0"/>
              <a:t>την ανάγκη συγκράτησης της </a:t>
            </a:r>
            <a:r>
              <a:rPr lang="el-GR" sz="2000" dirty="0" smtClean="0"/>
              <a:t>παγκόσμιας θερμοκρασίας </a:t>
            </a:r>
            <a:r>
              <a:rPr lang="el-GR" sz="2000" dirty="0"/>
              <a:t>στους </a:t>
            </a:r>
            <a:r>
              <a:rPr lang="el-GR" sz="2000" dirty="0" smtClean="0"/>
              <a:t>1,5</a:t>
            </a:r>
            <a:r>
              <a:rPr lang="el-GR" sz="2000" baseline="30000" dirty="0" smtClean="0"/>
              <a:t>o</a:t>
            </a:r>
            <a:r>
              <a:rPr lang="el-GR" sz="2000" dirty="0" smtClean="0"/>
              <a:t>C. </a:t>
            </a:r>
          </a:p>
          <a:p>
            <a:pPr marL="0" indent="0">
              <a:spcBef>
                <a:spcPts val="0"/>
              </a:spcBef>
              <a:buNone/>
            </a:pPr>
            <a:endParaRPr lang="el-GR" sz="2000" dirty="0"/>
          </a:p>
          <a:p>
            <a:pPr marL="0" indent="0">
              <a:spcBef>
                <a:spcPts val="0"/>
              </a:spcBef>
              <a:buNone/>
            </a:pPr>
            <a:r>
              <a:rPr lang="el-GR" sz="2000" dirty="0" smtClean="0"/>
              <a:t>Ιδιαίτερα </a:t>
            </a:r>
            <a:r>
              <a:rPr lang="el-GR" sz="2000" dirty="0"/>
              <a:t>για την περίπτωση </a:t>
            </a:r>
            <a:r>
              <a:rPr lang="el-GR" sz="2000" dirty="0" smtClean="0"/>
              <a:t>της Ελλάδας</a:t>
            </a:r>
            <a:r>
              <a:rPr lang="el-GR" sz="2000" dirty="0"/>
              <a:t>, η οποία εντάσσεται γεωγραφικώς στο κλιματικό </a:t>
            </a:r>
            <a:r>
              <a:rPr lang="el-GR" sz="2000" dirty="0" smtClean="0"/>
              <a:t>«θερμό σημείο» της Μεσογείου</a:t>
            </a:r>
            <a:r>
              <a:rPr lang="el-GR" sz="2000" dirty="0"/>
              <a:t>, </a:t>
            </a:r>
            <a:r>
              <a:rPr lang="el-GR" sz="2000" dirty="0" smtClean="0"/>
              <a:t>προβλέπεται ότι </a:t>
            </a:r>
          </a:p>
          <a:p>
            <a:pPr>
              <a:spcBef>
                <a:spcPts val="0"/>
              </a:spcBef>
              <a:spcAft>
                <a:spcPts val="600"/>
              </a:spcAft>
              <a:buFont typeface="Courier New" panose="02070309020205020404" pitchFamily="49" charset="0"/>
              <a:buChar char="o"/>
            </a:pPr>
            <a:r>
              <a:rPr lang="el-GR" sz="2000" dirty="0" smtClean="0"/>
              <a:t>Οι δασικές εκτάσεις </a:t>
            </a:r>
            <a:r>
              <a:rPr lang="el-GR" sz="2000" dirty="0"/>
              <a:t>που θα καίγονται ετησίως θα αυξηθούν κατά 41</a:t>
            </a:r>
            <a:r>
              <a:rPr lang="el-GR" sz="2000" dirty="0" smtClean="0"/>
              <a:t>% </a:t>
            </a:r>
            <a:r>
              <a:rPr lang="el-GR" sz="2000" dirty="0"/>
              <a:t>αν αυξηθεί η θερμοκρασία στους 1,5</a:t>
            </a:r>
            <a:r>
              <a:rPr lang="el-GR" sz="2000" baseline="30000" dirty="0"/>
              <a:t>o</a:t>
            </a:r>
            <a:r>
              <a:rPr lang="el-GR" sz="2000" dirty="0"/>
              <a:t>C, </a:t>
            </a:r>
            <a:r>
              <a:rPr lang="el-GR" sz="2000" dirty="0" smtClean="0"/>
              <a:t>και κατά 62% αν αυξηθεί στους 2</a:t>
            </a:r>
            <a:r>
              <a:rPr lang="el-GR" sz="2000" baseline="30000" dirty="0" smtClean="0"/>
              <a:t>o</a:t>
            </a:r>
            <a:r>
              <a:rPr lang="el-GR" sz="2000" dirty="0" smtClean="0"/>
              <a:t>C</a:t>
            </a:r>
          </a:p>
          <a:p>
            <a:pPr>
              <a:spcBef>
                <a:spcPts val="0"/>
              </a:spcBef>
              <a:spcAft>
                <a:spcPts val="600"/>
              </a:spcAft>
              <a:buFont typeface="Courier New" panose="02070309020205020404" pitchFamily="49" charset="0"/>
              <a:buChar char="o"/>
            </a:pPr>
            <a:r>
              <a:rPr lang="el-GR" sz="2000" dirty="0" smtClean="0"/>
              <a:t>Οι </a:t>
            </a:r>
            <a:r>
              <a:rPr lang="el-GR" sz="2000" dirty="0"/>
              <a:t>ακραίοι καύσωνες που κανονικά εμφανίζονται </a:t>
            </a:r>
            <a:r>
              <a:rPr lang="el-GR" sz="2000" dirty="0" smtClean="0"/>
              <a:t>μια φορά </a:t>
            </a:r>
            <a:r>
              <a:rPr lang="el-GR" sz="2000" dirty="0"/>
              <a:t>στα είκοσι χρόνια στον 1,5</a:t>
            </a:r>
            <a:r>
              <a:rPr lang="el-GR" sz="2000" baseline="30000" dirty="0"/>
              <a:t>o</a:t>
            </a:r>
            <a:r>
              <a:rPr lang="el-GR" sz="2000" dirty="0"/>
              <a:t>C </a:t>
            </a:r>
            <a:r>
              <a:rPr lang="el-GR" sz="2000" dirty="0" smtClean="0"/>
              <a:t> θα </a:t>
            </a:r>
            <a:r>
              <a:rPr lang="el-GR" sz="2000" dirty="0"/>
              <a:t>αυξηθούν κατά 173% και στους </a:t>
            </a:r>
            <a:r>
              <a:rPr lang="el-GR" sz="2000" dirty="0" smtClean="0"/>
              <a:t>2</a:t>
            </a:r>
            <a:r>
              <a:rPr lang="el-GR" sz="2000" baseline="30000" dirty="0" smtClean="0"/>
              <a:t>o</a:t>
            </a:r>
            <a:r>
              <a:rPr lang="el-GR" sz="2000" dirty="0" smtClean="0"/>
              <a:t>C </a:t>
            </a:r>
            <a:r>
              <a:rPr lang="el-GR" sz="2000" dirty="0"/>
              <a:t>κατά 478</a:t>
            </a:r>
            <a:r>
              <a:rPr lang="el-GR" sz="2000" dirty="0" smtClean="0"/>
              <a:t>%</a:t>
            </a:r>
          </a:p>
          <a:p>
            <a:pPr>
              <a:spcBef>
                <a:spcPts val="0"/>
              </a:spcBef>
              <a:spcAft>
                <a:spcPts val="600"/>
              </a:spcAft>
              <a:buFont typeface="Courier New" panose="02070309020205020404" pitchFamily="49" charset="0"/>
              <a:buChar char="o"/>
            </a:pPr>
            <a:r>
              <a:rPr lang="el-GR" sz="2000" dirty="0" smtClean="0"/>
              <a:t>Οι </a:t>
            </a:r>
            <a:r>
              <a:rPr lang="el-GR" sz="2000" dirty="0"/>
              <a:t>ραγδαίες βροχοπτώσεις στον </a:t>
            </a:r>
            <a:r>
              <a:rPr lang="en-US" sz="2000" dirty="0" smtClean="0"/>
              <a:t>1,5oC</a:t>
            </a:r>
            <a:r>
              <a:rPr lang="el-GR" sz="2000" dirty="0" smtClean="0"/>
              <a:t> θα αυξηθούν κατά 10% και </a:t>
            </a:r>
            <a:r>
              <a:rPr lang="el-GR" sz="2000" dirty="0"/>
              <a:t>στους </a:t>
            </a:r>
            <a:r>
              <a:rPr lang="el-GR" sz="2000" dirty="0" smtClean="0"/>
              <a:t>2</a:t>
            </a:r>
            <a:r>
              <a:rPr lang="el-GR" sz="2000" baseline="30000" dirty="0" smtClean="0"/>
              <a:t>o</a:t>
            </a:r>
            <a:r>
              <a:rPr lang="el-GR" sz="2000" dirty="0" smtClean="0"/>
              <a:t>C κατά </a:t>
            </a:r>
            <a:r>
              <a:rPr lang="el-GR" sz="2000" dirty="0"/>
              <a:t>21</a:t>
            </a:r>
            <a:r>
              <a:rPr lang="el-GR" sz="2000" dirty="0" smtClean="0"/>
              <a:t>%</a:t>
            </a:r>
          </a:p>
        </p:txBody>
      </p:sp>
      <p:sp>
        <p:nvSpPr>
          <p:cNvPr id="15" name="Segnaposto contenuto 2">
            <a:extLst>
              <a:ext uri="{FF2B5EF4-FFF2-40B4-BE49-F238E27FC236}">
                <a16:creationId xmlns="" xmlns:a16="http://schemas.microsoft.com/office/drawing/2014/main" id="{86F2EB93-A63A-4210-B86A-E5FCAD7D8D7F}"/>
              </a:ext>
            </a:extLst>
          </p:cNvPr>
          <p:cNvSpPr txBox="1">
            <a:spLocks/>
          </p:cNvSpPr>
          <p:nvPr/>
        </p:nvSpPr>
        <p:spPr>
          <a:xfrm>
            <a:off x="457200" y="777009"/>
            <a:ext cx="8229600" cy="4995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400" b="1" u="sng" dirty="0" smtClean="0">
                <a:latin typeface="Calibri" panose="020F0502020204030204" pitchFamily="34" charset="0"/>
                <a:cs typeface="Calibri" panose="020F0502020204030204" pitchFamily="34" charset="0"/>
              </a:rPr>
              <a:t>ΓΕΝΙΚΕΣ ΠΛΗΡΟΦΟΡΙΕΣ – ΚΛΙΜΑΤΙΚΗ ΑΛΛΑΓΗ</a:t>
            </a:r>
            <a:endParaRPr lang="en-US" sz="2400" b="1" i="1"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it-IT" sz="1000" dirty="0"/>
          </a:p>
        </p:txBody>
      </p:sp>
      <p:sp>
        <p:nvSpPr>
          <p:cNvPr id="6" name="Rectangle 5"/>
          <p:cNvSpPr/>
          <p:nvPr/>
        </p:nvSpPr>
        <p:spPr>
          <a:xfrm>
            <a:off x="551329" y="5562677"/>
            <a:ext cx="8292150" cy="246221"/>
          </a:xfrm>
          <a:prstGeom prst="rect">
            <a:avLst/>
          </a:prstGeom>
        </p:spPr>
        <p:txBody>
          <a:bodyPr wrap="square">
            <a:spAutoFit/>
          </a:bodyPr>
          <a:lstStyle/>
          <a:p>
            <a:r>
              <a:rPr lang="el-GR" sz="1000" dirty="0" smtClean="0"/>
              <a:t>Πηγή</a:t>
            </a:r>
            <a:r>
              <a:rPr lang="en-US" sz="1000" dirty="0" smtClean="0"/>
              <a:t>: WWF </a:t>
            </a:r>
            <a:r>
              <a:rPr lang="el-GR" sz="1000" dirty="0" smtClean="0"/>
              <a:t>Ετήσια έκθεση 2018 - Η Περιβαλλοντική Νομοθεσία στην Ελλάδα</a:t>
            </a:r>
            <a:endParaRPr lang="en-US" sz="1000" dirty="0"/>
          </a:p>
        </p:txBody>
      </p:sp>
    </p:spTree>
    <p:extLst>
      <p:ext uri="{BB962C8B-B14F-4D97-AF65-F5344CB8AC3E}">
        <p14:creationId xmlns:p14="http://schemas.microsoft.com/office/powerpoint/2010/main" val="691659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30</a:t>
            </a:fld>
            <a:endParaRPr lang="en-US"/>
          </a:p>
        </p:txBody>
      </p:sp>
      <p:sp>
        <p:nvSpPr>
          <p:cNvPr id="6" name="Segnaposto contenuto 2">
            <a:extLst>
              <a:ext uri="{FF2B5EF4-FFF2-40B4-BE49-F238E27FC236}">
                <a16:creationId xmlns="" xmlns:a16="http://schemas.microsoft.com/office/drawing/2014/main" id="{86F2EB93-A63A-4210-B86A-E5FCAD7D8D7F}"/>
              </a:ext>
            </a:extLst>
          </p:cNvPr>
          <p:cNvSpPr txBox="1">
            <a:spLocks/>
          </p:cNvSpPr>
          <p:nvPr/>
        </p:nvSpPr>
        <p:spPr>
          <a:xfrm>
            <a:off x="268224" y="1600201"/>
            <a:ext cx="8418576" cy="4152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sz="2600" b="1"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l-GR" b="1" dirty="0" smtClean="0">
                <a:latin typeface="Calibri" panose="020F0502020204030204" pitchFamily="34" charset="0"/>
                <a:cs typeface="Calibri" panose="020F0502020204030204" pitchFamily="34" charset="0"/>
              </a:rPr>
              <a:t>ΠΑΡΑΔΕΙΓΜΑ</a:t>
            </a:r>
            <a:r>
              <a:rPr lang="it-IT" b="1" dirty="0" smtClean="0">
                <a:latin typeface="Calibri" panose="020F0502020204030204" pitchFamily="34" charset="0"/>
                <a:cs typeface="Calibri" panose="020F0502020204030204" pitchFamily="34" charset="0"/>
              </a:rPr>
              <a:t> - </a:t>
            </a:r>
            <a:r>
              <a:rPr lang="el-GR" b="1" u="sng" dirty="0" smtClean="0">
                <a:latin typeface="Calibri" panose="020F0502020204030204" pitchFamily="34" charset="0"/>
                <a:cs typeface="Calibri" panose="020F0502020204030204" pitchFamily="34" charset="0"/>
              </a:rPr>
              <a:t>ΦΑΣΗ ΜΕΛΕΤΗΣ/ΣΧΕΔΙΑΣΜΟΥ</a:t>
            </a:r>
          </a:p>
          <a:p>
            <a:pPr marL="0" indent="0" algn="ctr">
              <a:buFont typeface="Arial" panose="020B0604020202020204" pitchFamily="34" charset="0"/>
              <a:buNone/>
            </a:pPr>
            <a:r>
              <a:rPr lang="el-GR" b="1" dirty="0" smtClean="0">
                <a:latin typeface="Calibri" panose="020F0502020204030204" pitchFamily="34" charset="0"/>
                <a:cs typeface="Calibri" panose="020F0502020204030204" pitchFamily="34" charset="0"/>
              </a:rPr>
              <a:t>(Νέο Κτίριο)</a:t>
            </a:r>
            <a:endParaRPr lang="it-IT" dirty="0" smtClean="0">
              <a:latin typeface="Calibri" panose="020F0502020204030204" pitchFamily="34" charset="0"/>
              <a:cs typeface="Calibri" panose="020F0502020204030204" pitchFamily="34" charset="0"/>
            </a:endParaRPr>
          </a:p>
          <a:p>
            <a:pPr marL="0" indent="0" algn="ctr">
              <a:buFont typeface="Arial" panose="020B0604020202020204" pitchFamily="34" charset="0"/>
              <a:buNone/>
            </a:pPr>
            <a:endParaRPr lang="it-IT" dirty="0" smtClean="0">
              <a:latin typeface="Calibri" panose="020F0502020204030204" pitchFamily="34" charset="0"/>
              <a:cs typeface="Calibri" panose="020F0502020204030204" pitchFamily="34" charset="0"/>
            </a:endParaRPr>
          </a:p>
          <a:p>
            <a:pPr marL="0" indent="0">
              <a:spcBef>
                <a:spcPts val="0"/>
              </a:spcBef>
              <a:buFont typeface="Arial" panose="020B0604020202020204" pitchFamily="34" charset="0"/>
              <a:buNone/>
            </a:pPr>
            <a:endParaRPr lang="it-IT" sz="2400" dirty="0"/>
          </a:p>
        </p:txBody>
      </p:sp>
      <p:sp>
        <p:nvSpPr>
          <p:cNvPr id="7"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1237108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2">
            <a:extLst>
              <a:ext uri="{FF2B5EF4-FFF2-40B4-BE49-F238E27FC236}">
                <a16:creationId xmlns="" xmlns:a16="http://schemas.microsoft.com/office/drawing/2014/main" id="{86F2EB93-A63A-4210-B86A-E5FCAD7D8D7F}"/>
              </a:ext>
            </a:extLst>
          </p:cNvPr>
          <p:cNvSpPr txBox="1">
            <a:spLocks/>
          </p:cNvSpPr>
          <p:nvPr/>
        </p:nvSpPr>
        <p:spPr>
          <a:xfrm>
            <a:off x="457200" y="958292"/>
            <a:ext cx="8541382" cy="448776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l-GR" sz="2000" dirty="0" smtClean="0">
                <a:cs typeface="Calibri" panose="020F0502020204030204" pitchFamily="34" charset="0"/>
              </a:rPr>
              <a:t>Ένα νέο κτίριο γραφείων με ωφέλιμη εσωτερική επιφάνεια 2995,8 </a:t>
            </a:r>
            <a:r>
              <a:rPr lang="el-GR" sz="2000" dirty="0" err="1" smtClean="0">
                <a:cs typeface="Calibri" panose="020F0502020204030204" pitchFamily="34" charset="0"/>
              </a:rPr>
              <a:t>τ.μ</a:t>
            </a:r>
            <a:r>
              <a:rPr lang="el-GR" sz="2000" dirty="0" smtClean="0">
                <a:cs typeface="Calibri" panose="020F0502020204030204" pitchFamily="34" charset="0"/>
              </a:rPr>
              <a:t>. θα εξοπλιστεί με κεντρικό σύστημα κλιματισμού με αντλίες θερμότητας υψηλής απόδοσης. Η ηλεκτρική ενέργεια είναι η μόνη πηγή ενέργειας που χρησιμοποιείται στο κτίριο.</a:t>
            </a:r>
          </a:p>
          <a:p>
            <a:pPr marL="0" indent="0">
              <a:spcBef>
                <a:spcPts val="0"/>
              </a:spcBef>
              <a:spcAft>
                <a:spcPts val="600"/>
              </a:spcAft>
              <a:buNone/>
            </a:pPr>
            <a:r>
              <a:rPr lang="el-GR" sz="2000" dirty="0" smtClean="0">
                <a:cs typeface="Calibri" panose="020F0502020204030204" pitchFamily="34" charset="0"/>
              </a:rPr>
              <a:t>Υπολογίστηκε ότι </a:t>
            </a:r>
            <a:r>
              <a:rPr lang="en-US" sz="2000" dirty="0" smtClean="0">
                <a:cs typeface="Calibri" panose="020F0502020204030204" pitchFamily="34" charset="0"/>
              </a:rPr>
              <a:t>o </a:t>
            </a:r>
            <a:r>
              <a:rPr lang="el-GR" sz="2000" dirty="0" smtClean="0"/>
              <a:t>δείκτη</a:t>
            </a:r>
            <a:r>
              <a:rPr lang="el-GR" sz="2000" dirty="0"/>
              <a:t>ς</a:t>
            </a:r>
            <a:r>
              <a:rPr lang="el-GR" sz="2000" dirty="0" smtClean="0"/>
              <a:t> </a:t>
            </a:r>
            <a:r>
              <a:rPr lang="el-GR" sz="2000" dirty="0"/>
              <a:t>επίδοσης για την ετήσια χρήση </a:t>
            </a:r>
            <a:r>
              <a:rPr lang="el-GR" sz="2000" b="1" dirty="0" smtClean="0">
                <a:cs typeface="Calibri" panose="020F0502020204030204" pitchFamily="34" charset="0"/>
              </a:rPr>
              <a:t>ηλεκτρικής ενέργειας </a:t>
            </a:r>
            <a:r>
              <a:rPr lang="el-GR" sz="2000" dirty="0" smtClean="0">
                <a:cs typeface="Calibri" panose="020F0502020204030204" pitchFamily="34" charset="0"/>
              </a:rPr>
              <a:t>για την </a:t>
            </a:r>
            <a:r>
              <a:rPr lang="el-GR" sz="2000" b="1" dirty="0" smtClean="0">
                <a:cs typeface="Calibri" panose="020F0502020204030204" pitchFamily="34" charset="0"/>
              </a:rPr>
              <a:t>κάλυψη των αναγκών των τεχνικών εγκαταστάσεων </a:t>
            </a:r>
            <a:r>
              <a:rPr lang="el-GR" sz="2000" dirty="0" smtClean="0">
                <a:cs typeface="Calibri" panose="020F0502020204030204" pitchFamily="34" charset="0"/>
              </a:rPr>
              <a:t>του κτιρίου για θέρμανση, ψύξη, αερισμό, ΖΝΧ, φωτισμό, και τα βοηθητικά συστήματα, είναι </a:t>
            </a:r>
            <a:r>
              <a:rPr lang="el-GR" sz="2000" b="1" dirty="0" smtClean="0">
                <a:cs typeface="Calibri" panose="020F0502020204030204" pitchFamily="34" charset="0"/>
              </a:rPr>
              <a:t>85,2 </a:t>
            </a:r>
            <a:r>
              <a:rPr lang="el-GR" sz="2000" b="1" dirty="0" err="1" smtClean="0">
                <a:cs typeface="Calibri" panose="020F0502020204030204" pitchFamily="34" charset="0"/>
              </a:rPr>
              <a:t>kWh</a:t>
            </a:r>
            <a:r>
              <a:rPr lang="el-GR" sz="2000" b="1" baseline="-25000" dirty="0" err="1" smtClean="0">
                <a:cs typeface="Calibri" panose="020F0502020204030204" pitchFamily="34" charset="0"/>
              </a:rPr>
              <a:t>ηλ</a:t>
            </a:r>
            <a:r>
              <a:rPr lang="el-GR" sz="2000" b="1" dirty="0" smtClean="0">
                <a:cs typeface="Calibri" panose="020F0502020204030204" pitchFamily="34" charset="0"/>
              </a:rPr>
              <a:t>/</a:t>
            </a:r>
            <a:r>
              <a:rPr lang="en-US" sz="2000" b="1" dirty="0" smtClean="0">
                <a:cs typeface="Calibri" panose="020F0502020204030204" pitchFamily="34" charset="0"/>
              </a:rPr>
              <a:t>m</a:t>
            </a:r>
            <a:r>
              <a:rPr lang="en-US" sz="2000" b="1" baseline="30000" dirty="0" smtClean="0">
                <a:cs typeface="Calibri" panose="020F0502020204030204" pitchFamily="34" charset="0"/>
              </a:rPr>
              <a:t>2</a:t>
            </a:r>
            <a:endParaRPr lang="el-GR" sz="2000" b="1" baseline="-25000" dirty="0" smtClean="0">
              <a:cs typeface="Calibri" panose="020F0502020204030204" pitchFamily="34" charset="0"/>
            </a:endParaRPr>
          </a:p>
          <a:p>
            <a:pPr marL="685800" indent="0">
              <a:spcBef>
                <a:spcPts val="1200"/>
              </a:spcBef>
              <a:spcAft>
                <a:spcPts val="600"/>
              </a:spcAft>
              <a:buNone/>
            </a:pPr>
            <a:r>
              <a:rPr lang="el-GR" sz="2000" dirty="0" smtClean="0"/>
              <a:t>Υπολογίστε την </a:t>
            </a:r>
            <a:r>
              <a:rPr lang="el-GR" sz="2000" b="1" dirty="0"/>
              <a:t>ετήσια </a:t>
            </a:r>
            <a:r>
              <a:rPr lang="el-GR" sz="2000" b="1" dirty="0" smtClean="0"/>
              <a:t>συνολική </a:t>
            </a:r>
            <a:r>
              <a:rPr lang="en-US" sz="2000" b="1" dirty="0" smtClean="0"/>
              <a:t>LCA GHG </a:t>
            </a:r>
            <a:r>
              <a:rPr lang="el-GR" sz="2000" b="1" dirty="0" smtClean="0"/>
              <a:t>ένταση </a:t>
            </a:r>
            <a:r>
              <a:rPr lang="el-GR" sz="2000" dirty="0" smtClean="0"/>
              <a:t>ανά ωφέλιμη εσωτερική επιφάνεια δαπέδου του κτιρίου</a:t>
            </a:r>
            <a:r>
              <a:rPr lang="en-US" sz="2000" dirty="0" smtClean="0"/>
              <a:t> </a:t>
            </a:r>
            <a:r>
              <a:rPr lang="el-GR" sz="2000" dirty="0" smtClean="0"/>
              <a:t>εξετάζοντας δυο σενάρια για την επιλογή ενεργειακού εφοδιασμού ηλεκτρικής ενέργειας από το </a:t>
            </a:r>
          </a:p>
          <a:p>
            <a:pPr marL="1143000" indent="-457200">
              <a:spcBef>
                <a:spcPts val="0"/>
              </a:spcBef>
              <a:buAutoNum type="arabicPeriod"/>
            </a:pPr>
            <a:r>
              <a:rPr lang="el-GR" sz="2000" dirty="0" smtClean="0"/>
              <a:t>Κεντρικό εθνικό </a:t>
            </a:r>
            <a:r>
              <a:rPr lang="el-GR" sz="2000" dirty="0"/>
              <a:t>δίκτυο </a:t>
            </a:r>
            <a:r>
              <a:rPr lang="el-GR" sz="2000" dirty="0" smtClean="0"/>
              <a:t>διανομής ηλεκτρικής </a:t>
            </a:r>
            <a:r>
              <a:rPr lang="el-GR" sz="2000" dirty="0"/>
              <a:t>ενέργειας </a:t>
            </a:r>
            <a:endParaRPr lang="el-GR" sz="2000" dirty="0" smtClean="0"/>
          </a:p>
          <a:p>
            <a:pPr marL="1143000" indent="-457200">
              <a:spcBef>
                <a:spcPts val="0"/>
              </a:spcBef>
              <a:buAutoNum type="arabicPeriod"/>
            </a:pPr>
            <a:r>
              <a:rPr lang="el-GR" sz="2000" dirty="0" smtClean="0"/>
              <a:t>Νέο </a:t>
            </a:r>
            <a:r>
              <a:rPr lang="el-GR" sz="2000" dirty="0" err="1"/>
              <a:t>φωτοβολταϊκό</a:t>
            </a:r>
            <a:r>
              <a:rPr lang="el-GR" sz="2000" dirty="0"/>
              <a:t> </a:t>
            </a:r>
            <a:r>
              <a:rPr lang="el-GR" sz="2000" dirty="0" smtClean="0"/>
              <a:t>πάρκο σε γειτονική περιοχή, με επαρκή ισχύ για να καλύψει τα φορτία του </a:t>
            </a:r>
            <a:r>
              <a:rPr lang="el-GR" sz="2000" dirty="0"/>
              <a:t>κτιρίου</a:t>
            </a:r>
            <a:endParaRPr lang="en-US" sz="2000" dirty="0"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98" y="3805129"/>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31</a:t>
            </a:fld>
            <a:endParaRPr lang="en-US"/>
          </a:p>
        </p:txBody>
      </p:sp>
      <p:sp>
        <p:nvSpPr>
          <p:cNvPr id="8"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50036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2">
            <a:extLst>
              <a:ext uri="{FF2B5EF4-FFF2-40B4-BE49-F238E27FC236}">
                <a16:creationId xmlns="" xmlns:a16="http://schemas.microsoft.com/office/drawing/2014/main" id="{86F2EB93-A63A-4210-B86A-E5FCAD7D8D7F}"/>
              </a:ext>
            </a:extLst>
          </p:cNvPr>
          <p:cNvSpPr txBox="1">
            <a:spLocks/>
          </p:cNvSpPr>
          <p:nvPr/>
        </p:nvSpPr>
        <p:spPr>
          <a:xfrm>
            <a:off x="130625" y="2774049"/>
            <a:ext cx="6648994" cy="12803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l-GR" sz="2000" b="1" dirty="0" smtClean="0">
                <a:cs typeface="Calibri" panose="020F0502020204030204" pitchFamily="34" charset="0"/>
              </a:rPr>
              <a:t>Συντελεστές εκπομπής  LCA CO</a:t>
            </a:r>
            <a:r>
              <a:rPr lang="el-GR" sz="2000" b="1" baseline="-25000" dirty="0" smtClean="0">
                <a:cs typeface="Calibri" panose="020F0502020204030204" pitchFamily="34" charset="0"/>
              </a:rPr>
              <a:t>2</a:t>
            </a:r>
            <a:r>
              <a:rPr lang="el-GR" sz="2000" b="1" dirty="0" smtClean="0">
                <a:cs typeface="Calibri" panose="020F0502020204030204" pitchFamily="34" charset="0"/>
              </a:rPr>
              <a:t> </a:t>
            </a:r>
            <a:r>
              <a:rPr lang="el-GR" sz="2000" b="1" dirty="0" err="1" smtClean="0">
                <a:cs typeface="Calibri" panose="020F0502020204030204" pitchFamily="34" charset="0"/>
              </a:rPr>
              <a:t>eq</a:t>
            </a:r>
            <a:r>
              <a:rPr lang="el-GR" sz="2000" b="1" dirty="0" smtClean="0">
                <a:cs typeface="Calibri" panose="020F0502020204030204" pitchFamily="34" charset="0"/>
              </a:rPr>
              <a:t>. για τις δυο επιλογές</a:t>
            </a:r>
            <a:r>
              <a:rPr lang="en-US" sz="2000" dirty="0" smtClean="0">
                <a:cs typeface="Calibri" panose="020F0502020204030204" pitchFamily="34" charset="0"/>
              </a:rPr>
              <a:t>:</a:t>
            </a:r>
          </a:p>
          <a:p>
            <a:pPr marL="0" indent="0">
              <a:buNone/>
            </a:pPr>
            <a:r>
              <a:rPr lang="en-US" sz="2000" dirty="0" smtClean="0">
                <a:cs typeface="Calibri" panose="020F0502020204030204" pitchFamily="34" charset="0"/>
              </a:rPr>
              <a:t>1. </a:t>
            </a:r>
            <a:r>
              <a:rPr lang="el-GR" sz="2000" dirty="0" smtClean="0">
                <a:cs typeface="Calibri" panose="020F0502020204030204" pitchFamily="34" charset="0"/>
              </a:rPr>
              <a:t>Σύνδεση στο κεντρικό δίκτυο</a:t>
            </a:r>
            <a:r>
              <a:rPr lang="en-US" sz="2000" dirty="0" smtClean="0">
                <a:cs typeface="Calibri" panose="020F0502020204030204" pitchFamily="34" charset="0"/>
              </a:rPr>
              <a:t>: 1</a:t>
            </a:r>
            <a:r>
              <a:rPr lang="el-GR" sz="2000" dirty="0" smtClean="0">
                <a:cs typeface="Calibri" panose="020F0502020204030204" pitchFamily="34" charset="0"/>
              </a:rPr>
              <a:t>,</a:t>
            </a:r>
            <a:r>
              <a:rPr lang="en-US" sz="2000" dirty="0" smtClean="0">
                <a:cs typeface="Calibri" panose="020F0502020204030204" pitchFamily="34" charset="0"/>
              </a:rPr>
              <a:t>167 kgCO</a:t>
            </a:r>
            <a:r>
              <a:rPr lang="en-US" sz="2000" baseline="-25000" dirty="0" smtClean="0">
                <a:cs typeface="Calibri" panose="020F0502020204030204" pitchFamily="34" charset="0"/>
              </a:rPr>
              <a:t>2</a:t>
            </a:r>
            <a:r>
              <a:rPr lang="en-US" sz="2000" dirty="0" smtClean="0">
                <a:cs typeface="Calibri" panose="020F0502020204030204" pitchFamily="34" charset="0"/>
              </a:rPr>
              <a:t> eq./kWh</a:t>
            </a:r>
            <a:r>
              <a:rPr lang="el-GR" sz="2000" baseline="-25000" dirty="0" err="1" smtClean="0">
                <a:cs typeface="Calibri" panose="020F0502020204030204" pitchFamily="34" charset="0"/>
              </a:rPr>
              <a:t>ηλ</a:t>
            </a:r>
            <a:r>
              <a:rPr lang="en-US" sz="2000" dirty="0" smtClean="0">
                <a:cs typeface="Calibri" panose="020F0502020204030204" pitchFamily="34" charset="0"/>
              </a:rPr>
              <a:t> </a:t>
            </a:r>
          </a:p>
          <a:p>
            <a:pPr marL="0" indent="0">
              <a:buFont typeface="Arial" panose="020B0604020202020204" pitchFamily="34" charset="0"/>
              <a:buNone/>
            </a:pPr>
            <a:r>
              <a:rPr lang="en-US" sz="2000" dirty="0" smtClean="0">
                <a:cs typeface="Calibri" panose="020F0502020204030204" pitchFamily="34" charset="0"/>
              </a:rPr>
              <a:t>2. </a:t>
            </a:r>
            <a:r>
              <a:rPr lang="el-GR" sz="2000" dirty="0" smtClean="0">
                <a:cs typeface="Calibri" panose="020F0502020204030204" pitchFamily="34" charset="0"/>
              </a:rPr>
              <a:t>Σύνδεση με νέο ΦΒ πάρκο</a:t>
            </a:r>
            <a:r>
              <a:rPr lang="en-US" sz="2000" dirty="0" smtClean="0">
                <a:cs typeface="Calibri" panose="020F0502020204030204" pitchFamily="34" charset="0"/>
              </a:rPr>
              <a:t>: 0</a:t>
            </a:r>
            <a:r>
              <a:rPr lang="el-GR" sz="2000" dirty="0" smtClean="0">
                <a:cs typeface="Calibri" panose="020F0502020204030204" pitchFamily="34" charset="0"/>
              </a:rPr>
              <a:t>,</a:t>
            </a:r>
            <a:r>
              <a:rPr lang="en-US" sz="2000" dirty="0" smtClean="0">
                <a:cs typeface="Calibri" panose="020F0502020204030204" pitchFamily="34" charset="0"/>
              </a:rPr>
              <a:t>02 </a:t>
            </a:r>
            <a:r>
              <a:rPr lang="en-US" sz="2000" dirty="0" smtClean="0">
                <a:solidFill>
                  <a:prstClr val="black"/>
                </a:solidFill>
                <a:cs typeface="Calibri" panose="020F0502020204030204" pitchFamily="34" charset="0"/>
              </a:rPr>
              <a:t>kgCO</a:t>
            </a:r>
            <a:r>
              <a:rPr lang="en-US" sz="2000" baseline="-25000" dirty="0" smtClean="0">
                <a:solidFill>
                  <a:prstClr val="black"/>
                </a:solidFill>
                <a:cs typeface="Calibri" panose="020F0502020204030204" pitchFamily="34" charset="0"/>
              </a:rPr>
              <a:t>2</a:t>
            </a:r>
            <a:r>
              <a:rPr lang="en-US" sz="2000" dirty="0" smtClean="0">
                <a:solidFill>
                  <a:prstClr val="black"/>
                </a:solidFill>
                <a:cs typeface="Calibri" panose="020F0502020204030204" pitchFamily="34" charset="0"/>
              </a:rPr>
              <a:t> eq./kWh</a:t>
            </a:r>
            <a:r>
              <a:rPr lang="el-GR" sz="2000" baseline="-25000" dirty="0" err="1" smtClean="0">
                <a:solidFill>
                  <a:prstClr val="black"/>
                </a:solidFill>
                <a:cs typeface="Calibri" panose="020F0502020204030204" pitchFamily="34" charset="0"/>
              </a:rPr>
              <a:t>ηλ</a:t>
            </a:r>
            <a:r>
              <a:rPr lang="en-US" sz="2000" dirty="0" smtClean="0">
                <a:cs typeface="Calibri" panose="020F0502020204030204" pitchFamily="34" charset="0"/>
              </a:rPr>
              <a:t>    </a:t>
            </a:r>
          </a:p>
        </p:txBody>
      </p:sp>
      <p:sp>
        <p:nvSpPr>
          <p:cNvPr id="9"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130625" y="958292"/>
            <a:ext cx="8541382" cy="1523651"/>
          </a:xfrm>
        </p:spPr>
        <p:txBody>
          <a:bodyPr>
            <a:normAutofit/>
          </a:bodyPr>
          <a:lstStyle/>
          <a:p>
            <a:pPr marL="0" indent="0">
              <a:buNone/>
            </a:pPr>
            <a:r>
              <a:rPr lang="el-GR" sz="2000" dirty="0" smtClean="0">
                <a:cs typeface="Calibri" panose="020F0502020204030204" pitchFamily="34" charset="0"/>
              </a:rPr>
              <a:t>Η ετήσια χρήση </a:t>
            </a:r>
            <a:r>
              <a:rPr lang="el-GR" sz="2000" dirty="0">
                <a:cs typeface="Calibri" panose="020F0502020204030204" pitchFamily="34" charset="0"/>
              </a:rPr>
              <a:t>ηλεκτρικής ενέργειας για την κάλυψη των αναγκών των τεχνικών εγκαταστάσεων του κτιρίου </a:t>
            </a:r>
            <a:r>
              <a:rPr lang="el-GR" sz="2000" dirty="0" smtClean="0">
                <a:cs typeface="Calibri" panose="020F0502020204030204" pitchFamily="34" charset="0"/>
              </a:rPr>
              <a:t>(θέρμανση</a:t>
            </a:r>
            <a:r>
              <a:rPr lang="el-GR" sz="2000" dirty="0">
                <a:cs typeface="Calibri" panose="020F0502020204030204" pitchFamily="34" charset="0"/>
              </a:rPr>
              <a:t>, ψύξη, αερισμό, ΖΝΧ, φωτισμό, και τα βοηθητικά </a:t>
            </a:r>
            <a:r>
              <a:rPr lang="el-GR" sz="2000" dirty="0" smtClean="0">
                <a:cs typeface="Calibri" panose="020F0502020204030204" pitchFamily="34" charset="0"/>
              </a:rPr>
              <a:t>συστήματα) είναι </a:t>
            </a:r>
          </a:p>
          <a:p>
            <a:pPr marL="0" indent="0">
              <a:spcBef>
                <a:spcPts val="1200"/>
              </a:spcBef>
              <a:buNone/>
            </a:pPr>
            <a:r>
              <a:rPr lang="en-US" sz="2000" dirty="0" smtClean="0">
                <a:solidFill>
                  <a:prstClr val="black"/>
                </a:solidFill>
                <a:cs typeface="Calibri" panose="020F0502020204030204" pitchFamily="34" charset="0"/>
              </a:rPr>
              <a:t>85</a:t>
            </a:r>
            <a:r>
              <a:rPr lang="el-GR" sz="2000" dirty="0" smtClean="0">
                <a:solidFill>
                  <a:prstClr val="black"/>
                </a:solidFill>
                <a:cs typeface="Calibri" panose="020F0502020204030204" pitchFamily="34" charset="0"/>
              </a:rPr>
              <a:t>,</a:t>
            </a:r>
            <a:r>
              <a:rPr lang="en-US" sz="2000" dirty="0" smtClean="0">
                <a:solidFill>
                  <a:prstClr val="black"/>
                </a:solidFill>
                <a:cs typeface="Calibri" panose="020F0502020204030204" pitchFamily="34" charset="0"/>
              </a:rPr>
              <a:t>2 kWh</a:t>
            </a:r>
            <a:r>
              <a:rPr lang="el-GR" sz="2000" baseline="-25000" dirty="0" err="1" smtClean="0">
                <a:solidFill>
                  <a:prstClr val="black"/>
                </a:solidFill>
                <a:cs typeface="Calibri" panose="020F0502020204030204" pitchFamily="34" charset="0"/>
              </a:rPr>
              <a:t>ηλ</a:t>
            </a:r>
            <a:r>
              <a:rPr lang="en-US" sz="2000" dirty="0" smtClean="0">
                <a:solidFill>
                  <a:prstClr val="black"/>
                </a:solidFill>
                <a:cs typeface="Calibri" panose="020F0502020204030204" pitchFamily="34" charset="0"/>
              </a:rPr>
              <a:t>/m</a:t>
            </a:r>
            <a:r>
              <a:rPr lang="en-US" sz="2000" baseline="30000" dirty="0" smtClean="0">
                <a:solidFill>
                  <a:prstClr val="black"/>
                </a:solidFill>
                <a:cs typeface="Calibri" panose="020F0502020204030204" pitchFamily="34" charset="0"/>
              </a:rPr>
              <a:t>2 </a:t>
            </a:r>
            <a:r>
              <a:rPr lang="en-US" sz="2000" dirty="0" smtClean="0">
                <a:solidFill>
                  <a:prstClr val="black"/>
                </a:solidFill>
                <a:cs typeface="Calibri" panose="020F0502020204030204" pitchFamily="34" charset="0"/>
                <a:sym typeface="Wingdings"/>
              </a:rPr>
              <a:t> 2</a:t>
            </a:r>
            <a:r>
              <a:rPr lang="el-GR" sz="2000" dirty="0" smtClean="0">
                <a:solidFill>
                  <a:prstClr val="black"/>
                </a:solidFill>
                <a:cs typeface="Calibri" panose="020F0502020204030204" pitchFamily="34" charset="0"/>
                <a:sym typeface="Wingdings"/>
              </a:rPr>
              <a:t>.</a:t>
            </a:r>
            <a:r>
              <a:rPr lang="en-US" sz="2000" dirty="0" smtClean="0">
                <a:solidFill>
                  <a:prstClr val="black"/>
                </a:solidFill>
                <a:cs typeface="Calibri" panose="020F0502020204030204" pitchFamily="34" charset="0"/>
                <a:sym typeface="Wingdings"/>
              </a:rPr>
              <a:t>995</a:t>
            </a:r>
            <a:r>
              <a:rPr lang="el-GR" sz="2000" dirty="0" smtClean="0">
                <a:solidFill>
                  <a:prstClr val="black"/>
                </a:solidFill>
                <a:cs typeface="Calibri" panose="020F0502020204030204" pitchFamily="34" charset="0"/>
                <a:sym typeface="Wingdings"/>
              </a:rPr>
              <a:t>,</a:t>
            </a:r>
            <a:r>
              <a:rPr lang="en-US" sz="2000" dirty="0" smtClean="0">
                <a:solidFill>
                  <a:prstClr val="black"/>
                </a:solidFill>
                <a:cs typeface="Calibri" panose="020F0502020204030204" pitchFamily="34" charset="0"/>
                <a:sym typeface="Wingdings"/>
              </a:rPr>
              <a:t>8 m</a:t>
            </a:r>
            <a:r>
              <a:rPr lang="en-US" sz="2000" baseline="30000" dirty="0" smtClean="0">
                <a:solidFill>
                  <a:prstClr val="black"/>
                </a:solidFill>
                <a:cs typeface="Calibri" panose="020F0502020204030204" pitchFamily="34" charset="0"/>
                <a:sym typeface="Wingdings"/>
              </a:rPr>
              <a:t>2</a:t>
            </a:r>
            <a:r>
              <a:rPr lang="en-US" sz="2000" dirty="0" smtClean="0">
                <a:solidFill>
                  <a:prstClr val="black"/>
                </a:solidFill>
                <a:cs typeface="Calibri" panose="020F0502020204030204" pitchFamily="34" charset="0"/>
                <a:sym typeface="Wingdings"/>
              </a:rPr>
              <a:t> = </a:t>
            </a:r>
            <a:r>
              <a:rPr lang="en-US" sz="2000" b="1" dirty="0" smtClean="0">
                <a:solidFill>
                  <a:prstClr val="black"/>
                </a:solidFill>
                <a:cs typeface="Calibri" panose="020F0502020204030204" pitchFamily="34" charset="0"/>
                <a:sym typeface="Wingdings"/>
              </a:rPr>
              <a:t>255</a:t>
            </a:r>
            <a:r>
              <a:rPr lang="el-GR" sz="2000" b="1" dirty="0" smtClean="0">
                <a:solidFill>
                  <a:prstClr val="black"/>
                </a:solidFill>
                <a:cs typeface="Calibri" panose="020F0502020204030204" pitchFamily="34" charset="0"/>
                <a:sym typeface="Wingdings"/>
              </a:rPr>
              <a:t>.</a:t>
            </a:r>
            <a:r>
              <a:rPr lang="en-US" sz="2000" b="1" dirty="0" smtClean="0">
                <a:solidFill>
                  <a:prstClr val="black"/>
                </a:solidFill>
                <a:cs typeface="Calibri" panose="020F0502020204030204" pitchFamily="34" charset="0"/>
                <a:sym typeface="Wingdings"/>
              </a:rPr>
              <a:t>242</a:t>
            </a:r>
            <a:r>
              <a:rPr lang="el-GR" sz="2000" b="1" dirty="0" smtClean="0">
                <a:solidFill>
                  <a:prstClr val="black"/>
                </a:solidFill>
                <a:cs typeface="Calibri" panose="020F0502020204030204" pitchFamily="34" charset="0"/>
                <a:sym typeface="Wingdings"/>
              </a:rPr>
              <a:t>,</a:t>
            </a:r>
            <a:r>
              <a:rPr lang="en-US" sz="2000" b="1" dirty="0" smtClean="0">
                <a:solidFill>
                  <a:prstClr val="black"/>
                </a:solidFill>
                <a:cs typeface="Calibri" panose="020F0502020204030204" pitchFamily="34" charset="0"/>
                <a:sym typeface="Wingdings"/>
              </a:rPr>
              <a:t>2 kWh</a:t>
            </a:r>
            <a:r>
              <a:rPr lang="el-GR" sz="2000" b="1" baseline="-25000" dirty="0" err="1" smtClean="0">
                <a:solidFill>
                  <a:prstClr val="black"/>
                </a:solidFill>
                <a:cs typeface="Calibri" panose="020F0502020204030204" pitchFamily="34" charset="0"/>
                <a:sym typeface="Wingdings"/>
              </a:rPr>
              <a:t>ηλ</a:t>
            </a:r>
            <a:endParaRPr lang="en-US" sz="2000" b="1" baseline="-25000" dirty="0" smtClean="0">
              <a:cs typeface="Calibri" panose="020F0502020204030204" pitchFamily="34" charset="0"/>
            </a:endParaRPr>
          </a:p>
          <a:p>
            <a:pPr marL="0" indent="0">
              <a:buNone/>
            </a:pPr>
            <a:endParaRPr lang="en-US" sz="2000" dirty="0"/>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32</a:t>
            </a:fld>
            <a:endParaRPr lang="en-US"/>
          </a:p>
        </p:txBody>
      </p:sp>
      <p:grpSp>
        <p:nvGrpSpPr>
          <p:cNvPr id="2" name="Group 1"/>
          <p:cNvGrpSpPr/>
          <p:nvPr/>
        </p:nvGrpSpPr>
        <p:grpSpPr>
          <a:xfrm>
            <a:off x="1291669" y="5208332"/>
            <a:ext cx="4797631" cy="647894"/>
            <a:chOff x="1291669" y="5208332"/>
            <a:chExt cx="4797631" cy="647894"/>
          </a:xfrm>
        </p:grpSpPr>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669" y="5208332"/>
              <a:ext cx="4797631" cy="64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4900240" y="5443574"/>
              <a:ext cx="815248" cy="157198"/>
            </a:xfrm>
            <a:prstGeom prst="roundRect">
              <a:avLst/>
            </a:prstGeom>
            <a:noFill/>
            <a:ln>
              <a:solidFill>
                <a:srgbClr val="1A9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6089300" y="5458763"/>
            <a:ext cx="2776373" cy="461665"/>
          </a:xfrm>
          <a:prstGeom prst="rect">
            <a:avLst/>
          </a:prstGeom>
          <a:noFill/>
        </p:spPr>
        <p:txBody>
          <a:bodyPr wrap="square" rtlCol="0">
            <a:spAutoFit/>
          </a:bodyPr>
          <a:lstStyle/>
          <a:p>
            <a:r>
              <a:rPr lang="el-GR" sz="1200" i="1" dirty="0" smtClean="0"/>
              <a:t>Χρησιμοποιούμε την μικρότερη τιμή για μια νέα εγκατάσταση</a:t>
            </a:r>
            <a:endParaRPr lang="en-US" sz="1200" i="1" dirty="0"/>
          </a:p>
        </p:txBody>
      </p:sp>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grpSp>
        <p:nvGrpSpPr>
          <p:cNvPr id="10" name="Group 9"/>
          <p:cNvGrpSpPr/>
          <p:nvPr/>
        </p:nvGrpSpPr>
        <p:grpSpPr>
          <a:xfrm>
            <a:off x="6366400" y="1717523"/>
            <a:ext cx="2783732" cy="3366100"/>
            <a:chOff x="6366400" y="1717523"/>
            <a:chExt cx="2783732" cy="3366100"/>
          </a:xfrm>
        </p:grpSpPr>
        <p:grpSp>
          <p:nvGrpSpPr>
            <p:cNvPr id="18" name="Group 17"/>
            <p:cNvGrpSpPr/>
            <p:nvPr/>
          </p:nvGrpSpPr>
          <p:grpSpPr>
            <a:xfrm>
              <a:off x="6673932" y="1717523"/>
              <a:ext cx="2395526" cy="3027546"/>
              <a:chOff x="6180462" y="1627924"/>
              <a:chExt cx="2709191" cy="370510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463" y="1627924"/>
                <a:ext cx="2709190" cy="257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462" y="4195458"/>
                <a:ext cx="2706624" cy="113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ounded Rectangle 11"/>
            <p:cNvSpPr/>
            <p:nvPr/>
          </p:nvSpPr>
          <p:spPr>
            <a:xfrm>
              <a:off x="8267866" y="2864569"/>
              <a:ext cx="815248" cy="157198"/>
            </a:xfrm>
            <a:prstGeom prst="roundRect">
              <a:avLst/>
            </a:prstGeom>
            <a:noFill/>
            <a:ln>
              <a:solidFill>
                <a:srgbClr val="1A9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66400" y="4745069"/>
              <a:ext cx="2783732" cy="338554"/>
            </a:xfrm>
            <a:prstGeom prst="rect">
              <a:avLst/>
            </a:prstGeom>
            <a:noFill/>
          </p:spPr>
          <p:txBody>
            <a:bodyPr wrap="square" rtlCol="0">
              <a:spAutoFit/>
            </a:bodyPr>
            <a:lstStyle/>
            <a:p>
              <a:r>
                <a:rPr lang="el-GR" sz="800" i="1" dirty="0" smtClean="0"/>
                <a:t>Πηγή</a:t>
              </a:r>
              <a:r>
                <a:rPr lang="en-US" sz="800" i="1" dirty="0" smtClean="0"/>
                <a:t>: </a:t>
              </a:r>
              <a:r>
                <a:rPr lang="el-GR" sz="800" b="1" i="1" dirty="0"/>
                <a:t>Σύμφωνο Δημάρχων</a:t>
              </a:r>
              <a:r>
                <a:rPr lang="en-US" sz="800" i="1" dirty="0" smtClean="0"/>
                <a:t> – </a:t>
              </a:r>
              <a:r>
                <a:rPr lang="el-GR" sz="800" i="1" dirty="0" smtClean="0"/>
                <a:t>Τεχνικό Παράρτημα για την σύνταξη </a:t>
              </a:r>
              <a:r>
                <a:rPr lang="el-GR" sz="800" i="1" dirty="0"/>
                <a:t>του Σχεδίου Δράσης για </a:t>
              </a:r>
              <a:r>
                <a:rPr lang="el-GR" sz="800" i="1" dirty="0" smtClean="0"/>
                <a:t>την Αειφόρο Ενέργεια (ΣΔΑΕ)</a:t>
              </a:r>
              <a:endParaRPr lang="en-US" sz="800" i="1" dirty="0"/>
            </a:p>
          </p:txBody>
        </p:sp>
      </p:grpSp>
    </p:spTree>
    <p:extLst>
      <p:ext uri="{BB962C8B-B14F-4D97-AF65-F5344CB8AC3E}">
        <p14:creationId xmlns:p14="http://schemas.microsoft.com/office/powerpoint/2010/main" val="152875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33</a:t>
            </a:fld>
            <a:endParaRPr lang="en-US"/>
          </a:p>
        </p:txBody>
      </p:sp>
      <mc:AlternateContent xmlns:mc="http://schemas.openxmlformats.org/markup-compatibility/2006" xmlns:a14="http://schemas.microsoft.com/office/drawing/2010/main">
        <mc:Choice Requires="a14">
          <p:sp>
            <p:nvSpPr>
              <p:cNvPr id="15" name="Rectangle 14"/>
              <p:cNvSpPr/>
              <p:nvPr/>
            </p:nvSpPr>
            <p:spPr>
              <a:xfrm>
                <a:off x="407623" y="1087301"/>
                <a:ext cx="8736377" cy="4918013"/>
              </a:xfrm>
              <a:prstGeom prst="rect">
                <a:avLst/>
              </a:prstGeom>
            </p:spPr>
            <p:txBody>
              <a:bodyPr wrap="square">
                <a:spAutoFit/>
              </a:bodyPr>
              <a:lstStyle/>
              <a:p>
                <a:r>
                  <a:rPr lang="el-GR" sz="2000" dirty="0" smtClean="0">
                    <a:solidFill>
                      <a:prstClr val="black"/>
                    </a:solidFill>
                  </a:rPr>
                  <a:t>Το κτίριο χρησιμοποιεί μόνο μια πηγή ενέργειας </a:t>
                </a:r>
                <a:r>
                  <a:rPr lang="en-US" sz="2000" dirty="0" smtClean="0">
                    <a:solidFill>
                      <a:prstClr val="black"/>
                    </a:solidFill>
                  </a:rPr>
                  <a:t>(</a:t>
                </a:r>
                <a:r>
                  <a:rPr lang="el-GR" sz="2000" dirty="0" smtClean="0">
                    <a:solidFill>
                      <a:prstClr val="black"/>
                    </a:solidFill>
                  </a:rPr>
                  <a:t>ηλεκτρισμό</a:t>
                </a:r>
                <a:r>
                  <a:rPr lang="en-US" sz="2000" dirty="0" smtClean="0">
                    <a:solidFill>
                      <a:prstClr val="black"/>
                    </a:solidFill>
                  </a:rPr>
                  <a:t>) </a:t>
                </a:r>
                <a:r>
                  <a:rPr lang="el-GR" sz="2000" dirty="0">
                    <a:solidFill>
                      <a:prstClr val="black"/>
                    </a:solidFill>
                  </a:rPr>
                  <a:t>για </a:t>
                </a:r>
                <a:r>
                  <a:rPr lang="el-GR" sz="2000" dirty="0" smtClean="0">
                    <a:solidFill>
                      <a:prstClr val="black"/>
                    </a:solidFill>
                  </a:rPr>
                  <a:t>να καλυφθούν όλες οι ανάγκες των </a:t>
                </a:r>
                <a:r>
                  <a:rPr lang="el-GR" sz="2000" dirty="0">
                    <a:solidFill>
                      <a:prstClr val="black"/>
                    </a:solidFill>
                  </a:rPr>
                  <a:t>τεχνικών εγκαταστάσεων του </a:t>
                </a:r>
                <a:r>
                  <a:rPr lang="el-GR" sz="2000" dirty="0" smtClean="0">
                    <a:solidFill>
                      <a:prstClr val="black"/>
                    </a:solidFill>
                  </a:rPr>
                  <a:t>κτιρίου</a:t>
                </a:r>
              </a:p>
              <a:p>
                <a:r>
                  <a:rPr lang="el-GR" sz="2000" dirty="0" smtClean="0">
                    <a:solidFill>
                      <a:prstClr val="black"/>
                    </a:solidFill>
                  </a:rPr>
                  <a:t>Η συνολική ετήσια </a:t>
                </a:r>
                <a:r>
                  <a:rPr lang="en-US" sz="2000" b="1" dirty="0" smtClean="0">
                    <a:solidFill>
                      <a:prstClr val="black"/>
                    </a:solidFill>
                  </a:rPr>
                  <a:t>LCA </a:t>
                </a:r>
                <a:r>
                  <a:rPr lang="en-US" sz="2000" b="1" dirty="0">
                    <a:solidFill>
                      <a:prstClr val="black"/>
                    </a:solidFill>
                  </a:rPr>
                  <a:t>GHG </a:t>
                </a:r>
                <a:r>
                  <a:rPr lang="el-GR" sz="2000" b="1" dirty="0" smtClean="0">
                    <a:solidFill>
                      <a:prstClr val="black"/>
                    </a:solidFill>
                  </a:rPr>
                  <a:t>ένταση</a:t>
                </a:r>
                <a:r>
                  <a:rPr lang="en-US" sz="2000" b="1" dirty="0" smtClean="0">
                    <a:solidFill>
                      <a:prstClr val="black"/>
                    </a:solidFill>
                  </a:rPr>
                  <a:t> </a:t>
                </a:r>
                <a:r>
                  <a:rPr lang="el-GR" sz="2000" dirty="0" smtClean="0">
                    <a:solidFill>
                      <a:prstClr val="black"/>
                    </a:solidFill>
                  </a:rPr>
                  <a:t>είναι</a:t>
                </a:r>
                <a:r>
                  <a:rPr lang="en-US" sz="2000" dirty="0" smtClean="0">
                    <a:solidFill>
                      <a:prstClr val="black"/>
                    </a:solidFill>
                  </a:rPr>
                  <a:t> </a:t>
                </a:r>
              </a:p>
              <a:p>
                <a:endParaRPr lang="en-US" sz="1600" dirty="0" smtClean="0">
                  <a:solidFill>
                    <a:prstClr val="black"/>
                  </a:solidFill>
                </a:endParaRPr>
              </a:p>
              <a:p>
                <a:r>
                  <a:rPr lang="en-US" sz="2200" dirty="0" smtClean="0">
                    <a:solidFill>
                      <a:prstClr val="black"/>
                    </a:solidFill>
                  </a:rPr>
                  <a:t>1</a:t>
                </a:r>
                <a:r>
                  <a:rPr lang="en-US" sz="2200" dirty="0">
                    <a:solidFill>
                      <a:prstClr val="black"/>
                    </a:solidFill>
                  </a:rPr>
                  <a:t>. </a:t>
                </a:r>
                <a:r>
                  <a:rPr lang="en-US" sz="2200" dirty="0" smtClean="0">
                    <a:solidFill>
                      <a:prstClr val="black"/>
                    </a:solidFill>
                  </a:rPr>
                  <a:t>E= </a:t>
                </a:r>
                <a14:m>
                  <m:oMath xmlns:m="http://schemas.openxmlformats.org/officeDocument/2006/math">
                    <m:f>
                      <m:fPr>
                        <m:ctrlPr>
                          <a:rPr lang="en-US" sz="2200" i="1" smtClean="0">
                            <a:solidFill>
                              <a:prstClr val="black"/>
                            </a:solidFill>
                            <a:latin typeface="Cambria Math"/>
                          </a:rPr>
                        </m:ctrlPr>
                      </m:fPr>
                      <m:num>
                        <m:r>
                          <a:rPr lang="en-US" sz="2200" b="0" i="1" smtClean="0">
                            <a:solidFill>
                              <a:prstClr val="black"/>
                            </a:solidFill>
                            <a:latin typeface="Cambria Math"/>
                          </a:rPr>
                          <m:t>(255</m:t>
                        </m:r>
                        <m:r>
                          <a:rPr lang="el-GR" sz="2200" b="0" i="1" smtClean="0">
                            <a:solidFill>
                              <a:prstClr val="black"/>
                            </a:solidFill>
                            <a:latin typeface="Cambria Math"/>
                          </a:rPr>
                          <m:t>.</m:t>
                        </m:r>
                        <m:r>
                          <a:rPr lang="en-US" sz="2200" i="1">
                            <a:solidFill>
                              <a:prstClr val="black"/>
                            </a:solidFill>
                            <a:latin typeface="Cambria Math"/>
                          </a:rPr>
                          <m:t>242</m:t>
                        </m:r>
                        <m:r>
                          <a:rPr lang="el-GR" sz="2200" b="0" i="1" smtClean="0">
                            <a:solidFill>
                              <a:prstClr val="black"/>
                            </a:solidFill>
                            <a:latin typeface="Cambria Math"/>
                          </a:rPr>
                          <m:t>,</m:t>
                        </m:r>
                        <m:r>
                          <a:rPr lang="en-US" sz="2200" i="1">
                            <a:solidFill>
                              <a:prstClr val="black"/>
                            </a:solidFill>
                            <a:latin typeface="Cambria Math"/>
                          </a:rPr>
                          <m:t>2 </m:t>
                        </m:r>
                        <m:sSub>
                          <m:sSubPr>
                            <m:ctrlPr>
                              <a:rPr lang="en-US" sz="2200" i="1" smtClean="0">
                                <a:solidFill>
                                  <a:prstClr val="black"/>
                                </a:solidFill>
                                <a:latin typeface="Cambria Math"/>
                              </a:rPr>
                            </m:ctrlPr>
                          </m:sSubPr>
                          <m:e>
                            <m:r>
                              <a:rPr lang="en-US" sz="2200" b="0" i="1" smtClean="0">
                                <a:solidFill>
                                  <a:prstClr val="black"/>
                                </a:solidFill>
                                <a:latin typeface="Cambria Math"/>
                              </a:rPr>
                              <m:t>𝑘𝑊h</m:t>
                            </m:r>
                          </m:e>
                          <m:sub>
                            <m:r>
                              <a:rPr lang="el-GR" sz="2200" b="0" i="1" smtClean="0">
                                <a:solidFill>
                                  <a:prstClr val="black"/>
                                </a:solidFill>
                                <a:latin typeface="Cambria Math"/>
                              </a:rPr>
                              <m:t>𝜂𝜆</m:t>
                            </m:r>
                          </m:sub>
                        </m:sSub>
                        <m:r>
                          <a:rPr lang="en-US" sz="2200" b="0" i="1" smtClean="0">
                            <a:solidFill>
                              <a:prstClr val="black"/>
                            </a:solidFill>
                            <a:latin typeface="Cambria Math"/>
                          </a:rPr>
                          <m:t> </m:t>
                        </m:r>
                        <m:r>
                          <a:rPr lang="en-US" sz="2200" b="0" i="1" smtClean="0">
                            <a:solidFill>
                              <a:prstClr val="black"/>
                            </a:solidFill>
                            <a:latin typeface="Cambria Math"/>
                            <a:sym typeface="Wingdings"/>
                          </a:rPr>
                          <m:t></m:t>
                        </m:r>
                        <m:r>
                          <a:rPr lang="en-US" sz="2200" b="0" i="1" smtClean="0">
                            <a:solidFill>
                              <a:prstClr val="black"/>
                            </a:solidFill>
                            <a:latin typeface="Cambria Math"/>
                          </a:rPr>
                          <m:t> 1,167 </m:t>
                        </m:r>
                        <m:r>
                          <a:rPr lang="en-US" sz="2200" i="1">
                            <a:solidFill>
                              <a:prstClr val="black"/>
                            </a:solidFill>
                            <a:latin typeface="Cambria Math"/>
                            <a:sym typeface="Wingdings"/>
                          </a:rPr>
                          <m:t>𝑘𝑔𝐶𝑂</m:t>
                        </m:r>
                        <m:r>
                          <a:rPr lang="en-US" sz="2200" i="1" baseline="-25000">
                            <a:solidFill>
                              <a:prstClr val="black"/>
                            </a:solidFill>
                            <a:latin typeface="Cambria Math"/>
                            <a:sym typeface="Wingdings"/>
                          </a:rPr>
                          <m:t>2</m:t>
                        </m:r>
                        <m:r>
                          <a:rPr lang="en-US" sz="2200" i="1">
                            <a:solidFill>
                              <a:prstClr val="black"/>
                            </a:solidFill>
                            <a:latin typeface="Cambria Math"/>
                            <a:sym typeface="Wingdings"/>
                          </a:rPr>
                          <m:t>𝑒𝑞</m:t>
                        </m:r>
                        <m:r>
                          <a:rPr lang="en-US" sz="2200" i="1">
                            <a:solidFill>
                              <a:prstClr val="black"/>
                            </a:solidFill>
                            <a:latin typeface="Cambria Math"/>
                            <a:sym typeface="Wingdings"/>
                          </a:rPr>
                          <m:t>./</m:t>
                        </m:r>
                        <m:sSub>
                          <m:sSubPr>
                            <m:ctrlPr>
                              <a:rPr lang="en-US" sz="2200" i="1">
                                <a:solidFill>
                                  <a:prstClr val="black"/>
                                </a:solidFill>
                                <a:latin typeface="Cambria Math"/>
                              </a:rPr>
                            </m:ctrlPr>
                          </m:sSubPr>
                          <m:e>
                            <m:r>
                              <a:rPr lang="en-US" sz="2200" i="1">
                                <a:solidFill>
                                  <a:prstClr val="black"/>
                                </a:solidFill>
                                <a:latin typeface="Cambria Math"/>
                              </a:rPr>
                              <m:t>𝑘𝑊h</m:t>
                            </m:r>
                          </m:e>
                          <m:sub>
                            <m:r>
                              <a:rPr lang="el-GR" sz="2200" i="1">
                                <a:solidFill>
                                  <a:prstClr val="black"/>
                                </a:solidFill>
                                <a:latin typeface="Cambria Math"/>
                              </a:rPr>
                              <m:t>𝜂𝜆</m:t>
                            </m:r>
                          </m:sub>
                        </m:sSub>
                        <m:r>
                          <a:rPr lang="en-US" sz="2200" b="0" i="1" smtClean="0">
                            <a:solidFill>
                              <a:prstClr val="black"/>
                            </a:solidFill>
                            <a:latin typeface="Cambria Math"/>
                            <a:sym typeface="Wingdings"/>
                          </a:rPr>
                          <m:t>)</m:t>
                        </m:r>
                      </m:num>
                      <m:den>
                        <m:r>
                          <a:rPr lang="en-US" sz="2200" i="1">
                            <a:solidFill>
                              <a:prstClr val="black"/>
                            </a:solidFill>
                            <a:latin typeface="Cambria Math"/>
                          </a:rPr>
                          <m:t>2</m:t>
                        </m:r>
                        <m:r>
                          <a:rPr lang="en-US" sz="2200" b="0" i="1" smtClean="0">
                            <a:solidFill>
                              <a:prstClr val="black"/>
                            </a:solidFill>
                            <a:latin typeface="Cambria Math"/>
                          </a:rPr>
                          <m:t>.</m:t>
                        </m:r>
                        <m:r>
                          <a:rPr lang="en-US" sz="2200" i="1">
                            <a:solidFill>
                              <a:prstClr val="black"/>
                            </a:solidFill>
                            <a:latin typeface="Cambria Math"/>
                          </a:rPr>
                          <m:t>995</m:t>
                        </m:r>
                        <m:r>
                          <a:rPr lang="en-US" sz="2200" b="0" i="1" smtClean="0">
                            <a:solidFill>
                              <a:prstClr val="black"/>
                            </a:solidFill>
                            <a:latin typeface="Cambria Math"/>
                          </a:rPr>
                          <m:t>,</m:t>
                        </m:r>
                        <m:r>
                          <a:rPr lang="en-US" sz="2200" i="1">
                            <a:solidFill>
                              <a:prstClr val="black"/>
                            </a:solidFill>
                            <a:latin typeface="Cambria Math"/>
                          </a:rPr>
                          <m:t>8</m:t>
                        </m:r>
                        <m:r>
                          <a:rPr lang="en-US" sz="2200" b="0" i="1" smtClean="0">
                            <a:solidFill>
                              <a:prstClr val="black"/>
                            </a:solidFill>
                            <a:latin typeface="Cambria Math"/>
                          </a:rPr>
                          <m:t> </m:t>
                        </m:r>
                        <m:r>
                          <a:rPr lang="en-US" sz="2200" b="0" i="1" smtClean="0">
                            <a:solidFill>
                              <a:prstClr val="black"/>
                            </a:solidFill>
                            <a:latin typeface="Cambria Math"/>
                          </a:rPr>
                          <m:t>𝑚</m:t>
                        </m:r>
                        <m:r>
                          <a:rPr lang="en-US" sz="2200" b="0" i="1" baseline="30000" smtClean="0">
                            <a:solidFill>
                              <a:prstClr val="black"/>
                            </a:solidFill>
                            <a:latin typeface="Cambria Math"/>
                          </a:rPr>
                          <m:t>2</m:t>
                        </m:r>
                      </m:den>
                    </m:f>
                  </m:oMath>
                </a14:m>
                <a:r>
                  <a:rPr lang="en-US" sz="2200" dirty="0" smtClean="0"/>
                  <a:t>= </a:t>
                </a:r>
                <a:r>
                  <a:rPr lang="en-US" sz="2200" b="1" dirty="0" smtClean="0"/>
                  <a:t>99,4 </a:t>
                </a:r>
                <a:r>
                  <a:rPr lang="en-US" sz="2200" b="1" dirty="0">
                    <a:solidFill>
                      <a:prstClr val="black"/>
                    </a:solidFill>
                    <a:cs typeface="Calibri" panose="020F0502020204030204" pitchFamily="34" charset="0"/>
                  </a:rPr>
                  <a:t>kgCO</a:t>
                </a:r>
                <a:r>
                  <a:rPr lang="en-US" sz="2200" b="1" baseline="-25000" dirty="0">
                    <a:solidFill>
                      <a:prstClr val="black"/>
                    </a:solidFill>
                    <a:cs typeface="Calibri" panose="020F0502020204030204" pitchFamily="34" charset="0"/>
                  </a:rPr>
                  <a:t>2</a:t>
                </a:r>
                <a:r>
                  <a:rPr lang="en-US" sz="2200" b="1" dirty="0">
                    <a:solidFill>
                      <a:prstClr val="black"/>
                    </a:solidFill>
                    <a:cs typeface="Calibri" panose="020F0502020204030204" pitchFamily="34" charset="0"/>
                  </a:rPr>
                  <a:t> eq</a:t>
                </a:r>
                <a:r>
                  <a:rPr lang="en-US" sz="2200" b="1" dirty="0" smtClean="0">
                    <a:solidFill>
                      <a:prstClr val="black"/>
                    </a:solidFill>
                    <a:cs typeface="Calibri" panose="020F0502020204030204" pitchFamily="34" charset="0"/>
                  </a:rPr>
                  <a:t>./m</a:t>
                </a:r>
                <a:r>
                  <a:rPr lang="en-US" sz="2200" b="1" baseline="30000" dirty="0" smtClean="0">
                    <a:solidFill>
                      <a:prstClr val="black"/>
                    </a:solidFill>
                    <a:cs typeface="Calibri" panose="020F0502020204030204" pitchFamily="34" charset="0"/>
                  </a:rPr>
                  <a:t>2</a:t>
                </a:r>
                <a:r>
                  <a:rPr lang="en-US" sz="2200" b="1" dirty="0" smtClean="0">
                    <a:solidFill>
                      <a:prstClr val="black"/>
                    </a:solidFill>
                    <a:cs typeface="Calibri" panose="020F0502020204030204" pitchFamily="34" charset="0"/>
                  </a:rPr>
                  <a:t>/y</a:t>
                </a:r>
              </a:p>
              <a:p>
                <a:endParaRPr lang="en-US" sz="1600" dirty="0">
                  <a:solidFill>
                    <a:prstClr val="black"/>
                  </a:solidFill>
                </a:endParaRPr>
              </a:p>
              <a:p>
                <a:r>
                  <a:rPr lang="en-US" sz="2200" dirty="0" smtClean="0">
                    <a:solidFill>
                      <a:prstClr val="black"/>
                    </a:solidFill>
                  </a:rPr>
                  <a:t>2. </a:t>
                </a:r>
                <a:r>
                  <a:rPr lang="en-US" sz="2200" dirty="0">
                    <a:solidFill>
                      <a:prstClr val="black"/>
                    </a:solidFill>
                  </a:rPr>
                  <a:t>E= </a:t>
                </a:r>
                <a14:m>
                  <m:oMath xmlns:m="http://schemas.openxmlformats.org/officeDocument/2006/math">
                    <m:f>
                      <m:fPr>
                        <m:ctrlPr>
                          <a:rPr lang="en-US" sz="2200" i="1">
                            <a:solidFill>
                              <a:prstClr val="black"/>
                            </a:solidFill>
                            <a:latin typeface="Cambria Math"/>
                          </a:rPr>
                        </m:ctrlPr>
                      </m:fPr>
                      <m:num>
                        <m:r>
                          <a:rPr lang="en-US" sz="2200" i="1">
                            <a:solidFill>
                              <a:prstClr val="black"/>
                            </a:solidFill>
                            <a:latin typeface="Cambria Math"/>
                          </a:rPr>
                          <m:t>(255</m:t>
                        </m:r>
                        <m:r>
                          <a:rPr lang="en-US" sz="2200" b="0" i="1" smtClean="0">
                            <a:solidFill>
                              <a:prstClr val="black"/>
                            </a:solidFill>
                            <a:latin typeface="Cambria Math"/>
                          </a:rPr>
                          <m:t>.242,2</m:t>
                        </m:r>
                        <m:r>
                          <a:rPr lang="el-GR" sz="2200" b="0" i="1" smtClean="0">
                            <a:solidFill>
                              <a:prstClr val="black"/>
                            </a:solidFill>
                            <a:latin typeface="Cambria Math"/>
                          </a:rPr>
                          <m:t> </m:t>
                        </m:r>
                        <m:sSub>
                          <m:sSubPr>
                            <m:ctrlPr>
                              <a:rPr lang="en-US" sz="2200" i="1">
                                <a:solidFill>
                                  <a:prstClr val="black"/>
                                </a:solidFill>
                                <a:latin typeface="Cambria Math"/>
                              </a:rPr>
                            </m:ctrlPr>
                          </m:sSubPr>
                          <m:e>
                            <m:r>
                              <a:rPr lang="en-US" sz="2200" i="1">
                                <a:solidFill>
                                  <a:prstClr val="black"/>
                                </a:solidFill>
                                <a:latin typeface="Cambria Math"/>
                              </a:rPr>
                              <m:t>𝑘𝑊h</m:t>
                            </m:r>
                          </m:e>
                          <m:sub>
                            <m:r>
                              <a:rPr lang="el-GR" sz="2200" i="1">
                                <a:solidFill>
                                  <a:prstClr val="black"/>
                                </a:solidFill>
                                <a:latin typeface="Cambria Math"/>
                              </a:rPr>
                              <m:t>𝜂𝜆</m:t>
                            </m:r>
                          </m:sub>
                        </m:sSub>
                        <m:r>
                          <a:rPr lang="en-US" sz="2200" i="1" smtClean="0">
                            <a:solidFill>
                              <a:prstClr val="black"/>
                            </a:solidFill>
                            <a:latin typeface="Cambria Math"/>
                            <a:sym typeface="Wingdings"/>
                          </a:rPr>
                          <m:t></m:t>
                        </m:r>
                        <m:r>
                          <a:rPr lang="en-US" sz="2200" i="1">
                            <a:solidFill>
                              <a:prstClr val="black"/>
                            </a:solidFill>
                            <a:latin typeface="Cambria Math"/>
                          </a:rPr>
                          <m:t> 0</m:t>
                        </m:r>
                        <m:r>
                          <a:rPr lang="el-GR" sz="2200" b="0" i="1" smtClean="0">
                            <a:solidFill>
                              <a:prstClr val="black"/>
                            </a:solidFill>
                            <a:latin typeface="Cambria Math"/>
                          </a:rPr>
                          <m:t>,</m:t>
                        </m:r>
                        <m:r>
                          <a:rPr lang="en-US" sz="2200" i="1">
                            <a:solidFill>
                              <a:prstClr val="black"/>
                            </a:solidFill>
                            <a:latin typeface="Cambria Math"/>
                          </a:rPr>
                          <m:t>02 </m:t>
                        </m:r>
                        <m:r>
                          <a:rPr lang="en-US" sz="2200" i="1">
                            <a:solidFill>
                              <a:prstClr val="black"/>
                            </a:solidFill>
                            <a:latin typeface="Cambria Math"/>
                            <a:sym typeface="Wingdings"/>
                          </a:rPr>
                          <m:t>𝑘𝑔𝐶𝑂</m:t>
                        </m:r>
                        <m:r>
                          <a:rPr lang="en-US" sz="2200" i="1" baseline="-25000">
                            <a:solidFill>
                              <a:prstClr val="black"/>
                            </a:solidFill>
                            <a:latin typeface="Cambria Math"/>
                            <a:sym typeface="Wingdings"/>
                          </a:rPr>
                          <m:t>2</m:t>
                        </m:r>
                        <m:r>
                          <a:rPr lang="en-US" sz="2200" i="1">
                            <a:solidFill>
                              <a:prstClr val="black"/>
                            </a:solidFill>
                            <a:latin typeface="Cambria Math"/>
                            <a:sym typeface="Wingdings"/>
                          </a:rPr>
                          <m:t>𝑒𝑞</m:t>
                        </m:r>
                        <m:r>
                          <a:rPr lang="en-US" sz="2200" i="1">
                            <a:solidFill>
                              <a:prstClr val="black"/>
                            </a:solidFill>
                            <a:latin typeface="Cambria Math"/>
                            <a:sym typeface="Wingdings"/>
                          </a:rPr>
                          <m:t>./</m:t>
                        </m:r>
                        <m:r>
                          <a:rPr lang="en-US" sz="2200" i="1">
                            <a:solidFill>
                              <a:prstClr val="black"/>
                            </a:solidFill>
                            <a:latin typeface="Cambria Math"/>
                            <a:sym typeface="Wingdings"/>
                          </a:rPr>
                          <m:t>𝑘𝑊h𝑒</m:t>
                        </m:r>
                        <m:r>
                          <a:rPr lang="en-US" sz="2200" i="1">
                            <a:solidFill>
                              <a:prstClr val="black"/>
                            </a:solidFill>
                            <a:latin typeface="Cambria Math"/>
                            <a:sym typeface="Wingdings"/>
                          </a:rPr>
                          <m:t>)</m:t>
                        </m:r>
                      </m:num>
                      <m:den>
                        <m:r>
                          <a:rPr lang="en-US" sz="2200" i="1">
                            <a:solidFill>
                              <a:prstClr val="black"/>
                            </a:solidFill>
                            <a:latin typeface="Cambria Math"/>
                          </a:rPr>
                          <m:t>2</m:t>
                        </m:r>
                        <m:r>
                          <a:rPr lang="el-GR" sz="2200" b="0" i="1" smtClean="0">
                            <a:solidFill>
                              <a:prstClr val="black"/>
                            </a:solidFill>
                            <a:latin typeface="Cambria Math"/>
                          </a:rPr>
                          <m:t>.</m:t>
                        </m:r>
                        <m:r>
                          <a:rPr lang="en-US" sz="2200" i="1">
                            <a:solidFill>
                              <a:prstClr val="black"/>
                            </a:solidFill>
                            <a:latin typeface="Cambria Math"/>
                          </a:rPr>
                          <m:t>995</m:t>
                        </m:r>
                        <m:r>
                          <a:rPr lang="el-GR" sz="2200" b="0" i="1" smtClean="0">
                            <a:solidFill>
                              <a:prstClr val="black"/>
                            </a:solidFill>
                            <a:latin typeface="Cambria Math"/>
                          </a:rPr>
                          <m:t>,</m:t>
                        </m:r>
                        <m:r>
                          <a:rPr lang="en-US" sz="2200" i="1">
                            <a:solidFill>
                              <a:prstClr val="black"/>
                            </a:solidFill>
                            <a:latin typeface="Cambria Math"/>
                          </a:rPr>
                          <m:t>8</m:t>
                        </m:r>
                        <m:r>
                          <a:rPr lang="en-US" sz="2200" b="0" i="1" smtClean="0">
                            <a:solidFill>
                              <a:prstClr val="black"/>
                            </a:solidFill>
                            <a:latin typeface="Cambria Math"/>
                          </a:rPr>
                          <m:t> </m:t>
                        </m:r>
                        <m:r>
                          <a:rPr lang="en-US" sz="2200" i="1">
                            <a:solidFill>
                              <a:prstClr val="black"/>
                            </a:solidFill>
                            <a:latin typeface="Cambria Math"/>
                          </a:rPr>
                          <m:t>𝑚</m:t>
                        </m:r>
                        <m:r>
                          <a:rPr lang="en-US" sz="2200" i="1" baseline="30000">
                            <a:solidFill>
                              <a:prstClr val="black"/>
                            </a:solidFill>
                            <a:latin typeface="Cambria Math"/>
                          </a:rPr>
                          <m:t>2</m:t>
                        </m:r>
                      </m:den>
                    </m:f>
                  </m:oMath>
                </a14:m>
                <a:r>
                  <a:rPr lang="en-US" sz="2200" dirty="0"/>
                  <a:t>= </a:t>
                </a:r>
                <a:r>
                  <a:rPr lang="en-US" sz="2200" b="1" dirty="0" smtClean="0"/>
                  <a:t>1</a:t>
                </a:r>
                <a:r>
                  <a:rPr lang="el-GR" sz="2200" b="1" dirty="0"/>
                  <a:t>,</a:t>
                </a:r>
                <a:r>
                  <a:rPr lang="en-US" sz="2200" b="1" dirty="0" smtClean="0"/>
                  <a:t>7 </a:t>
                </a:r>
                <a:r>
                  <a:rPr lang="en-US" sz="2200" b="1" dirty="0">
                    <a:solidFill>
                      <a:prstClr val="black"/>
                    </a:solidFill>
                    <a:cs typeface="Calibri" panose="020F0502020204030204" pitchFamily="34" charset="0"/>
                  </a:rPr>
                  <a:t>kgCO</a:t>
                </a:r>
                <a:r>
                  <a:rPr lang="en-US" sz="2200" b="1" baseline="-25000" dirty="0">
                    <a:solidFill>
                      <a:prstClr val="black"/>
                    </a:solidFill>
                    <a:cs typeface="Calibri" panose="020F0502020204030204" pitchFamily="34" charset="0"/>
                  </a:rPr>
                  <a:t>2</a:t>
                </a:r>
                <a:r>
                  <a:rPr lang="en-US" sz="2200" b="1" dirty="0">
                    <a:solidFill>
                      <a:prstClr val="black"/>
                    </a:solidFill>
                    <a:cs typeface="Calibri" panose="020F0502020204030204" pitchFamily="34" charset="0"/>
                  </a:rPr>
                  <a:t> eq./m</a:t>
                </a:r>
                <a:r>
                  <a:rPr lang="en-US" sz="2200" b="1" baseline="30000" dirty="0">
                    <a:solidFill>
                      <a:prstClr val="black"/>
                    </a:solidFill>
                    <a:cs typeface="Calibri" panose="020F0502020204030204" pitchFamily="34" charset="0"/>
                  </a:rPr>
                  <a:t>2</a:t>
                </a:r>
                <a:r>
                  <a:rPr lang="en-US" sz="2200" b="1" dirty="0">
                    <a:solidFill>
                      <a:prstClr val="black"/>
                    </a:solidFill>
                    <a:cs typeface="Calibri" panose="020F0502020204030204" pitchFamily="34" charset="0"/>
                  </a:rPr>
                  <a:t>/y</a:t>
                </a:r>
              </a:p>
              <a:p>
                <a:endParaRPr lang="en-US" sz="2200" dirty="0" smtClean="0"/>
              </a:p>
              <a:p>
                <a:r>
                  <a:rPr lang="el-GR" sz="1600" i="1" dirty="0">
                    <a:solidFill>
                      <a:prstClr val="black"/>
                    </a:solidFill>
                  </a:rPr>
                  <a:t>Δεδομένου ότι δείκτης ενεργειακής έντασης </a:t>
                </a:r>
                <a:r>
                  <a:rPr lang="en-US" sz="1600" i="1" dirty="0" smtClean="0">
                    <a:solidFill>
                      <a:prstClr val="black"/>
                    </a:solidFill>
                  </a:rPr>
                  <a:t>(EUI</a:t>
                </a:r>
                <a:r>
                  <a:rPr lang="el-GR" sz="1600" i="1" baseline="-25000" dirty="0" err="1" smtClean="0">
                    <a:solidFill>
                      <a:prstClr val="black"/>
                    </a:solidFill>
                  </a:rPr>
                  <a:t>ηλ</a:t>
                </a:r>
                <a:r>
                  <a:rPr lang="en-US" sz="1600" i="1" dirty="0" smtClean="0">
                    <a:solidFill>
                      <a:prstClr val="black"/>
                    </a:solidFill>
                  </a:rPr>
                  <a:t>) </a:t>
                </a:r>
                <a:r>
                  <a:rPr lang="el-GR" sz="1600" i="1" dirty="0" smtClean="0">
                    <a:solidFill>
                      <a:prstClr val="black"/>
                    </a:solidFill>
                  </a:rPr>
                  <a:t>για την χρήση της ηλεκτρική ενέργειας ήταν διαθέσιμος από τη μελέτη</a:t>
                </a:r>
                <a:r>
                  <a:rPr lang="en-US" sz="1600" i="1" dirty="0" smtClean="0">
                    <a:solidFill>
                      <a:prstClr val="black"/>
                    </a:solidFill>
                  </a:rPr>
                  <a:t>, </a:t>
                </a:r>
                <a:r>
                  <a:rPr lang="el-GR" sz="1600" i="1" dirty="0" smtClean="0">
                    <a:solidFill>
                      <a:prstClr val="black"/>
                    </a:solidFill>
                  </a:rPr>
                  <a:t>θα μπορούσαν να γίνουν απευθείας οι υπολογισμοί</a:t>
                </a:r>
                <a:endParaRPr lang="en-US" sz="1600" i="1" dirty="0" smtClean="0">
                  <a:solidFill>
                    <a:prstClr val="black"/>
                  </a:solidFill>
                </a:endParaRPr>
              </a:p>
              <a:p>
                <a:endParaRPr lang="en-US" sz="1600" i="1" dirty="0" smtClean="0">
                  <a:solidFill>
                    <a:prstClr val="black"/>
                  </a:solidFill>
                </a:endParaRPr>
              </a:p>
              <a:p>
                <a:r>
                  <a:rPr lang="en-US" sz="1600" i="1" dirty="0" smtClean="0">
                    <a:solidFill>
                      <a:prstClr val="black"/>
                    </a:solidFill>
                  </a:rPr>
                  <a:t>1</a:t>
                </a:r>
                <a:r>
                  <a:rPr lang="en-US" sz="1600" i="1" dirty="0">
                    <a:solidFill>
                      <a:prstClr val="black"/>
                    </a:solidFill>
                  </a:rPr>
                  <a:t>. E</a:t>
                </a:r>
                <a:r>
                  <a:rPr lang="en-US" sz="1600" i="1" dirty="0" smtClean="0">
                    <a:solidFill>
                      <a:prstClr val="black"/>
                    </a:solidFill>
                  </a:rPr>
                  <a:t>= 85</a:t>
                </a:r>
                <a:r>
                  <a:rPr lang="el-GR" sz="1600" i="1" dirty="0" smtClean="0">
                    <a:solidFill>
                      <a:prstClr val="black"/>
                    </a:solidFill>
                  </a:rPr>
                  <a:t>,</a:t>
                </a:r>
                <a:r>
                  <a:rPr lang="en-US" sz="1600" i="1" dirty="0" smtClean="0">
                    <a:solidFill>
                      <a:prstClr val="black"/>
                    </a:solidFill>
                  </a:rPr>
                  <a:t>2 </a:t>
                </a:r>
                <a14:m>
                  <m:oMath xmlns:m="http://schemas.openxmlformats.org/officeDocument/2006/math">
                    <m:f>
                      <m:fPr>
                        <m:ctrlPr>
                          <a:rPr lang="en-US" sz="1600" i="1" smtClean="0">
                            <a:solidFill>
                              <a:prstClr val="black"/>
                            </a:solidFill>
                            <a:latin typeface="Cambria Math"/>
                          </a:rPr>
                        </m:ctrlPr>
                      </m:fPr>
                      <m:num>
                        <m:r>
                          <a:rPr lang="en-US" sz="1600" b="0" i="1" smtClean="0">
                            <a:solidFill>
                              <a:prstClr val="black"/>
                            </a:solidFill>
                            <a:latin typeface="Cambria Math"/>
                          </a:rPr>
                          <m:t>𝑘𝑊h</m:t>
                        </m:r>
                        <m:r>
                          <a:rPr lang="el-GR" sz="1600" b="0" i="1" baseline="-25000" smtClean="0">
                            <a:solidFill>
                              <a:prstClr val="black"/>
                            </a:solidFill>
                            <a:latin typeface="Cambria Math"/>
                          </a:rPr>
                          <m:t>𝜂𝜆</m:t>
                        </m:r>
                      </m:num>
                      <m:den>
                        <m:r>
                          <a:rPr lang="en-US" sz="1600" b="0" i="1" smtClean="0">
                            <a:solidFill>
                              <a:prstClr val="black"/>
                            </a:solidFill>
                            <a:latin typeface="Cambria Math"/>
                          </a:rPr>
                          <m:t>𝑚</m:t>
                        </m:r>
                        <m:r>
                          <a:rPr lang="en-US" sz="1600" b="0" i="1" baseline="30000" smtClean="0">
                            <a:solidFill>
                              <a:prstClr val="black"/>
                            </a:solidFill>
                            <a:latin typeface="Cambria Math"/>
                          </a:rPr>
                          <m:t>2</m:t>
                        </m:r>
                      </m:den>
                    </m:f>
                  </m:oMath>
                </a14:m>
                <a:r>
                  <a:rPr lang="en-US" sz="1600" i="1" dirty="0" smtClean="0"/>
                  <a:t> </a:t>
                </a:r>
                <a:r>
                  <a:rPr lang="en-US" sz="1600" i="1" dirty="0" smtClean="0">
                    <a:sym typeface="Wingdings"/>
                  </a:rPr>
                  <a:t> 1</a:t>
                </a:r>
                <a:r>
                  <a:rPr lang="el-GR" sz="1600" i="1" dirty="0" smtClean="0">
                    <a:sym typeface="Wingdings"/>
                  </a:rPr>
                  <a:t>,</a:t>
                </a:r>
                <a:r>
                  <a:rPr lang="en-US" sz="1600" i="1" dirty="0" smtClean="0">
                    <a:sym typeface="Wingdings"/>
                  </a:rPr>
                  <a:t>167 </a:t>
                </a:r>
                <a14:m>
                  <m:oMath xmlns:m="http://schemas.openxmlformats.org/officeDocument/2006/math">
                    <m:f>
                      <m:fPr>
                        <m:ctrlPr>
                          <a:rPr lang="en-US" sz="1600" i="1" smtClean="0">
                            <a:latin typeface="Cambria Math"/>
                            <a:sym typeface="Wingdings"/>
                          </a:rPr>
                        </m:ctrlPr>
                      </m:fPr>
                      <m:num>
                        <m:r>
                          <a:rPr lang="en-US" sz="1600" b="0" i="1" smtClean="0">
                            <a:latin typeface="Cambria Math"/>
                            <a:sym typeface="Wingdings"/>
                          </a:rPr>
                          <m:t>𝑘𝑔𝐶𝑂</m:t>
                        </m:r>
                        <m:r>
                          <a:rPr lang="en-US" sz="1600" b="0" i="1" baseline="-25000" smtClean="0">
                            <a:latin typeface="Cambria Math"/>
                            <a:sym typeface="Wingdings"/>
                          </a:rPr>
                          <m:t>2</m:t>
                        </m:r>
                        <m:r>
                          <a:rPr lang="en-US" sz="1600" b="0" i="1" smtClean="0">
                            <a:latin typeface="Cambria Math"/>
                            <a:sym typeface="Wingdings"/>
                          </a:rPr>
                          <m:t>𝑒𝑞</m:t>
                        </m:r>
                        <m:r>
                          <a:rPr lang="en-US" sz="1600" b="0" i="1" smtClean="0">
                            <a:latin typeface="Cambria Math"/>
                            <a:sym typeface="Wingdings"/>
                          </a:rPr>
                          <m:t>.</m:t>
                        </m:r>
                      </m:num>
                      <m:den>
                        <m:r>
                          <a:rPr lang="en-US" sz="1600" b="0" i="1" smtClean="0">
                            <a:latin typeface="Cambria Math"/>
                            <a:sym typeface="Wingdings"/>
                          </a:rPr>
                          <m:t>𝑘𝑊h</m:t>
                        </m:r>
                        <m:r>
                          <a:rPr lang="el-GR" sz="1600" b="0" i="1" baseline="-25000" smtClean="0">
                            <a:latin typeface="Cambria Math"/>
                            <a:sym typeface="Wingdings"/>
                          </a:rPr>
                          <m:t>𝜂𝜆</m:t>
                        </m:r>
                      </m:den>
                    </m:f>
                  </m:oMath>
                </a14:m>
                <a:r>
                  <a:rPr lang="en-US" sz="1600" i="1" dirty="0" smtClean="0"/>
                  <a:t> = 99</a:t>
                </a:r>
                <a:r>
                  <a:rPr lang="el-GR" sz="1600" i="1" dirty="0" smtClean="0"/>
                  <a:t>,</a:t>
                </a:r>
                <a:r>
                  <a:rPr lang="en-US" sz="1600" i="1" dirty="0" smtClean="0"/>
                  <a:t>4 </a:t>
                </a:r>
                <a:r>
                  <a:rPr lang="en-US" sz="1600" i="1" dirty="0">
                    <a:solidFill>
                      <a:prstClr val="black"/>
                    </a:solidFill>
                    <a:cs typeface="Calibri" panose="020F0502020204030204" pitchFamily="34" charset="0"/>
                  </a:rPr>
                  <a:t>kgCO</a:t>
                </a:r>
                <a:r>
                  <a:rPr lang="en-US" sz="1600" i="1" baseline="-25000" dirty="0">
                    <a:solidFill>
                      <a:prstClr val="black"/>
                    </a:solidFill>
                    <a:cs typeface="Calibri" panose="020F0502020204030204" pitchFamily="34" charset="0"/>
                  </a:rPr>
                  <a:t>2</a:t>
                </a:r>
                <a:r>
                  <a:rPr lang="en-US" sz="1600" i="1" dirty="0">
                    <a:solidFill>
                      <a:prstClr val="black"/>
                    </a:solidFill>
                    <a:cs typeface="Calibri" panose="020F0502020204030204" pitchFamily="34" charset="0"/>
                  </a:rPr>
                  <a:t> eq./</a:t>
                </a:r>
                <a:r>
                  <a:rPr lang="en-US" sz="1600" i="1" dirty="0" smtClean="0">
                    <a:solidFill>
                      <a:prstClr val="black"/>
                    </a:solidFill>
                    <a:cs typeface="Calibri" panose="020F0502020204030204" pitchFamily="34" charset="0"/>
                  </a:rPr>
                  <a:t>m</a:t>
                </a:r>
                <a:r>
                  <a:rPr lang="en-US" sz="1600" i="1" baseline="30000" dirty="0" smtClean="0">
                    <a:solidFill>
                      <a:prstClr val="black"/>
                    </a:solidFill>
                    <a:cs typeface="Calibri" panose="020F0502020204030204" pitchFamily="34" charset="0"/>
                  </a:rPr>
                  <a:t>2</a:t>
                </a:r>
                <a:r>
                  <a:rPr lang="en-US" sz="1600" i="1" dirty="0" smtClean="0">
                    <a:solidFill>
                      <a:prstClr val="black"/>
                    </a:solidFill>
                    <a:cs typeface="Calibri" panose="020F0502020204030204" pitchFamily="34" charset="0"/>
                  </a:rPr>
                  <a:t>/y</a:t>
                </a:r>
              </a:p>
              <a:p>
                <a:endParaRPr lang="en-US" sz="1600" i="1" dirty="0">
                  <a:solidFill>
                    <a:prstClr val="black"/>
                  </a:solidFill>
                  <a:cs typeface="Calibri" panose="020F0502020204030204" pitchFamily="34" charset="0"/>
                </a:endParaRPr>
              </a:p>
              <a:p>
                <a:r>
                  <a:rPr lang="en-US" sz="1600" i="1" dirty="0" smtClean="0">
                    <a:solidFill>
                      <a:prstClr val="black"/>
                    </a:solidFill>
                  </a:rPr>
                  <a:t>2</a:t>
                </a:r>
                <a:r>
                  <a:rPr lang="en-US" sz="1600" i="1" dirty="0">
                    <a:solidFill>
                      <a:prstClr val="black"/>
                    </a:solidFill>
                  </a:rPr>
                  <a:t>. E= </a:t>
                </a:r>
                <a:r>
                  <a:rPr lang="en-US" sz="1600" i="1" dirty="0" smtClean="0">
                    <a:solidFill>
                      <a:prstClr val="black"/>
                    </a:solidFill>
                  </a:rPr>
                  <a:t>85</a:t>
                </a:r>
                <a:r>
                  <a:rPr lang="el-GR" sz="1600" i="1" dirty="0" smtClean="0">
                    <a:solidFill>
                      <a:prstClr val="black"/>
                    </a:solidFill>
                  </a:rPr>
                  <a:t>,</a:t>
                </a:r>
                <a:r>
                  <a:rPr lang="en-US" sz="1600" i="1" dirty="0" smtClean="0">
                    <a:solidFill>
                      <a:prstClr val="black"/>
                    </a:solidFill>
                  </a:rPr>
                  <a:t>2 </a:t>
                </a:r>
                <a14:m>
                  <m:oMath xmlns:m="http://schemas.openxmlformats.org/officeDocument/2006/math">
                    <m:f>
                      <m:fPr>
                        <m:ctrlPr>
                          <a:rPr lang="en-US" sz="1600" i="1">
                            <a:solidFill>
                              <a:prstClr val="black"/>
                            </a:solidFill>
                            <a:latin typeface="Cambria Math"/>
                          </a:rPr>
                        </m:ctrlPr>
                      </m:fPr>
                      <m:num>
                        <m:r>
                          <a:rPr lang="en-US" sz="1600" i="1">
                            <a:solidFill>
                              <a:prstClr val="black"/>
                            </a:solidFill>
                            <a:latin typeface="Cambria Math"/>
                          </a:rPr>
                          <m:t>𝑘𝑊h</m:t>
                        </m:r>
                        <m:r>
                          <a:rPr lang="el-GR" sz="1600" b="0" i="1" baseline="-25000" smtClean="0">
                            <a:solidFill>
                              <a:prstClr val="black"/>
                            </a:solidFill>
                            <a:latin typeface="Cambria Math"/>
                          </a:rPr>
                          <m:t>𝜂𝜆</m:t>
                        </m:r>
                      </m:num>
                      <m:den>
                        <m:r>
                          <a:rPr lang="en-US" sz="1600" i="1">
                            <a:solidFill>
                              <a:prstClr val="black"/>
                            </a:solidFill>
                            <a:latin typeface="Cambria Math"/>
                          </a:rPr>
                          <m:t>𝑚</m:t>
                        </m:r>
                        <m:r>
                          <a:rPr lang="en-US" sz="1600" i="1" baseline="30000">
                            <a:solidFill>
                              <a:prstClr val="black"/>
                            </a:solidFill>
                            <a:latin typeface="Cambria Math"/>
                          </a:rPr>
                          <m:t>2</m:t>
                        </m:r>
                      </m:den>
                    </m:f>
                  </m:oMath>
                </a14:m>
                <a:r>
                  <a:rPr lang="en-US" sz="1600" i="1" dirty="0"/>
                  <a:t> </a:t>
                </a:r>
                <a:r>
                  <a:rPr lang="en-US" sz="1600" i="1" dirty="0">
                    <a:sym typeface="Wingdings"/>
                  </a:rPr>
                  <a:t> </a:t>
                </a:r>
                <a:r>
                  <a:rPr lang="en-US" sz="1600" i="1" dirty="0" smtClean="0">
                    <a:sym typeface="Wingdings"/>
                  </a:rPr>
                  <a:t>0</a:t>
                </a:r>
                <a:r>
                  <a:rPr lang="el-GR" sz="1600" i="1" dirty="0" smtClean="0">
                    <a:sym typeface="Wingdings"/>
                  </a:rPr>
                  <a:t>,</a:t>
                </a:r>
                <a:r>
                  <a:rPr lang="en-US" sz="1600" i="1" dirty="0" smtClean="0">
                    <a:sym typeface="Wingdings"/>
                  </a:rPr>
                  <a:t>02 </a:t>
                </a:r>
                <a14:m>
                  <m:oMath xmlns:m="http://schemas.openxmlformats.org/officeDocument/2006/math">
                    <m:f>
                      <m:fPr>
                        <m:ctrlPr>
                          <a:rPr lang="en-US" sz="1600" i="1">
                            <a:latin typeface="Cambria Math"/>
                            <a:sym typeface="Wingdings"/>
                          </a:rPr>
                        </m:ctrlPr>
                      </m:fPr>
                      <m:num>
                        <m:r>
                          <a:rPr lang="en-US" sz="1600" i="1">
                            <a:latin typeface="Cambria Math"/>
                            <a:sym typeface="Wingdings"/>
                          </a:rPr>
                          <m:t>𝑘𝑔𝐶𝑂</m:t>
                        </m:r>
                        <m:r>
                          <a:rPr lang="en-US" sz="1600" i="1" baseline="-25000">
                            <a:latin typeface="Cambria Math"/>
                            <a:sym typeface="Wingdings"/>
                          </a:rPr>
                          <m:t>2</m:t>
                        </m:r>
                        <m:r>
                          <a:rPr lang="en-US" sz="1600" i="1">
                            <a:latin typeface="Cambria Math"/>
                            <a:sym typeface="Wingdings"/>
                          </a:rPr>
                          <m:t>𝑒𝑞</m:t>
                        </m:r>
                        <m:r>
                          <a:rPr lang="en-US" sz="1600" i="1">
                            <a:latin typeface="Cambria Math"/>
                            <a:sym typeface="Wingdings"/>
                          </a:rPr>
                          <m:t>.</m:t>
                        </m:r>
                      </m:num>
                      <m:den>
                        <m:r>
                          <a:rPr lang="en-US" sz="1600" i="1">
                            <a:latin typeface="Cambria Math"/>
                            <a:sym typeface="Wingdings"/>
                          </a:rPr>
                          <m:t>𝑘𝑊h</m:t>
                        </m:r>
                        <m:r>
                          <a:rPr lang="el-GR" sz="1600" b="0" i="1" baseline="-25000" smtClean="0">
                            <a:latin typeface="Cambria Math"/>
                            <a:sym typeface="Wingdings"/>
                          </a:rPr>
                          <m:t>𝜂𝜆</m:t>
                        </m:r>
                      </m:den>
                    </m:f>
                  </m:oMath>
                </a14:m>
                <a:r>
                  <a:rPr lang="en-US" sz="1600" i="1" dirty="0"/>
                  <a:t> =</a:t>
                </a:r>
                <a:r>
                  <a:rPr lang="en-US" sz="1600" i="1" dirty="0" smtClean="0"/>
                  <a:t> 1</a:t>
                </a:r>
                <a:r>
                  <a:rPr lang="el-GR" sz="1600" i="1" dirty="0" smtClean="0"/>
                  <a:t>,</a:t>
                </a:r>
                <a:r>
                  <a:rPr lang="en-US" sz="1600" i="1" dirty="0" smtClean="0"/>
                  <a:t>7 </a:t>
                </a:r>
                <a:r>
                  <a:rPr lang="en-US" sz="1600" i="1" dirty="0">
                    <a:solidFill>
                      <a:prstClr val="black"/>
                    </a:solidFill>
                    <a:cs typeface="Calibri" panose="020F0502020204030204" pitchFamily="34" charset="0"/>
                  </a:rPr>
                  <a:t>kgCO</a:t>
                </a:r>
                <a:r>
                  <a:rPr lang="en-US" sz="1600" i="1" baseline="-25000" dirty="0">
                    <a:solidFill>
                      <a:prstClr val="black"/>
                    </a:solidFill>
                    <a:cs typeface="Calibri" panose="020F0502020204030204" pitchFamily="34" charset="0"/>
                  </a:rPr>
                  <a:t>2</a:t>
                </a:r>
                <a:r>
                  <a:rPr lang="en-US" sz="1600" i="1" dirty="0">
                    <a:solidFill>
                      <a:prstClr val="black"/>
                    </a:solidFill>
                    <a:cs typeface="Calibri" panose="020F0502020204030204" pitchFamily="34" charset="0"/>
                  </a:rPr>
                  <a:t> eq./m</a:t>
                </a:r>
                <a:r>
                  <a:rPr lang="en-US" sz="1600" i="1" baseline="30000" dirty="0">
                    <a:solidFill>
                      <a:prstClr val="black"/>
                    </a:solidFill>
                    <a:cs typeface="Calibri" panose="020F0502020204030204" pitchFamily="34" charset="0"/>
                  </a:rPr>
                  <a:t>2</a:t>
                </a:r>
                <a:r>
                  <a:rPr lang="en-US" sz="1600" i="1" dirty="0">
                    <a:solidFill>
                      <a:prstClr val="black"/>
                    </a:solidFill>
                    <a:cs typeface="Calibri" panose="020F0502020204030204" pitchFamily="34" charset="0"/>
                  </a:rPr>
                  <a:t>/y</a:t>
                </a:r>
              </a:p>
              <a:p>
                <a:endParaRPr lang="en-US" sz="1600" i="1" dirty="0">
                  <a:solidFill>
                    <a:prstClr val="black"/>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07623" y="1087301"/>
                <a:ext cx="8736377" cy="4918013"/>
              </a:xfrm>
              <a:prstGeom prst="rect">
                <a:avLst/>
              </a:prstGeom>
              <a:blipFill rotWithShape="1">
                <a:blip r:embed="rId2"/>
                <a:stretch>
                  <a:fillRect l="-907" t="-620"/>
                </a:stretch>
              </a:blipFill>
            </p:spPr>
            <p:txBody>
              <a:bodyPr/>
              <a:lstStyle/>
              <a:p>
                <a:r>
                  <a:rPr lang="en-GB">
                    <a:noFill/>
                  </a:rPr>
                  <a:t> </a:t>
                </a:r>
              </a:p>
            </p:txBody>
          </p:sp>
        </mc:Fallback>
      </mc:AlternateContent>
      <p:sp>
        <p:nvSpPr>
          <p:cNvPr id="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1100955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34</a:t>
            </a:fld>
            <a:endParaRPr lang="en-US"/>
          </a:p>
        </p:txBody>
      </p:sp>
      <p:sp>
        <p:nvSpPr>
          <p:cNvPr id="6"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268224" y="1600201"/>
            <a:ext cx="8418576" cy="4152112"/>
          </a:xfrm>
        </p:spPr>
        <p:txBody>
          <a:bodyPr>
            <a:normAutofit/>
          </a:bodyPr>
          <a:lstStyle/>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endParaRPr lang="it-IT" sz="2600" b="1" dirty="0">
              <a:latin typeface="Calibri" panose="020F0502020204030204" pitchFamily="34" charset="0"/>
              <a:cs typeface="Calibri" panose="020F0502020204030204" pitchFamily="34" charset="0"/>
            </a:endParaRPr>
          </a:p>
          <a:p>
            <a:pPr marL="0" indent="0" algn="ctr">
              <a:buNone/>
            </a:pPr>
            <a:r>
              <a:rPr lang="el-GR" b="1" dirty="0" smtClean="0">
                <a:latin typeface="Calibri" panose="020F0502020204030204" pitchFamily="34" charset="0"/>
                <a:cs typeface="Calibri" panose="020F0502020204030204" pitchFamily="34" charset="0"/>
              </a:rPr>
              <a:t>ΠΑΡΑΔΕΙΓΜΑ</a:t>
            </a:r>
            <a:r>
              <a:rPr lang="it-IT" b="1" dirty="0" smtClean="0">
                <a:latin typeface="Calibri" panose="020F0502020204030204" pitchFamily="34" charset="0"/>
                <a:cs typeface="Calibri" panose="020F0502020204030204" pitchFamily="34" charset="0"/>
              </a:rPr>
              <a:t> - </a:t>
            </a:r>
            <a:r>
              <a:rPr lang="el-GR" b="1" u="sng" dirty="0">
                <a:latin typeface="Calibri" panose="020F0502020204030204" pitchFamily="34" charset="0"/>
                <a:cs typeface="Calibri" panose="020F0502020204030204" pitchFamily="34" charset="0"/>
              </a:rPr>
              <a:t>ΦΑΣΗ </a:t>
            </a:r>
            <a:r>
              <a:rPr lang="el-GR" b="1" u="sng" dirty="0" smtClean="0">
                <a:latin typeface="Calibri" panose="020F0502020204030204" pitchFamily="34" charset="0"/>
                <a:cs typeface="Calibri" panose="020F0502020204030204" pitchFamily="34" charset="0"/>
              </a:rPr>
              <a:t>ΛΕΙΤΟΥΡΓΙΑΣ</a:t>
            </a:r>
          </a:p>
          <a:p>
            <a:pPr marL="0" indent="0" algn="ctr">
              <a:buNone/>
            </a:pPr>
            <a:r>
              <a:rPr lang="el-GR" b="1" dirty="0" smtClean="0">
                <a:latin typeface="Calibri" panose="020F0502020204030204" pitchFamily="34" charset="0"/>
                <a:cs typeface="Calibri" panose="020F0502020204030204" pitchFamily="34" charset="0"/>
              </a:rPr>
              <a:t>(Υφιστάμενο Κτίριο)</a:t>
            </a:r>
            <a:endParaRPr lang="it-IT" dirty="0">
              <a:latin typeface="Calibri" panose="020F0502020204030204" pitchFamily="34" charset="0"/>
              <a:cs typeface="Calibri" panose="020F0502020204030204" pitchFamily="34" charset="0"/>
            </a:endParaRPr>
          </a:p>
          <a:p>
            <a:pPr marL="0" indent="0">
              <a:spcBef>
                <a:spcPts val="0"/>
              </a:spcBef>
              <a:buNone/>
            </a:pPr>
            <a:endParaRPr lang="it-IT" sz="2400" dirty="0"/>
          </a:p>
        </p:txBody>
      </p:sp>
      <p:sp>
        <p:nvSpPr>
          <p:cNvPr id="7"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818249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solidFill>
                  <a:prstClr val="black">
                    <a:tint val="75000"/>
                  </a:prstClr>
                </a:solidFill>
              </a:rPr>
              <a:pPr/>
              <a:t>35</a:t>
            </a:fld>
            <a:endParaRPr lang="en-US">
              <a:solidFill>
                <a:prstClr val="black">
                  <a:tint val="75000"/>
                </a:prstClr>
              </a:solidFill>
            </a:endParaRPr>
          </a:p>
        </p:txBody>
      </p:sp>
      <p:sp>
        <p:nvSpPr>
          <p:cNvPr id="6" name="Segnaposto contenuto 2">
            <a:extLst>
              <a:ext uri="{FF2B5EF4-FFF2-40B4-BE49-F238E27FC236}">
                <a16:creationId xmlns="" xmlns:a16="http://schemas.microsoft.com/office/drawing/2014/main" id="{86F2EB93-A63A-4210-B86A-E5FCAD7D8D7F}"/>
              </a:ext>
            </a:extLst>
          </p:cNvPr>
          <p:cNvSpPr txBox="1">
            <a:spLocks/>
          </p:cNvSpPr>
          <p:nvPr/>
        </p:nvSpPr>
        <p:spPr>
          <a:xfrm>
            <a:off x="1170535" y="4406775"/>
            <a:ext cx="7973466" cy="154385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l-GR" sz="2200" dirty="0"/>
              <a:t>Υπολογίστε </a:t>
            </a:r>
            <a:r>
              <a:rPr lang="el-GR" sz="2200" dirty="0" smtClean="0"/>
              <a:t>την ετήσια </a:t>
            </a:r>
            <a:r>
              <a:rPr lang="el-GR" sz="2200" b="1" dirty="0"/>
              <a:t>συνολική LCA </a:t>
            </a:r>
            <a:r>
              <a:rPr lang="el-GR" sz="2200" b="1" dirty="0" smtClean="0"/>
              <a:t>ένταση των αερίων θερμοκηπίου</a:t>
            </a:r>
            <a:r>
              <a:rPr lang="el-GR" sz="2200" dirty="0" smtClean="0"/>
              <a:t>, δηλαδή τις </a:t>
            </a:r>
            <a:r>
              <a:rPr lang="el-GR" sz="2200" b="1" dirty="0" smtClean="0"/>
              <a:t>ισοδύναμες εκπομπές </a:t>
            </a:r>
            <a:r>
              <a:rPr lang="en-US" sz="2200" b="1" dirty="0" smtClean="0"/>
              <a:t>CO</a:t>
            </a:r>
            <a:r>
              <a:rPr lang="en-US" sz="2200" b="1" baseline="-25000" dirty="0" smtClean="0"/>
              <a:t>2</a:t>
            </a:r>
            <a:r>
              <a:rPr lang="en-US" sz="2200" b="1" dirty="0" smtClean="0"/>
              <a:t> eq. </a:t>
            </a:r>
            <a:r>
              <a:rPr lang="el-GR" sz="2200" b="1" dirty="0" smtClean="0"/>
              <a:t> </a:t>
            </a:r>
            <a:r>
              <a:rPr lang="el-GR" sz="2200" dirty="0"/>
              <a:t>ανά ωφέλιμη εσωτερική επιφάνεια δαπέδου του </a:t>
            </a:r>
            <a:r>
              <a:rPr lang="el-GR" sz="2200" dirty="0" smtClean="0"/>
              <a:t>κτιρίου</a:t>
            </a:r>
            <a:endParaRPr lang="en-US" sz="2200" dirty="0" smtClean="0"/>
          </a:p>
          <a:p>
            <a:pPr marL="0" indent="0">
              <a:spcBef>
                <a:spcPts val="0"/>
              </a:spcBef>
              <a:spcAft>
                <a:spcPts val="600"/>
              </a:spcAft>
              <a:buNone/>
            </a:pPr>
            <a:r>
              <a:rPr lang="el-GR" sz="2200" dirty="0"/>
              <a:t>Προσδιορίστε την </a:t>
            </a:r>
            <a:r>
              <a:rPr lang="el-GR" sz="2200" b="1" dirty="0"/>
              <a:t>κύρια πηγή</a:t>
            </a:r>
            <a:r>
              <a:rPr lang="el-GR" sz="2200" dirty="0"/>
              <a:t> </a:t>
            </a:r>
            <a:r>
              <a:rPr lang="el-GR" sz="2200" dirty="0" smtClean="0"/>
              <a:t>των ετήσιων εκπομπών</a:t>
            </a:r>
            <a:endParaRPr lang="en-US" sz="2200" dirty="0" smtClean="0"/>
          </a:p>
        </p:txBody>
      </p:sp>
      <p:sp>
        <p:nvSpPr>
          <p:cNvPr id="7" name="Segnaposto contenuto 2">
            <a:extLst>
              <a:ext uri="{FF2B5EF4-FFF2-40B4-BE49-F238E27FC236}">
                <a16:creationId xmlns="" xmlns:a16="http://schemas.microsoft.com/office/drawing/2014/main" id="{86F2EB93-A63A-4210-B86A-E5FCAD7D8D7F}"/>
              </a:ext>
            </a:extLst>
          </p:cNvPr>
          <p:cNvSpPr txBox="1">
            <a:spLocks/>
          </p:cNvSpPr>
          <p:nvPr/>
        </p:nvSpPr>
        <p:spPr>
          <a:xfrm>
            <a:off x="457200" y="803545"/>
            <a:ext cx="8686800" cy="360323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l-GR" sz="2000" dirty="0" smtClean="0">
                <a:cs typeface="Calibri" panose="020F0502020204030204" pitchFamily="34" charset="0"/>
              </a:rPr>
              <a:t>Ένα υφιστάμενο κτίριο γραφείων στην Αθήνα χρησιμοποιεί δυο πηγές ενέργειας</a:t>
            </a:r>
            <a:r>
              <a:rPr lang="en-US" sz="2000" dirty="0" smtClean="0">
                <a:cs typeface="Calibri" panose="020F0502020204030204" pitchFamily="34" charset="0"/>
              </a:rPr>
              <a:t>. </a:t>
            </a:r>
            <a:r>
              <a:rPr lang="el-GR" sz="2000" dirty="0">
                <a:cs typeface="Calibri" panose="020F0502020204030204" pitchFamily="34" charset="0"/>
              </a:rPr>
              <a:t>Το κτίριο </a:t>
            </a:r>
            <a:r>
              <a:rPr lang="el-GR" sz="2000" dirty="0" smtClean="0">
                <a:cs typeface="Calibri" panose="020F0502020204030204" pitchFamily="34" charset="0"/>
              </a:rPr>
              <a:t>ηλεκτροδοτείται από το </a:t>
            </a:r>
            <a:r>
              <a:rPr lang="el-GR" sz="2000" dirty="0">
                <a:cs typeface="Calibri" panose="020F0502020204030204" pitchFamily="34" charset="0"/>
              </a:rPr>
              <a:t>κεντρικό δίκτυο </a:t>
            </a:r>
            <a:r>
              <a:rPr lang="el-GR" sz="2000" dirty="0" smtClean="0">
                <a:cs typeface="Calibri" panose="020F0502020204030204" pitchFamily="34" charset="0"/>
              </a:rPr>
              <a:t>διανομής </a:t>
            </a:r>
            <a:r>
              <a:rPr lang="el-GR" sz="2000" dirty="0">
                <a:cs typeface="Calibri" panose="020F0502020204030204" pitchFamily="34" charset="0"/>
              </a:rPr>
              <a:t>ηλεκτρικής </a:t>
            </a:r>
            <a:r>
              <a:rPr lang="el-GR" sz="2000" dirty="0" smtClean="0">
                <a:cs typeface="Calibri" panose="020F0502020204030204" pitchFamily="34" charset="0"/>
              </a:rPr>
              <a:t>ενέργειας και </a:t>
            </a:r>
            <a:r>
              <a:rPr lang="el-GR" sz="2000" dirty="0">
                <a:cs typeface="Calibri" panose="020F0502020204030204" pitchFamily="34" charset="0"/>
              </a:rPr>
              <a:t>διαθέτει κεντρικό σύστημα θέρμανσης </a:t>
            </a:r>
            <a:r>
              <a:rPr lang="el-GR" sz="2000" dirty="0" smtClean="0">
                <a:cs typeface="Calibri" panose="020F0502020204030204" pitchFamily="34" charset="0"/>
              </a:rPr>
              <a:t>με λέβητα πετρελαίου, και μηχανικό εξαερισμό. </a:t>
            </a:r>
            <a:r>
              <a:rPr lang="el-GR" sz="2000" dirty="0">
                <a:cs typeface="Calibri" panose="020F0502020204030204" pitchFamily="34" charset="0"/>
              </a:rPr>
              <a:t>Κάθε χώρος γραφείου είναι εξοπλισμένος με μια τοπική αντλία θερμότητας </a:t>
            </a:r>
            <a:r>
              <a:rPr lang="el-GR" sz="2000" dirty="0" smtClean="0">
                <a:cs typeface="Calibri" panose="020F0502020204030204" pitchFamily="34" charset="0"/>
              </a:rPr>
              <a:t>για </a:t>
            </a:r>
            <a:r>
              <a:rPr lang="el-GR" sz="2000" dirty="0">
                <a:cs typeface="Calibri" panose="020F0502020204030204" pitchFamily="34" charset="0"/>
              </a:rPr>
              <a:t>ψύξη. Το ζεστό νερό χρήσης </a:t>
            </a:r>
            <a:r>
              <a:rPr lang="el-GR" sz="2000" dirty="0" smtClean="0">
                <a:cs typeface="Calibri" panose="020F0502020204030204" pitchFamily="34" charset="0"/>
              </a:rPr>
              <a:t>καλύπτεται </a:t>
            </a:r>
            <a:r>
              <a:rPr lang="el-GR" sz="2000" dirty="0">
                <a:cs typeface="Calibri" panose="020F0502020204030204" pitchFamily="34" charset="0"/>
              </a:rPr>
              <a:t>με τοπικούς ηλεκτρικούς θερμοσίφωνες συνεχούς ροής (χωρίς δεξαμενή</a:t>
            </a:r>
            <a:r>
              <a:rPr lang="el-GR" sz="2000" dirty="0" smtClean="0">
                <a:cs typeface="Calibri" panose="020F0502020204030204" pitchFamily="34" charset="0"/>
              </a:rPr>
              <a:t>). </a:t>
            </a:r>
            <a:endParaRPr lang="en-US" sz="2000" dirty="0" smtClean="0">
              <a:cs typeface="Calibri" panose="020F0502020204030204" pitchFamily="34" charset="0"/>
            </a:endParaRPr>
          </a:p>
          <a:p>
            <a:pPr marL="0" indent="0">
              <a:spcBef>
                <a:spcPts val="0"/>
              </a:spcBef>
              <a:spcAft>
                <a:spcPts val="1200"/>
              </a:spcAft>
              <a:buNone/>
            </a:pPr>
            <a:r>
              <a:rPr lang="el-GR" sz="1800" b="1" i="1" dirty="0" smtClean="0">
                <a:cs typeface="Calibri" panose="020F0502020204030204" pitchFamily="34" charset="0"/>
              </a:rPr>
              <a:t>Διαθέσιμα δεδομένα</a:t>
            </a:r>
            <a:r>
              <a:rPr lang="en-US" sz="1800" i="1" dirty="0" smtClean="0">
                <a:cs typeface="Calibri" panose="020F0502020204030204" pitchFamily="34" charset="0"/>
              </a:rPr>
              <a:t>: </a:t>
            </a:r>
            <a:r>
              <a:rPr lang="el-GR" sz="1800" i="1" dirty="0" smtClean="0">
                <a:cs typeface="Calibri" panose="020F0502020204030204" pitchFamily="34" charset="0"/>
              </a:rPr>
              <a:t>Ο διαχειριστής του </a:t>
            </a:r>
            <a:r>
              <a:rPr lang="el-GR" sz="1800" i="1" dirty="0">
                <a:cs typeface="Calibri" panose="020F0502020204030204" pitchFamily="34" charset="0"/>
              </a:rPr>
              <a:t>κτιρίου </a:t>
            </a:r>
            <a:r>
              <a:rPr lang="el-GR" sz="1800" i="1" dirty="0" smtClean="0">
                <a:cs typeface="Calibri" panose="020F0502020204030204" pitchFamily="34" charset="0"/>
              </a:rPr>
              <a:t>διέθεσε τα σχέδια του κτιρίου και </a:t>
            </a:r>
            <a:r>
              <a:rPr lang="el-GR" sz="1800" i="1" dirty="0">
                <a:cs typeface="Calibri" panose="020F0502020204030204" pitchFamily="34" charset="0"/>
              </a:rPr>
              <a:t>την ετήσια </a:t>
            </a:r>
            <a:r>
              <a:rPr lang="el-GR" sz="1800" i="1" dirty="0" smtClean="0">
                <a:cs typeface="Calibri" panose="020F0502020204030204" pitchFamily="34" charset="0"/>
              </a:rPr>
              <a:t>χρήση ενέργειας </a:t>
            </a:r>
            <a:r>
              <a:rPr lang="el-GR" sz="1800" i="1" dirty="0">
                <a:cs typeface="Calibri" panose="020F0502020204030204" pitchFamily="34" charset="0"/>
              </a:rPr>
              <a:t>για </a:t>
            </a:r>
            <a:r>
              <a:rPr lang="el-GR" sz="1800" i="1" dirty="0" smtClean="0">
                <a:cs typeface="Calibri" panose="020F0502020204030204" pitchFamily="34" charset="0"/>
              </a:rPr>
              <a:t>την τελευταία 3ετία. </a:t>
            </a:r>
            <a:r>
              <a:rPr lang="el-GR" sz="1800" i="1" dirty="0">
                <a:cs typeface="Calibri" panose="020F0502020204030204" pitchFamily="34" charset="0"/>
              </a:rPr>
              <a:t>Οι ποσότητες </a:t>
            </a:r>
            <a:r>
              <a:rPr lang="el-GR" sz="1800" i="1" dirty="0" smtClean="0">
                <a:cs typeface="Calibri" panose="020F0502020204030204" pitchFamily="34" charset="0"/>
              </a:rPr>
              <a:t>πετρελαίου αντιστοιχούν </a:t>
            </a:r>
            <a:r>
              <a:rPr lang="el-GR" sz="1800" i="1" dirty="0">
                <a:cs typeface="Calibri" panose="020F0502020204030204" pitchFamily="34" charset="0"/>
              </a:rPr>
              <a:t>στις συνολικές </a:t>
            </a:r>
            <a:r>
              <a:rPr lang="el-GR" sz="1800" i="1" dirty="0" smtClean="0">
                <a:cs typeface="Calibri" panose="020F0502020204030204" pitchFamily="34" charset="0"/>
              </a:rPr>
              <a:t>ποσότητες καυσίμων </a:t>
            </a:r>
            <a:r>
              <a:rPr lang="el-GR" sz="1800" i="1" dirty="0">
                <a:cs typeface="Calibri" panose="020F0502020204030204" pitchFamily="34" charset="0"/>
              </a:rPr>
              <a:t>που παραδόθηκαν στο κτίριο κάθε χρόνο. Τα </a:t>
            </a:r>
            <a:r>
              <a:rPr lang="el-GR" sz="1800" i="1" dirty="0" smtClean="0">
                <a:cs typeface="Calibri" panose="020F0502020204030204" pitchFamily="34" charset="0"/>
              </a:rPr>
              <a:t>δεδομένα ηλεκτρικής </a:t>
            </a:r>
            <a:r>
              <a:rPr lang="el-GR" sz="1800" i="1" dirty="0">
                <a:cs typeface="Calibri" panose="020F0502020204030204" pitchFamily="34" charset="0"/>
              </a:rPr>
              <a:t>ενέργειας </a:t>
            </a:r>
            <a:r>
              <a:rPr lang="el-GR" sz="1800" i="1" dirty="0" smtClean="0">
                <a:cs typeface="Calibri" panose="020F0502020204030204" pitchFamily="34" charset="0"/>
              </a:rPr>
              <a:t>προέρχονται από τους λογαριασμούς που </a:t>
            </a:r>
            <a:r>
              <a:rPr lang="el-GR" sz="1800" i="1" dirty="0">
                <a:cs typeface="Calibri" panose="020F0502020204030204" pitchFamily="34" charset="0"/>
              </a:rPr>
              <a:t>αντιστοιχούν στη συνολική ζήτηση ηλεκτρικής ενέργειας για όλες τις τελικές χρήσεις του κτιρίου κατά το αντίστοιχο έτος.</a:t>
            </a:r>
            <a:endParaRPr lang="en-US" sz="1800" i="1" dirty="0" smtClean="0">
              <a:cs typeface="Calibri" panose="020F0502020204030204"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98" y="4415173"/>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876956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solidFill>
                  <a:prstClr val="black">
                    <a:tint val="75000"/>
                  </a:prstClr>
                </a:solidFill>
              </a:rPr>
              <a:pPr/>
              <a:t>36</a:t>
            </a:fld>
            <a:endParaRPr lang="en-US">
              <a:solidFill>
                <a:prstClr val="black">
                  <a:tint val="75000"/>
                </a:prstClr>
              </a:solidFill>
            </a:endParaRPr>
          </a:p>
        </p:txBody>
      </p:sp>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21" y="1764254"/>
            <a:ext cx="448793" cy="41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7498533" y="858008"/>
            <a:ext cx="1645468" cy="680688"/>
            <a:chOff x="7498533" y="858008"/>
            <a:chExt cx="1645468" cy="680688"/>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533" y="858008"/>
              <a:ext cx="1645468" cy="6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0003" y="939044"/>
              <a:ext cx="409245" cy="37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Table 20"/>
          <p:cNvGraphicFramePr>
            <a:graphicFrameLocks noGrp="1"/>
          </p:cNvGraphicFramePr>
          <p:nvPr>
            <p:extLst>
              <p:ext uri="{D42A27DB-BD31-4B8C-83A1-F6EECF244321}">
                <p14:modId xmlns:p14="http://schemas.microsoft.com/office/powerpoint/2010/main" val="2845935849"/>
              </p:ext>
            </p:extLst>
          </p:nvPr>
        </p:nvGraphicFramePr>
        <p:xfrm>
          <a:off x="600982" y="1524002"/>
          <a:ext cx="7471668" cy="1112520"/>
        </p:xfrm>
        <a:graphic>
          <a:graphicData uri="http://schemas.openxmlformats.org/drawingml/2006/table">
            <a:tbl>
              <a:tblPr firstRow="1" bandRow="1">
                <a:tableStyleId>{5202B0CA-FC54-4496-8BCA-5EF66A818D29}</a:tableStyleId>
              </a:tblPr>
              <a:tblGrid>
                <a:gridCol w="2180638"/>
                <a:gridCol w="1851852"/>
                <a:gridCol w="1728908"/>
                <a:gridCol w="1710270"/>
              </a:tblGrid>
              <a:tr h="370840">
                <a:tc>
                  <a:txBody>
                    <a:bodyPr/>
                    <a:lstStyle/>
                    <a:p>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solidFill>
                            <a:schemeClr val="tx1"/>
                          </a:solidFill>
                        </a:rPr>
                        <a:t>2015</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2016</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2017</a:t>
                      </a:r>
                      <a:endParaRPr lang="en-US" dirty="0">
                        <a:solidFill>
                          <a:schemeClr val="tx1"/>
                        </a:solidFill>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noFill/>
                  </a:tcPr>
                </a:tc>
              </a:tr>
              <a:tr h="370840">
                <a:tc>
                  <a:txBody>
                    <a:bodyPr/>
                    <a:lstStyle/>
                    <a:p>
                      <a:pPr algn="r"/>
                      <a:r>
                        <a:rPr lang="el-GR" dirty="0" smtClean="0"/>
                        <a:t>Πετρέλαιο </a:t>
                      </a:r>
                      <a:r>
                        <a:rPr lang="en-US" dirty="0" smtClean="0"/>
                        <a:t>(</a:t>
                      </a:r>
                      <a:r>
                        <a:rPr lang="en-US" dirty="0" err="1" smtClean="0"/>
                        <a:t>lt</a:t>
                      </a:r>
                      <a:r>
                        <a:rPr lang="en-US" dirty="0" smtClean="0"/>
                        <a:t>)</a:t>
                      </a: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50</a:t>
                      </a:r>
                      <a:r>
                        <a:rPr lang="el-GR" dirty="0" smtClean="0"/>
                        <a:t>.</a:t>
                      </a:r>
                      <a:r>
                        <a:rPr lang="en-US" dirty="0" smtClean="0"/>
                        <a:t>500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43</a:t>
                      </a:r>
                      <a:r>
                        <a:rPr lang="el-GR" dirty="0" smtClean="0"/>
                        <a:t>.</a:t>
                      </a:r>
                      <a:r>
                        <a:rPr lang="en-US" dirty="0" smtClean="0"/>
                        <a:t>900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48</a:t>
                      </a:r>
                      <a:r>
                        <a:rPr lang="el-GR" dirty="0" smtClean="0"/>
                        <a:t>.</a:t>
                      </a:r>
                      <a:r>
                        <a:rPr lang="en-US" dirty="0" smtClean="0"/>
                        <a:t>100</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r>
                        <a:rPr lang="el-GR" dirty="0" smtClean="0"/>
                        <a:t>Ηλεκτρισμός </a:t>
                      </a:r>
                      <a:r>
                        <a:rPr lang="en-US" dirty="0" smtClean="0"/>
                        <a:t>(kWh</a:t>
                      </a:r>
                      <a:r>
                        <a:rPr lang="el-GR" baseline="-25000" dirty="0" err="1" smtClean="0"/>
                        <a:t>ηλ</a:t>
                      </a:r>
                      <a:r>
                        <a:rPr lang="en-US" dirty="0" smtClean="0"/>
                        <a:t>)</a:t>
                      </a: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451</a:t>
                      </a:r>
                      <a:r>
                        <a:rPr lang="el-GR" dirty="0" smtClean="0"/>
                        <a:t>.</a:t>
                      </a:r>
                      <a:r>
                        <a:rPr lang="en-US" dirty="0" smtClean="0"/>
                        <a:t>155</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 399</a:t>
                      </a:r>
                      <a:r>
                        <a:rPr lang="el-GR" dirty="0" smtClean="0"/>
                        <a:t>.</a:t>
                      </a:r>
                      <a:r>
                        <a:rPr lang="en-US" dirty="0" smtClean="0"/>
                        <a:t>321</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 420</a:t>
                      </a:r>
                      <a:r>
                        <a:rPr lang="el-GR" dirty="0" smtClean="0"/>
                        <a:t>.</a:t>
                      </a:r>
                      <a:r>
                        <a:rPr lang="en-US" dirty="0" smtClean="0"/>
                        <a:t>233</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343145"/>
            <a:ext cx="3129127" cy="2458568"/>
          </a:xfrm>
          <a:prstGeom prst="rect">
            <a:avLst/>
          </a:prstGeom>
        </p:spPr>
      </p:pic>
      <p:sp>
        <p:nvSpPr>
          <p:cNvPr id="23"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457200" y="958293"/>
            <a:ext cx="7221071" cy="429444"/>
          </a:xfrm>
        </p:spPr>
        <p:txBody>
          <a:bodyPr>
            <a:noAutofit/>
          </a:bodyPr>
          <a:lstStyle/>
          <a:p>
            <a:pPr marL="0" indent="0">
              <a:buNone/>
            </a:pPr>
            <a:r>
              <a:rPr lang="el-GR" sz="2000" b="1" dirty="0" smtClean="0">
                <a:cs typeface="Calibri" panose="020F0502020204030204" pitchFamily="34" charset="0"/>
              </a:rPr>
              <a:t>Ετήσια </a:t>
            </a:r>
            <a:r>
              <a:rPr lang="el-GR" sz="2000" b="1" dirty="0">
                <a:cs typeface="Calibri" panose="020F0502020204030204" pitchFamily="34" charset="0"/>
              </a:rPr>
              <a:t>ποσότητα καυσίμων και ηλεκτρικής ενέργειας που </a:t>
            </a:r>
            <a:r>
              <a:rPr lang="el-GR" sz="2000" b="1" dirty="0" smtClean="0">
                <a:cs typeface="Calibri" panose="020F0502020204030204" pitchFamily="34" charset="0"/>
              </a:rPr>
              <a:t>χρησιμοποιεί το κτίριο</a:t>
            </a:r>
            <a:endParaRPr lang="en-US" sz="2000" b="1" dirty="0">
              <a:cs typeface="Calibri" panose="020F0502020204030204" pitchFamily="34" charset="0"/>
            </a:endParaRPr>
          </a:p>
        </p:txBody>
      </p:sp>
      <p:sp>
        <p:nvSpPr>
          <p:cNvPr id="24" name="Segnaposto contenuto 2">
            <a:extLst>
              <a:ext uri="{FF2B5EF4-FFF2-40B4-BE49-F238E27FC236}">
                <a16:creationId xmlns="" xmlns:a16="http://schemas.microsoft.com/office/drawing/2014/main" id="{86F2EB93-A63A-4210-B86A-E5FCAD7D8D7F}"/>
              </a:ext>
            </a:extLst>
          </p:cNvPr>
          <p:cNvSpPr txBox="1">
            <a:spLocks/>
          </p:cNvSpPr>
          <p:nvPr/>
        </p:nvSpPr>
        <p:spPr>
          <a:xfrm>
            <a:off x="457200" y="2919665"/>
            <a:ext cx="8541382" cy="4294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000" b="1" dirty="0" smtClean="0">
                <a:cs typeface="Calibri" panose="020F0502020204030204" pitchFamily="34" charset="0"/>
              </a:rPr>
              <a:t>Τυπική Κάτοψη</a:t>
            </a:r>
            <a:endParaRPr lang="en-US" sz="2000" b="1" dirty="0" smtClean="0">
              <a:cs typeface="Calibri" panose="020F0502020204030204" pitchFamily="34" charset="0"/>
            </a:endParaRPr>
          </a:p>
        </p:txBody>
      </p:sp>
      <p:sp>
        <p:nvSpPr>
          <p:cNvPr id="25" name="Rectangle 24"/>
          <p:cNvSpPr/>
          <p:nvPr/>
        </p:nvSpPr>
        <p:spPr>
          <a:xfrm>
            <a:off x="4337222" y="3349109"/>
            <a:ext cx="4572000" cy="2031325"/>
          </a:xfrm>
          <a:prstGeom prst="rect">
            <a:avLst/>
          </a:prstGeom>
        </p:spPr>
        <p:txBody>
          <a:bodyPr>
            <a:spAutoFit/>
          </a:bodyPr>
          <a:lstStyle/>
          <a:p>
            <a:pPr lvl="0">
              <a:spcBef>
                <a:spcPts val="600"/>
              </a:spcBef>
              <a:spcAft>
                <a:spcPts val="1200"/>
              </a:spcAft>
            </a:pPr>
            <a:r>
              <a:rPr lang="el-GR" i="1" dirty="0">
                <a:solidFill>
                  <a:prstClr val="black"/>
                </a:solidFill>
                <a:cs typeface="Calibri" panose="020F0502020204030204" pitchFamily="34" charset="0"/>
              </a:rPr>
              <a:t>Τα σχέδια </a:t>
            </a:r>
            <a:r>
              <a:rPr lang="el-GR" i="1" dirty="0" smtClean="0">
                <a:solidFill>
                  <a:prstClr val="black"/>
                </a:solidFill>
                <a:cs typeface="Calibri" panose="020F0502020204030204" pitchFamily="34" charset="0"/>
              </a:rPr>
              <a:t>ελέγχθηκαν κατά τη διάρκεια μιας σύντομης ενεργειακής επιθεώρησης (ελέγχου) του κτιρίου, ώστε να επιβεβαιωθεί ότι αποδίδουν με ακρίβεια την υφιστάμενη κατάσταση, για να μπορούν </a:t>
            </a:r>
            <a:r>
              <a:rPr lang="el-GR" i="1" dirty="0">
                <a:solidFill>
                  <a:prstClr val="black"/>
                </a:solidFill>
                <a:cs typeface="Calibri" panose="020F0502020204030204" pitchFamily="34" charset="0"/>
              </a:rPr>
              <a:t>να χρησιμοποιηθούν για </a:t>
            </a:r>
            <a:r>
              <a:rPr lang="el-GR" i="1" dirty="0" smtClean="0">
                <a:solidFill>
                  <a:prstClr val="black"/>
                </a:solidFill>
                <a:cs typeface="Calibri" panose="020F0502020204030204" pitchFamily="34" charset="0"/>
              </a:rPr>
              <a:t>τον υπολογισμό της ωφέλιμης επιφάνειας </a:t>
            </a:r>
            <a:r>
              <a:rPr lang="el-GR" i="1" dirty="0">
                <a:solidFill>
                  <a:prstClr val="black"/>
                </a:solidFill>
                <a:cs typeface="Calibri" panose="020F0502020204030204" pitchFamily="34" charset="0"/>
              </a:rPr>
              <a:t>του </a:t>
            </a:r>
            <a:r>
              <a:rPr lang="el-GR" i="1" dirty="0" smtClean="0">
                <a:solidFill>
                  <a:prstClr val="black"/>
                </a:solidFill>
                <a:cs typeface="Calibri" panose="020F0502020204030204" pitchFamily="34" charset="0"/>
              </a:rPr>
              <a:t>κτιρίου</a:t>
            </a:r>
            <a:endParaRPr lang="en-US" i="1" dirty="0">
              <a:solidFill>
                <a:prstClr val="black"/>
              </a:solidFill>
              <a:cs typeface="Calibri" panose="020F0502020204030204" pitchFamily="34" charset="0"/>
            </a:endParaRPr>
          </a:p>
        </p:txBody>
      </p:sp>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2178" y="3349109"/>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926" y="2203883"/>
            <a:ext cx="277926" cy="44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599215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solidFill>
                  <a:prstClr val="black">
                    <a:tint val="75000"/>
                  </a:prstClr>
                </a:solidFill>
              </a:rPr>
              <a:pPr/>
              <a:t>37</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11"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457200" y="958292"/>
                <a:ext cx="8541382" cy="4849655"/>
              </a:xfrm>
            </p:spPr>
            <p:txBody>
              <a:bodyPr>
                <a:noAutofit/>
              </a:bodyPr>
              <a:lstStyle/>
              <a:p>
                <a:pPr marL="0" indent="0">
                  <a:buNone/>
                </a:pPr>
                <a:r>
                  <a:rPr lang="el-GR" sz="2000" b="1" dirty="0" smtClean="0">
                    <a:cs typeface="Calibri" panose="020F0502020204030204" pitchFamily="34" charset="0"/>
                  </a:rPr>
                  <a:t>Ετήσια ποσότητα καυσίμου (πετρελαίου) που παραδίδεται στο κτίριο</a:t>
                </a:r>
                <a:endParaRPr lang="en-US" sz="2000" b="1" dirty="0" smtClean="0">
                  <a:cs typeface="Calibri" panose="020F0502020204030204" pitchFamily="34" charset="0"/>
                </a:endParaRPr>
              </a:p>
              <a:p>
                <a:pPr marL="0" indent="0">
                  <a:buNone/>
                </a:pPr>
                <a:endParaRPr lang="en-US" sz="2000" dirty="0" smtClean="0">
                  <a:cs typeface="Calibri" panose="020F0502020204030204" pitchFamily="34" charset="0"/>
                </a:endParaRPr>
              </a:p>
              <a:p>
                <a:pPr marL="0" indent="0">
                  <a:buNone/>
                </a:pPr>
                <a:r>
                  <a:rPr lang="el-GR" sz="2000" dirty="0">
                    <a:cs typeface="Calibri" panose="020F0502020204030204" pitchFamily="34" charset="0"/>
                  </a:rPr>
                  <a:t>που χρησιμοποιείται για τη </a:t>
                </a:r>
                <a:r>
                  <a:rPr lang="el-GR" sz="2000" b="1" dirty="0">
                    <a:cs typeface="Calibri" panose="020F0502020204030204" pitchFamily="34" charset="0"/>
                  </a:rPr>
                  <a:t>θέρμανση</a:t>
                </a:r>
                <a:r>
                  <a:rPr lang="el-GR" sz="2000" dirty="0">
                    <a:cs typeface="Calibri" panose="020F0502020204030204" pitchFamily="34" charset="0"/>
                  </a:rPr>
                  <a:t> </a:t>
                </a:r>
                <a:r>
                  <a:rPr lang="el-GR" sz="2000" dirty="0" smtClean="0">
                    <a:cs typeface="Calibri" panose="020F0502020204030204" pitchFamily="34" charset="0"/>
                  </a:rPr>
                  <a:t>χώρων</a:t>
                </a:r>
                <a:endParaRPr lang="en-US" sz="2000" dirty="0" smtClean="0">
                  <a:cs typeface="Calibri" panose="020F0502020204030204" pitchFamily="34" charset="0"/>
                </a:endParaRPr>
              </a:p>
              <a:p>
                <a:pPr marL="0" indent="0">
                  <a:buNone/>
                </a:pPr>
                <a:endParaRPr lang="en-US" sz="2000" dirty="0" smtClean="0">
                  <a:cs typeface="Calibri" panose="020F0502020204030204" pitchFamily="34" charset="0"/>
                </a:endParaRPr>
              </a:p>
              <a:p>
                <a:pPr marL="0" indent="0">
                  <a:buNone/>
                </a:pPr>
                <a:r>
                  <a:rPr lang="el-GR" sz="2000" dirty="0">
                    <a:cs typeface="Calibri" panose="020F0502020204030204" pitchFamily="34" charset="0"/>
                  </a:rPr>
                  <a:t>Ας υποθέσουμε ότι η ποσότητα του </a:t>
                </a:r>
                <a:r>
                  <a:rPr lang="el-GR" sz="2000" dirty="0" smtClean="0">
                    <a:cs typeface="Calibri" panose="020F0502020204030204" pitchFamily="34" charset="0"/>
                  </a:rPr>
                  <a:t>πετρελαίου που </a:t>
                </a:r>
                <a:r>
                  <a:rPr lang="el-GR" sz="2000" dirty="0">
                    <a:cs typeface="Calibri" panose="020F0502020204030204" pitchFamily="34" charset="0"/>
                  </a:rPr>
                  <a:t>παραδίδεται στο κτίριο χρησιμοποιείται </a:t>
                </a:r>
                <a:r>
                  <a:rPr lang="el-GR" sz="2000" dirty="0" smtClean="0">
                    <a:cs typeface="Calibri" panose="020F0502020204030204" pitchFamily="34" charset="0"/>
                  </a:rPr>
                  <a:t>κατά </a:t>
                </a:r>
                <a:r>
                  <a:rPr lang="el-GR" sz="2000" dirty="0">
                    <a:cs typeface="Calibri" panose="020F0502020204030204" pitchFamily="34" charset="0"/>
                  </a:rPr>
                  <a:t>τη διάρκεια του </a:t>
                </a:r>
                <a:r>
                  <a:rPr lang="el-GR" sz="2000" dirty="0" smtClean="0">
                    <a:cs typeface="Calibri" panose="020F0502020204030204" pitchFamily="34" charset="0"/>
                  </a:rPr>
                  <a:t>έτους</a:t>
                </a:r>
                <a:endParaRPr lang="en-US" sz="2000" dirty="0">
                  <a:cs typeface="Calibri" panose="020F0502020204030204" pitchFamily="34" charset="0"/>
                </a:endParaRPr>
              </a:p>
              <a:p>
                <a:pPr marL="0" indent="0">
                  <a:buNone/>
                </a:pPr>
                <a:endParaRPr lang="en-US" sz="2000" dirty="0" smtClean="0">
                  <a:cs typeface="Calibri" panose="020F0502020204030204" pitchFamily="34" charset="0"/>
                </a:endParaRPr>
              </a:p>
              <a:p>
                <a:pPr marL="0" indent="0">
                  <a:buNone/>
                </a:pPr>
                <a:endParaRPr lang="en-US" sz="2000" dirty="0">
                  <a:cs typeface="Calibri" panose="020F0502020204030204" pitchFamily="34" charset="0"/>
                </a:endParaRPr>
              </a:p>
              <a:p>
                <a:pPr marL="0" indent="0">
                  <a:buNone/>
                </a:pPr>
                <a:endParaRPr lang="en-US" sz="2000" dirty="0" smtClean="0">
                  <a:cs typeface="Calibri" panose="020F0502020204030204" pitchFamily="34" charset="0"/>
                </a:endParaRPr>
              </a:p>
              <a:p>
                <a:pPr marL="0" indent="0">
                  <a:buNone/>
                </a:pPr>
                <a:r>
                  <a:rPr lang="el-GR" sz="2000" dirty="0" smtClean="0">
                    <a:cs typeface="Calibri" panose="020F0502020204030204" pitchFamily="34" charset="0"/>
                  </a:rPr>
                  <a:t>Υπολογισμός του Μ.Ο. της 3ετίας</a:t>
                </a:r>
                <a:r>
                  <a:rPr lang="en-US" sz="2000" dirty="0" smtClean="0">
                    <a:cs typeface="Calibri" panose="020F0502020204030204" pitchFamily="34" charset="0"/>
                  </a:rPr>
                  <a:t>: </a:t>
                </a:r>
                <a14:m>
                  <m:oMath xmlns:m="http://schemas.openxmlformats.org/officeDocument/2006/math">
                    <m:f>
                      <m:fPr>
                        <m:ctrlPr>
                          <a:rPr lang="en-US" sz="2000" i="1">
                            <a:latin typeface="Cambria Math"/>
                          </a:rPr>
                        </m:ctrlPr>
                      </m:fPr>
                      <m:num>
                        <m:r>
                          <a:rPr lang="en-US" sz="2000" i="1">
                            <a:latin typeface="Cambria Math"/>
                          </a:rPr>
                          <m:t>(50</m:t>
                        </m:r>
                        <m:r>
                          <a:rPr lang="el-GR" sz="2000" b="0" i="1" smtClean="0">
                            <a:latin typeface="Cambria Math"/>
                          </a:rPr>
                          <m:t>.0</m:t>
                        </m:r>
                        <m:r>
                          <a:rPr lang="en-US" sz="2000" i="1">
                            <a:latin typeface="Cambria Math"/>
                          </a:rPr>
                          <m:t>00+43</m:t>
                        </m:r>
                        <m:r>
                          <a:rPr lang="el-GR" sz="2000" b="0" i="1" smtClean="0">
                            <a:latin typeface="Cambria Math"/>
                          </a:rPr>
                          <m:t>.</m:t>
                        </m:r>
                        <m:r>
                          <a:rPr lang="en-US" sz="2000" i="1">
                            <a:latin typeface="Cambria Math"/>
                          </a:rPr>
                          <m:t>900+48</m:t>
                        </m:r>
                        <m:r>
                          <a:rPr lang="el-GR" sz="2000" b="0" i="1" smtClean="0">
                            <a:latin typeface="Cambria Math"/>
                          </a:rPr>
                          <m:t>.</m:t>
                        </m:r>
                        <m:r>
                          <a:rPr lang="en-US" sz="2000" i="1">
                            <a:latin typeface="Cambria Math"/>
                          </a:rPr>
                          <m:t>100)</m:t>
                        </m:r>
                      </m:num>
                      <m:den>
                        <m:r>
                          <a:rPr lang="en-US" sz="2000" i="1">
                            <a:latin typeface="Cambria Math"/>
                          </a:rPr>
                          <m:t>3</m:t>
                        </m:r>
                      </m:den>
                    </m:f>
                  </m:oMath>
                </a14:m>
                <a:r>
                  <a:rPr lang="en-US" sz="2000" dirty="0"/>
                  <a:t> lt</a:t>
                </a:r>
              </a:p>
              <a:p>
                <a:pPr marL="0" indent="0">
                  <a:buNone/>
                </a:pPr>
                <a:endParaRPr lang="en-US" sz="2000" dirty="0" smtClean="0"/>
              </a:p>
              <a:p>
                <a:pPr marL="0" indent="0">
                  <a:buNone/>
                </a:pPr>
                <a:r>
                  <a:rPr lang="el-GR" sz="2000" dirty="0"/>
                  <a:t>Μέση ετήσια </a:t>
                </a:r>
                <a:r>
                  <a:rPr lang="el-GR" sz="2000" dirty="0" smtClean="0"/>
                  <a:t>χρήση καυσίμου</a:t>
                </a:r>
                <a:r>
                  <a:rPr lang="en-US" sz="2000" dirty="0" smtClean="0"/>
                  <a:t>:  </a:t>
                </a:r>
                <a:r>
                  <a:rPr lang="en-US" sz="2000" b="1" u="sng" dirty="0" smtClean="0"/>
                  <a:t>47</a:t>
                </a:r>
                <a:r>
                  <a:rPr lang="el-GR" sz="2000" b="1" u="sng" dirty="0" smtClean="0"/>
                  <a:t>.</a:t>
                </a:r>
                <a:r>
                  <a:rPr lang="en-US" sz="2000" b="1" u="sng" dirty="0" smtClean="0"/>
                  <a:t>500 </a:t>
                </a:r>
                <a:r>
                  <a:rPr lang="en-US" sz="2000" b="1" u="sng" dirty="0" err="1"/>
                  <a:t>lt</a:t>
                </a:r>
                <a:r>
                  <a:rPr lang="en-US" sz="2000" b="1" u="sng" dirty="0"/>
                  <a:t> </a:t>
                </a:r>
                <a:r>
                  <a:rPr lang="el-GR" sz="2000" b="1" u="sng" dirty="0" smtClean="0"/>
                  <a:t>πετρελαίου</a:t>
                </a:r>
                <a:r>
                  <a:rPr lang="en-US" sz="2000" dirty="0" smtClean="0"/>
                  <a:t> </a:t>
                </a:r>
                <a:endParaRPr lang="en-US" sz="2000" dirty="0"/>
              </a:p>
              <a:p>
                <a:pPr marL="0" indent="0">
                  <a:buNone/>
                </a:pPr>
                <a:r>
                  <a:rPr lang="en-US" sz="2000" b="1" dirty="0" smtClean="0">
                    <a:cs typeface="Calibri" panose="020F0502020204030204" pitchFamily="34" charset="0"/>
                  </a:rPr>
                  <a:t> </a:t>
                </a:r>
                <a:endParaRPr lang="en-US" sz="2000" b="1" dirty="0">
                  <a:cs typeface="Calibri" panose="020F0502020204030204" pitchFamily="34" charset="0"/>
                </a:endParaRPr>
              </a:p>
            </p:txBody>
          </p:sp>
        </mc:Choice>
        <mc:Fallback xmlns="">
          <p:sp>
            <p:nvSpPr>
              <p:cNvPr id="11" name="Segnaposto contenuto 2">
                <a:extLst>
                  <a:ext uri="{FF2B5EF4-FFF2-40B4-BE49-F238E27FC236}">
                    <a16:creationId xmlns="" xmlns:a16="http://schemas.microsoft.com/office/drawing/2014/main" xmlns:a14="http://schemas.microsoft.com/office/drawing/2010/main" id="{86F2EB93-A63A-4210-B86A-E5FCAD7D8D7F}"/>
                  </a:ext>
                </a:extLst>
              </p:cNvPr>
              <p:cNvSpPr>
                <a:spLocks noGrp="1" noRot="1" noChangeAspect="1" noMove="1" noResize="1" noEditPoints="1" noAdjustHandles="1" noChangeArrowheads="1" noChangeShapeType="1" noTextEdit="1"/>
              </p:cNvSpPr>
              <p:nvPr>
                <p:ph idx="1"/>
              </p:nvPr>
            </p:nvSpPr>
            <p:spPr>
              <a:xfrm>
                <a:off x="457200" y="958292"/>
                <a:ext cx="8541382" cy="4849655"/>
              </a:xfrm>
              <a:blipFill rotWithShape="1">
                <a:blip r:embed="rId2"/>
                <a:stretch>
                  <a:fillRect l="-714" t="-628"/>
                </a:stretch>
              </a:blipFill>
            </p:spPr>
            <p:txBody>
              <a:bodyPr/>
              <a:lstStyle/>
              <a:p>
                <a:r>
                  <a:rPr lang="en-US">
                    <a:noFill/>
                  </a:rPr>
                  <a:t> </a:t>
                </a:r>
              </a:p>
            </p:txBody>
          </p:sp>
        </mc:Fallback>
      </mc:AlternateContent>
      <p:grpSp>
        <p:nvGrpSpPr>
          <p:cNvPr id="12" name="Group 11"/>
          <p:cNvGrpSpPr/>
          <p:nvPr/>
        </p:nvGrpSpPr>
        <p:grpSpPr>
          <a:xfrm>
            <a:off x="6863360" y="1387307"/>
            <a:ext cx="2278172" cy="953916"/>
            <a:chOff x="6863360" y="1387307"/>
            <a:chExt cx="2278172" cy="953916"/>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386" y="1556347"/>
              <a:ext cx="514335" cy="47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1733" y="1506604"/>
              <a:ext cx="340173" cy="5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1906" y="1387307"/>
              <a:ext cx="1169626" cy="95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le 19"/>
            <p:cNvSpPr/>
            <p:nvPr/>
          </p:nvSpPr>
          <p:spPr>
            <a:xfrm>
              <a:off x="6863360" y="1419581"/>
              <a:ext cx="666974" cy="68518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1" name="Table 20"/>
          <p:cNvGraphicFramePr>
            <a:graphicFrameLocks noGrp="1"/>
          </p:cNvGraphicFramePr>
          <p:nvPr>
            <p:extLst>
              <p:ext uri="{D42A27DB-BD31-4B8C-83A1-F6EECF244321}">
                <p14:modId xmlns:p14="http://schemas.microsoft.com/office/powerpoint/2010/main" val="2525948401"/>
              </p:ext>
            </p:extLst>
          </p:nvPr>
        </p:nvGraphicFramePr>
        <p:xfrm>
          <a:off x="590934" y="3161883"/>
          <a:ext cx="7471668" cy="741680"/>
        </p:xfrm>
        <a:graphic>
          <a:graphicData uri="http://schemas.openxmlformats.org/drawingml/2006/table">
            <a:tbl>
              <a:tblPr firstRow="1" bandRow="1">
                <a:tableStyleId>{5202B0CA-FC54-4496-8BCA-5EF66A818D29}</a:tableStyleId>
              </a:tblPr>
              <a:tblGrid>
                <a:gridCol w="1867917"/>
                <a:gridCol w="1867917"/>
                <a:gridCol w="1867917"/>
                <a:gridCol w="1867917"/>
              </a:tblGrid>
              <a:tr h="370840">
                <a:tc>
                  <a:txBody>
                    <a:bodyPr/>
                    <a:lstStyle/>
                    <a:p>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solidFill>
                            <a:schemeClr val="tx1"/>
                          </a:solidFill>
                        </a:rPr>
                        <a:t>2015</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2016</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2017</a:t>
                      </a:r>
                      <a:endParaRPr lang="en-US" dirty="0">
                        <a:solidFill>
                          <a:schemeClr val="tx1"/>
                        </a:solidFill>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noFill/>
                  </a:tcPr>
                </a:tc>
              </a:tr>
              <a:tr h="370840">
                <a:tc>
                  <a:txBody>
                    <a:bodyPr/>
                    <a:lstStyle/>
                    <a:p>
                      <a:pPr algn="r"/>
                      <a:r>
                        <a:rPr lang="el-GR" dirty="0" smtClean="0"/>
                        <a:t>Πετρέλαιο </a:t>
                      </a:r>
                      <a:r>
                        <a:rPr lang="en-US" dirty="0" smtClean="0"/>
                        <a:t>(</a:t>
                      </a:r>
                      <a:r>
                        <a:rPr lang="en-US" dirty="0" err="1" smtClean="0"/>
                        <a:t>lt</a:t>
                      </a:r>
                      <a:r>
                        <a:rPr lang="en-US" dirty="0" smtClean="0"/>
                        <a:t>)</a:t>
                      </a: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n-US" dirty="0" smtClean="0"/>
                        <a:t>50</a:t>
                      </a:r>
                      <a:r>
                        <a:rPr lang="el-GR" dirty="0" smtClean="0"/>
                        <a:t>.</a:t>
                      </a:r>
                      <a:r>
                        <a:rPr lang="en-US" dirty="0" smtClean="0"/>
                        <a:t>500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43</a:t>
                      </a:r>
                      <a:r>
                        <a:rPr lang="el-GR" dirty="0" smtClean="0"/>
                        <a:t>.</a:t>
                      </a:r>
                      <a:r>
                        <a:rPr lang="en-US" dirty="0" smtClean="0"/>
                        <a:t>900</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dirty="0" smtClean="0"/>
                        <a:t>48</a:t>
                      </a:r>
                      <a:r>
                        <a:rPr lang="el-GR" dirty="0" smtClean="0"/>
                        <a:t>.</a:t>
                      </a:r>
                      <a:r>
                        <a:rPr lang="en-US" dirty="0" smtClean="0"/>
                        <a:t>100</a:t>
                      </a:r>
                      <a:endParaRPr lang="en-US" dirty="0"/>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971" y="3445531"/>
            <a:ext cx="514335" cy="47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228" y="2505008"/>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445504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solidFill>
                  <a:prstClr val="black">
                    <a:tint val="75000"/>
                  </a:prstClr>
                </a:solidFill>
              </a:rPr>
              <a:pPr/>
              <a:t>38</a:t>
            </a:fld>
            <a:endParaRPr lang="en-US">
              <a:solidFill>
                <a:prstClr val="black">
                  <a:tint val="75000"/>
                </a:prstClr>
              </a:solidFill>
            </a:endParaRPr>
          </a:p>
        </p:txBody>
      </p:sp>
      <mc:AlternateContent xmlns:mc="http://schemas.openxmlformats.org/markup-compatibility/2006" xmlns:a14="http://schemas.microsoft.com/office/drawing/2010/main">
        <mc:Choice Requires="a14">
          <p:sp>
            <p:nvSpPr>
              <p:cNvPr id="16"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457200" y="958292"/>
                <a:ext cx="8686800" cy="5068435"/>
              </a:xfrm>
              <a:noFill/>
            </p:spPr>
            <p:txBody>
              <a:bodyPr>
                <a:normAutofit/>
              </a:bodyPr>
              <a:lstStyle/>
              <a:p>
                <a:pPr marL="0" indent="0">
                  <a:buNone/>
                </a:pPr>
                <a:r>
                  <a:rPr lang="el-GR" sz="2200" b="1" dirty="0" smtClean="0">
                    <a:cs typeface="Calibri" panose="020F0502020204030204" pitchFamily="34" charset="0"/>
                  </a:rPr>
                  <a:t>Υπολογίστε τη μέση ετήσια ηλεκτρική ενέργεια που χρησιμοποιεί</a:t>
                </a:r>
                <a:r>
                  <a:rPr lang="en-US" sz="2200" b="1" dirty="0" smtClean="0">
                    <a:cs typeface="Calibri" panose="020F0502020204030204" pitchFamily="34" charset="0"/>
                  </a:rPr>
                  <a:t> </a:t>
                </a:r>
                <a:r>
                  <a:rPr lang="el-GR" sz="2200" b="1" dirty="0" smtClean="0">
                    <a:cs typeface="Calibri" panose="020F0502020204030204" pitchFamily="34" charset="0"/>
                  </a:rPr>
                  <a:t>το κτίριο</a:t>
                </a:r>
                <a:endParaRPr lang="en-US" sz="2200" b="1" dirty="0" smtClean="0">
                  <a:cs typeface="Calibri" panose="020F0502020204030204" pitchFamily="34" charset="0"/>
                </a:endParaRPr>
              </a:p>
              <a:p>
                <a:pPr marL="0" lvl="0" indent="0">
                  <a:buNone/>
                </a:pPr>
                <a:endParaRPr lang="en-US" sz="2200" dirty="0" smtClean="0">
                  <a:solidFill>
                    <a:prstClr val="black"/>
                  </a:solidFill>
                  <a:cs typeface="Calibri" panose="020F0502020204030204" pitchFamily="34" charset="0"/>
                </a:endParaRPr>
              </a:p>
              <a:p>
                <a:pPr marL="0" lvl="0" indent="0">
                  <a:buNone/>
                </a:pPr>
                <a:r>
                  <a:rPr lang="el-GR" sz="2200" dirty="0">
                    <a:solidFill>
                      <a:prstClr val="black"/>
                    </a:solidFill>
                    <a:cs typeface="Calibri" panose="020F0502020204030204" pitchFamily="34" charset="0"/>
                  </a:rPr>
                  <a:t>Υπολογισμός του Μ.Ο. της 3ετίας</a:t>
                </a:r>
                <a:r>
                  <a:rPr lang="en-US" sz="2200" dirty="0" smtClean="0">
                    <a:solidFill>
                      <a:prstClr val="black"/>
                    </a:solidFill>
                    <a:cs typeface="Calibri" panose="020F0502020204030204" pitchFamily="34" charset="0"/>
                  </a:rPr>
                  <a:t>: </a:t>
                </a:r>
                <a14:m>
                  <m:oMath xmlns:m="http://schemas.openxmlformats.org/officeDocument/2006/math">
                    <m:f>
                      <m:fPr>
                        <m:ctrlPr>
                          <a:rPr lang="en-US" sz="2200" i="1">
                            <a:solidFill>
                              <a:prstClr val="black"/>
                            </a:solidFill>
                            <a:latin typeface="Cambria Math"/>
                          </a:rPr>
                        </m:ctrlPr>
                      </m:fPr>
                      <m:num>
                        <m:r>
                          <a:rPr lang="en-US" sz="2200" i="1">
                            <a:solidFill>
                              <a:prstClr val="black"/>
                            </a:solidFill>
                            <a:latin typeface="Cambria Math"/>
                          </a:rPr>
                          <m:t>(</m:t>
                        </m:r>
                        <m:r>
                          <a:rPr lang="en-US" sz="2200" b="0" i="1" smtClean="0">
                            <a:solidFill>
                              <a:prstClr val="black"/>
                            </a:solidFill>
                            <a:latin typeface="Cambria Math"/>
                          </a:rPr>
                          <m:t>451</m:t>
                        </m:r>
                        <m:r>
                          <a:rPr lang="el-GR" sz="2200" b="0" i="1" smtClean="0">
                            <a:solidFill>
                              <a:prstClr val="black"/>
                            </a:solidFill>
                            <a:latin typeface="Cambria Math"/>
                          </a:rPr>
                          <m:t>.</m:t>
                        </m:r>
                        <m:r>
                          <a:rPr lang="en-US" sz="2200" b="0" i="1" smtClean="0">
                            <a:solidFill>
                              <a:prstClr val="black"/>
                            </a:solidFill>
                            <a:latin typeface="Cambria Math"/>
                          </a:rPr>
                          <m:t>155</m:t>
                        </m:r>
                        <m:r>
                          <a:rPr lang="en-US" sz="2200" i="1">
                            <a:solidFill>
                              <a:prstClr val="black"/>
                            </a:solidFill>
                            <a:latin typeface="Cambria Math"/>
                          </a:rPr>
                          <m:t>+</m:t>
                        </m:r>
                        <m:r>
                          <a:rPr lang="en-US" sz="2200" b="0" i="1" smtClean="0">
                            <a:solidFill>
                              <a:prstClr val="black"/>
                            </a:solidFill>
                            <a:latin typeface="Cambria Math"/>
                          </a:rPr>
                          <m:t>399</m:t>
                        </m:r>
                        <m:r>
                          <a:rPr lang="el-GR" sz="2200" b="0" i="1" smtClean="0">
                            <a:solidFill>
                              <a:prstClr val="black"/>
                            </a:solidFill>
                            <a:latin typeface="Cambria Math"/>
                          </a:rPr>
                          <m:t>.</m:t>
                        </m:r>
                        <m:r>
                          <a:rPr lang="en-US" sz="2200" b="0" i="1" smtClean="0">
                            <a:solidFill>
                              <a:prstClr val="black"/>
                            </a:solidFill>
                            <a:latin typeface="Cambria Math"/>
                          </a:rPr>
                          <m:t>321</m:t>
                        </m:r>
                        <m:r>
                          <a:rPr lang="en-US" sz="2200" i="1">
                            <a:solidFill>
                              <a:prstClr val="black"/>
                            </a:solidFill>
                            <a:latin typeface="Cambria Math"/>
                          </a:rPr>
                          <m:t>+</m:t>
                        </m:r>
                        <m:r>
                          <a:rPr lang="en-US" sz="2200" b="0" i="1" smtClean="0">
                            <a:solidFill>
                              <a:prstClr val="black"/>
                            </a:solidFill>
                            <a:latin typeface="Cambria Math"/>
                          </a:rPr>
                          <m:t>420</m:t>
                        </m:r>
                        <m:r>
                          <a:rPr lang="el-GR" sz="2200" b="0" i="1" smtClean="0">
                            <a:solidFill>
                              <a:prstClr val="black"/>
                            </a:solidFill>
                            <a:latin typeface="Cambria Math"/>
                          </a:rPr>
                          <m:t>.</m:t>
                        </m:r>
                        <m:r>
                          <a:rPr lang="en-US" sz="2200" b="0" i="1" smtClean="0">
                            <a:solidFill>
                              <a:prstClr val="black"/>
                            </a:solidFill>
                            <a:latin typeface="Cambria Math"/>
                          </a:rPr>
                          <m:t>233</m:t>
                        </m:r>
                        <m:r>
                          <a:rPr lang="en-US" sz="2200" i="1">
                            <a:solidFill>
                              <a:prstClr val="black"/>
                            </a:solidFill>
                            <a:latin typeface="Cambria Math"/>
                          </a:rPr>
                          <m:t>)</m:t>
                        </m:r>
                      </m:num>
                      <m:den>
                        <m:r>
                          <a:rPr lang="en-US" sz="2200" i="1">
                            <a:solidFill>
                              <a:prstClr val="black"/>
                            </a:solidFill>
                            <a:latin typeface="Cambria Math"/>
                          </a:rPr>
                          <m:t>3</m:t>
                        </m:r>
                      </m:den>
                    </m:f>
                  </m:oMath>
                </a14:m>
                <a:r>
                  <a:rPr lang="en-US" sz="2200" dirty="0">
                    <a:solidFill>
                      <a:prstClr val="black"/>
                    </a:solidFill>
                  </a:rPr>
                  <a:t> </a:t>
                </a:r>
                <a:r>
                  <a:rPr lang="en-US" sz="2200" dirty="0" smtClean="0">
                    <a:solidFill>
                      <a:prstClr val="black"/>
                    </a:solidFill>
                  </a:rPr>
                  <a:t>kWh</a:t>
                </a:r>
                <a:r>
                  <a:rPr lang="el-GR" sz="2200" baseline="-25000" dirty="0" err="1" smtClean="0">
                    <a:solidFill>
                      <a:prstClr val="black"/>
                    </a:solidFill>
                  </a:rPr>
                  <a:t>ηλ</a:t>
                </a:r>
                <a:endParaRPr lang="en-US" sz="2200" baseline="-25000" dirty="0">
                  <a:solidFill>
                    <a:prstClr val="black"/>
                  </a:solidFill>
                </a:endParaRPr>
              </a:p>
              <a:p>
                <a:pPr marL="0" indent="0">
                  <a:spcBef>
                    <a:spcPts val="1800"/>
                  </a:spcBef>
                  <a:buNone/>
                </a:pPr>
                <a:r>
                  <a:rPr lang="el-GR" sz="2200" dirty="0"/>
                  <a:t>Μέση ετήσια </a:t>
                </a:r>
                <a:r>
                  <a:rPr lang="el-GR" sz="2200" b="1" u="sng" dirty="0" smtClean="0"/>
                  <a:t>συνολική ηλεκτρική ενέργεια</a:t>
                </a:r>
                <a:r>
                  <a:rPr lang="en-US" sz="2200" dirty="0" smtClean="0">
                    <a:cs typeface="Calibri" panose="020F0502020204030204" pitchFamily="34" charset="0"/>
                  </a:rPr>
                  <a:t> </a:t>
                </a:r>
                <a:r>
                  <a:rPr lang="el-GR" sz="2200" dirty="0" smtClean="0">
                    <a:cs typeface="Calibri" panose="020F0502020204030204" pitchFamily="34" charset="0"/>
                  </a:rPr>
                  <a:t>από το δίκτυο</a:t>
                </a:r>
                <a:r>
                  <a:rPr lang="en-US" sz="2200" dirty="0" smtClean="0">
                    <a:cs typeface="Calibri" panose="020F0502020204030204" pitchFamily="34" charset="0"/>
                  </a:rPr>
                  <a:t>: </a:t>
                </a:r>
                <a:r>
                  <a:rPr lang="en-US" sz="2200" b="1" dirty="0" smtClean="0">
                    <a:cs typeface="Calibri" panose="020F0502020204030204" pitchFamily="34" charset="0"/>
                  </a:rPr>
                  <a:t>423</a:t>
                </a:r>
                <a:r>
                  <a:rPr lang="el-GR" sz="2200" b="1" dirty="0" smtClean="0">
                    <a:cs typeface="Calibri" panose="020F0502020204030204" pitchFamily="34" charset="0"/>
                  </a:rPr>
                  <a:t>.</a:t>
                </a:r>
                <a:r>
                  <a:rPr lang="en-US" sz="2200" b="1" dirty="0" smtClean="0">
                    <a:cs typeface="Calibri" panose="020F0502020204030204" pitchFamily="34" charset="0"/>
                  </a:rPr>
                  <a:t>570 kWh</a:t>
                </a:r>
                <a:r>
                  <a:rPr lang="el-GR" sz="2200" b="1" baseline="-25000" dirty="0" err="1" smtClean="0">
                    <a:cs typeface="Calibri" panose="020F0502020204030204" pitchFamily="34" charset="0"/>
                  </a:rPr>
                  <a:t>ηλ</a:t>
                </a:r>
                <a:endParaRPr lang="en-US" sz="2200" b="1" baseline="-25000" dirty="0" smtClean="0">
                  <a:cs typeface="Calibri" panose="020F0502020204030204" pitchFamily="34" charset="0"/>
                </a:endParaRPr>
              </a:p>
              <a:p>
                <a:pPr marL="457200" indent="0">
                  <a:spcBef>
                    <a:spcPts val="2400"/>
                  </a:spcBef>
                  <a:buNone/>
                </a:pPr>
                <a:r>
                  <a:rPr lang="el-GR" sz="2200" dirty="0" smtClean="0">
                    <a:cs typeface="Calibri" panose="020F0502020204030204" pitchFamily="34" charset="0"/>
                  </a:rPr>
                  <a:t>Υπολογίστε την ηλεκτρική </a:t>
                </a:r>
                <a:r>
                  <a:rPr lang="el-GR" sz="2200" dirty="0">
                    <a:cs typeface="Calibri" panose="020F0502020204030204" pitchFamily="34" charset="0"/>
                  </a:rPr>
                  <a:t>ενέργεια που χρησιμοποιείται </a:t>
                </a:r>
                <a:r>
                  <a:rPr lang="el-GR" sz="2200" b="1" dirty="0" smtClean="0">
                    <a:cs typeface="Calibri" panose="020F0502020204030204" pitchFamily="34" charset="0"/>
                  </a:rPr>
                  <a:t>μόνο για </a:t>
                </a:r>
                <a:r>
                  <a:rPr lang="el-GR" sz="2200" b="1" dirty="0">
                    <a:cs typeface="Calibri" panose="020F0502020204030204" pitchFamily="34" charset="0"/>
                  </a:rPr>
                  <a:t>τις τεχνικές υπηρεσίες του </a:t>
                </a:r>
                <a:r>
                  <a:rPr lang="el-GR" sz="2200" b="1" dirty="0" smtClean="0">
                    <a:cs typeface="Calibri" panose="020F0502020204030204" pitchFamily="34" charset="0"/>
                  </a:rPr>
                  <a:t>κτιρίου που εμπίπτουν στο πεδίο εφαρμογής </a:t>
                </a:r>
                <a:r>
                  <a:rPr lang="en-US" sz="2200" b="1" dirty="0" smtClean="0">
                    <a:cs typeface="Calibri" panose="020F0502020204030204" pitchFamily="34" charset="0"/>
                  </a:rPr>
                  <a:t>(</a:t>
                </a:r>
                <a:r>
                  <a:rPr lang="el-GR" sz="2200" b="1" dirty="0" smtClean="0">
                    <a:cs typeface="Calibri" panose="020F0502020204030204" pitchFamily="34" charset="0"/>
                  </a:rPr>
                  <a:t>βλέπε Β.1.3)</a:t>
                </a:r>
              </a:p>
              <a:p>
                <a:pPr marL="800100">
                  <a:buFont typeface="Courier New" panose="02070309020205020404" pitchFamily="49" charset="0"/>
                  <a:buChar char="o"/>
                </a:pPr>
                <a:r>
                  <a:rPr lang="el-GR" sz="2200" dirty="0" smtClean="0">
                    <a:cs typeface="Calibri" panose="020F0502020204030204" pitchFamily="34" charset="0"/>
                  </a:rPr>
                  <a:t>Προσομοιώσεις (προσαρμόζοντας τα αποτελέσματα στην πραγματική λειτουργία του κτιρίου)</a:t>
                </a:r>
              </a:p>
              <a:p>
                <a:pPr marL="800100">
                  <a:buFont typeface="Courier New" panose="02070309020205020404" pitchFamily="49" charset="0"/>
                  <a:buChar char="o"/>
                </a:pPr>
                <a:r>
                  <a:rPr lang="el-GR" sz="2200" dirty="0" smtClean="0">
                    <a:cs typeface="Calibri" panose="020F0502020204030204" pitchFamily="34" charset="0"/>
                  </a:rPr>
                  <a:t>Τυπική κατανομή για τις τελικές χρήσεις</a:t>
                </a:r>
                <a:endParaRPr lang="en-US" sz="2200" dirty="0" smtClean="0">
                  <a:cs typeface="Calibri" panose="020F0502020204030204" pitchFamily="34" charset="0"/>
                </a:endParaRPr>
              </a:p>
            </p:txBody>
          </p:sp>
        </mc:Choice>
        <mc:Fallback xmlns="">
          <p:sp>
            <p:nvSpPr>
              <p:cNvPr id="16" name="Segnaposto contenuto 2">
                <a:extLst>
                  <a:ext uri="{FF2B5EF4-FFF2-40B4-BE49-F238E27FC236}">
                    <a16:creationId xmlns:a16="http://schemas.microsoft.com/office/drawing/2014/main" xmlns="" xmlns:a14="http://schemas.microsoft.com/office/drawing/2010/main" id="{86F2EB93-A63A-4210-B86A-E5FCAD7D8D7F}"/>
                  </a:ext>
                </a:extLst>
              </p:cNvPr>
              <p:cNvSpPr>
                <a:spLocks noGrp="1" noRot="1" noChangeAspect="1" noMove="1" noResize="1" noEditPoints="1" noAdjustHandles="1" noChangeArrowheads="1" noChangeShapeType="1" noTextEdit="1"/>
              </p:cNvSpPr>
              <p:nvPr>
                <p:ph idx="1"/>
              </p:nvPr>
            </p:nvSpPr>
            <p:spPr>
              <a:xfrm>
                <a:off x="457200" y="958292"/>
                <a:ext cx="8686800" cy="5068435"/>
              </a:xfrm>
              <a:blipFill rotWithShape="1">
                <a:blip r:embed="rId2"/>
                <a:stretch>
                  <a:fillRect l="-842" t="-721" r="-211"/>
                </a:stretch>
              </a:blipFill>
            </p:spPr>
            <p:txBody>
              <a:bodyPr/>
              <a:lstStyle/>
              <a:p>
                <a:r>
                  <a:rPr lang="en-GB">
                    <a:noFill/>
                  </a:rPr>
                  <a:t> </a:t>
                </a:r>
              </a:p>
            </p:txBody>
          </p:sp>
        </mc:Fallback>
      </mc:AlternateContent>
      <p:grpSp>
        <p:nvGrpSpPr>
          <p:cNvPr id="17" name="Group 16"/>
          <p:cNvGrpSpPr/>
          <p:nvPr/>
        </p:nvGrpSpPr>
        <p:grpSpPr>
          <a:xfrm>
            <a:off x="7465808" y="1387307"/>
            <a:ext cx="1675724" cy="953916"/>
            <a:chOff x="7465808" y="1387307"/>
            <a:chExt cx="1675724" cy="953916"/>
          </a:xfrm>
        </p:grpSpPr>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733" y="1506604"/>
              <a:ext cx="340173" cy="5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906" y="1387307"/>
              <a:ext cx="1169626" cy="95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7465808" y="1419581"/>
              <a:ext cx="666974" cy="68518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602" y="3618537"/>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29724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solidFill>
                  <a:prstClr val="black">
                    <a:tint val="75000"/>
                  </a:prstClr>
                </a:solidFill>
              </a:rPr>
              <a:pPr/>
              <a:t>39</a:t>
            </a:fld>
            <a:endParaRPr lang="en-US">
              <a:solidFill>
                <a:prstClr val="black">
                  <a:tint val="75000"/>
                </a:prstClr>
              </a:solidFill>
            </a:endParaRPr>
          </a:p>
        </p:txBody>
      </p:sp>
      <p:grpSp>
        <p:nvGrpSpPr>
          <p:cNvPr id="12" name="Group 11"/>
          <p:cNvGrpSpPr/>
          <p:nvPr/>
        </p:nvGrpSpPr>
        <p:grpSpPr>
          <a:xfrm>
            <a:off x="7465808" y="1387307"/>
            <a:ext cx="1675724" cy="953916"/>
            <a:chOff x="7465808" y="1387307"/>
            <a:chExt cx="1675724" cy="953916"/>
          </a:xfrm>
        </p:grpSpPr>
        <p:pic>
          <p:nvPicPr>
            <p:cNvPr id="1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1733" y="1506604"/>
              <a:ext cx="340173" cy="5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906" y="1387307"/>
              <a:ext cx="1169626" cy="95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a:xfrm>
              <a:off x="7465808" y="1419581"/>
              <a:ext cx="666974" cy="68518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Segnaposto contenuto 2">
            <a:extLst>
              <a:ext uri="{FF2B5EF4-FFF2-40B4-BE49-F238E27FC236}">
                <a16:creationId xmlns:mc="http://schemas.openxmlformats.org/markup-compatibility/2006" xmlns:a14="http://schemas.microsoft.com/office/drawing/2010/main" xmlns="" xmlns:a16="http://schemas.microsoft.com/office/drawing/2014/main" id="{86F2EB93-A63A-4210-B86A-E5FCAD7D8D7F}"/>
              </a:ext>
            </a:extLst>
          </p:cNvPr>
          <p:cNvSpPr>
            <a:spLocks noGrp="1"/>
          </p:cNvSpPr>
          <p:nvPr>
            <p:ph idx="1"/>
          </p:nvPr>
        </p:nvSpPr>
        <p:spPr>
          <a:xfrm>
            <a:off x="457200" y="958292"/>
            <a:ext cx="8541382" cy="4525963"/>
          </a:xfrm>
          <a:noFill/>
        </p:spPr>
        <p:txBody>
          <a:bodyPr>
            <a:normAutofit/>
          </a:bodyPr>
          <a:lstStyle/>
          <a:p>
            <a:pPr marL="0" indent="0">
              <a:buNone/>
            </a:pPr>
            <a:r>
              <a:rPr lang="el-GR" sz="2200" b="1" dirty="0">
                <a:cs typeface="Calibri" panose="020F0502020204030204" pitchFamily="34" charset="0"/>
              </a:rPr>
              <a:t>Υπολογίστε τη μέση ετήσια ηλεκτρική ενέργεια που χρησιμοποιείται για τις </a:t>
            </a:r>
            <a:r>
              <a:rPr lang="el-GR" sz="2200" b="1" dirty="0"/>
              <a:t>τεχνικές υπηρεσίες του κτιρίου</a:t>
            </a:r>
            <a:endParaRPr lang="en-US" sz="2200" b="1" dirty="0">
              <a:cs typeface="Calibri" panose="020F0502020204030204" pitchFamily="34" charset="0"/>
            </a:endParaRPr>
          </a:p>
          <a:p>
            <a:pPr marL="0" indent="0">
              <a:buNone/>
            </a:pPr>
            <a:endParaRPr lang="en-US" sz="2200" dirty="0" smtClean="0">
              <a:cs typeface="Calibri" panose="020F0502020204030204" pitchFamily="34" charset="0"/>
            </a:endParaRPr>
          </a:p>
          <a:p>
            <a:pPr marL="0" indent="0">
              <a:spcBef>
                <a:spcPts val="1200"/>
              </a:spcBef>
              <a:buNone/>
            </a:pPr>
            <a:r>
              <a:rPr lang="el-GR" sz="2000" dirty="0" smtClean="0">
                <a:cs typeface="Calibri" panose="020F0502020204030204" pitchFamily="34" charset="0"/>
              </a:rPr>
              <a:t>Κατανομή για τις τελικές χρήσεις από την ενεργειακή επιθεώρηση (έλεγχο)</a:t>
            </a:r>
            <a:endParaRPr lang="en-US" sz="2000" dirty="0">
              <a:cs typeface="Calibri" panose="020F0502020204030204" pitchFamily="34" charset="0"/>
            </a:endParaRPr>
          </a:p>
          <a:p>
            <a:pPr marL="0" indent="0">
              <a:buNone/>
            </a:pPr>
            <a:endParaRPr lang="en-US" sz="2200" b="1" dirty="0">
              <a:cs typeface="Calibri" panose="020F0502020204030204" pitchFamily="34" charset="0"/>
            </a:endParaRPr>
          </a:p>
        </p:txBody>
      </p:sp>
      <p:sp>
        <p:nvSpPr>
          <p:cNvPr id="21" name="Rectangle 20"/>
          <p:cNvSpPr/>
          <p:nvPr/>
        </p:nvSpPr>
        <p:spPr>
          <a:xfrm>
            <a:off x="3269673" y="2758218"/>
            <a:ext cx="5871860" cy="1578894"/>
          </a:xfrm>
          <a:prstGeom prst="rect">
            <a:avLst/>
          </a:prstGeom>
        </p:spPr>
        <p:txBody>
          <a:bodyPr wrap="square">
            <a:spAutoFit/>
          </a:bodyPr>
          <a:lstStyle/>
          <a:p>
            <a:pPr lvl="0">
              <a:spcBef>
                <a:spcPct val="20000"/>
              </a:spcBef>
            </a:pPr>
            <a:r>
              <a:rPr lang="el-GR" sz="2200" b="1" dirty="0" smtClean="0">
                <a:solidFill>
                  <a:prstClr val="black"/>
                </a:solidFill>
              </a:rPr>
              <a:t>Τεχνικές υπηρεσίες </a:t>
            </a:r>
            <a:r>
              <a:rPr lang="el-GR" sz="2200" b="1" dirty="0">
                <a:solidFill>
                  <a:prstClr val="black"/>
                </a:solidFill>
              </a:rPr>
              <a:t>ε</a:t>
            </a:r>
            <a:r>
              <a:rPr lang="el-GR" sz="2200" b="1" dirty="0" smtClean="0">
                <a:solidFill>
                  <a:prstClr val="black"/>
                </a:solidFill>
              </a:rPr>
              <a:t>ντός πεδίου εφαρμογής</a:t>
            </a:r>
            <a:r>
              <a:rPr lang="en-US" sz="2200" dirty="0" smtClean="0">
                <a:solidFill>
                  <a:prstClr val="black"/>
                </a:solidFill>
              </a:rPr>
              <a:t>:</a:t>
            </a:r>
          </a:p>
          <a:p>
            <a:pPr lvl="0">
              <a:spcBef>
                <a:spcPct val="20000"/>
              </a:spcBef>
            </a:pPr>
            <a:r>
              <a:rPr lang="el-GR" dirty="0" smtClean="0">
                <a:solidFill>
                  <a:prstClr val="black"/>
                </a:solidFill>
              </a:rPr>
              <a:t>Ψύξη </a:t>
            </a:r>
            <a:r>
              <a:rPr lang="en-US" dirty="0" smtClean="0">
                <a:solidFill>
                  <a:prstClr val="black"/>
                </a:solidFill>
              </a:rPr>
              <a:t>(21</a:t>
            </a:r>
            <a:r>
              <a:rPr lang="el-GR" dirty="0" smtClean="0">
                <a:solidFill>
                  <a:prstClr val="black"/>
                </a:solidFill>
              </a:rPr>
              <a:t>,</a:t>
            </a:r>
            <a:r>
              <a:rPr lang="en-US" dirty="0" smtClean="0">
                <a:solidFill>
                  <a:prstClr val="black"/>
                </a:solidFill>
              </a:rPr>
              <a:t>9% ) + </a:t>
            </a:r>
            <a:r>
              <a:rPr lang="el-GR" dirty="0" smtClean="0">
                <a:solidFill>
                  <a:prstClr val="black"/>
                </a:solidFill>
              </a:rPr>
              <a:t>Εξαερισμός</a:t>
            </a:r>
            <a:r>
              <a:rPr lang="en-US" dirty="0" smtClean="0">
                <a:solidFill>
                  <a:prstClr val="black"/>
                </a:solidFill>
              </a:rPr>
              <a:t>, </a:t>
            </a:r>
            <a:r>
              <a:rPr lang="el-GR" dirty="0" smtClean="0">
                <a:solidFill>
                  <a:prstClr val="black"/>
                </a:solidFill>
              </a:rPr>
              <a:t>ανεμιστήρες </a:t>
            </a:r>
            <a:r>
              <a:rPr lang="en-US" dirty="0" smtClean="0">
                <a:solidFill>
                  <a:prstClr val="black"/>
                </a:solidFill>
              </a:rPr>
              <a:t>(13</a:t>
            </a:r>
            <a:r>
              <a:rPr lang="el-GR" dirty="0" smtClean="0">
                <a:solidFill>
                  <a:prstClr val="black"/>
                </a:solidFill>
              </a:rPr>
              <a:t>,</a:t>
            </a:r>
            <a:r>
              <a:rPr lang="en-US" dirty="0" smtClean="0">
                <a:solidFill>
                  <a:prstClr val="black"/>
                </a:solidFill>
              </a:rPr>
              <a:t>2%) + </a:t>
            </a:r>
            <a:r>
              <a:rPr lang="el-GR" dirty="0" smtClean="0">
                <a:solidFill>
                  <a:prstClr val="black"/>
                </a:solidFill>
              </a:rPr>
              <a:t>ΖΝΧ </a:t>
            </a:r>
            <a:r>
              <a:rPr lang="en-US" dirty="0" smtClean="0">
                <a:solidFill>
                  <a:prstClr val="black"/>
                </a:solidFill>
              </a:rPr>
              <a:t>(2</a:t>
            </a:r>
            <a:r>
              <a:rPr lang="el-GR" dirty="0" smtClean="0">
                <a:solidFill>
                  <a:prstClr val="black"/>
                </a:solidFill>
              </a:rPr>
              <a:t>,</a:t>
            </a:r>
            <a:r>
              <a:rPr lang="en-US" dirty="0" smtClean="0">
                <a:solidFill>
                  <a:prstClr val="black"/>
                </a:solidFill>
              </a:rPr>
              <a:t>7%) + </a:t>
            </a:r>
            <a:r>
              <a:rPr lang="el-GR" dirty="0" smtClean="0">
                <a:solidFill>
                  <a:prstClr val="black"/>
                </a:solidFill>
              </a:rPr>
              <a:t>Φωτισμός</a:t>
            </a:r>
            <a:r>
              <a:rPr lang="en-US" dirty="0" smtClean="0">
                <a:solidFill>
                  <a:prstClr val="black"/>
                </a:solidFill>
              </a:rPr>
              <a:t> (36</a:t>
            </a:r>
            <a:r>
              <a:rPr lang="el-GR" dirty="0" smtClean="0">
                <a:solidFill>
                  <a:prstClr val="black"/>
                </a:solidFill>
              </a:rPr>
              <a:t>,</a:t>
            </a:r>
            <a:r>
              <a:rPr lang="en-US" dirty="0" smtClean="0">
                <a:solidFill>
                  <a:prstClr val="black"/>
                </a:solidFill>
              </a:rPr>
              <a:t>5%) + </a:t>
            </a:r>
            <a:r>
              <a:rPr lang="el-GR" dirty="0" smtClean="0">
                <a:solidFill>
                  <a:prstClr val="black"/>
                </a:solidFill>
              </a:rPr>
              <a:t>Βοηθητικά συστήματα</a:t>
            </a:r>
            <a:r>
              <a:rPr lang="en-US" dirty="0" smtClean="0">
                <a:solidFill>
                  <a:prstClr val="black"/>
                </a:solidFill>
              </a:rPr>
              <a:t>, </a:t>
            </a:r>
            <a:r>
              <a:rPr lang="el-GR" dirty="0" smtClean="0">
                <a:solidFill>
                  <a:prstClr val="black"/>
                </a:solidFill>
              </a:rPr>
              <a:t>αντλίες κ.α. </a:t>
            </a:r>
            <a:r>
              <a:rPr lang="en-US" dirty="0" smtClean="0">
                <a:solidFill>
                  <a:prstClr val="black"/>
                </a:solidFill>
              </a:rPr>
              <a:t>(3</a:t>
            </a:r>
            <a:r>
              <a:rPr lang="el-GR" dirty="0" smtClean="0">
                <a:solidFill>
                  <a:prstClr val="black"/>
                </a:solidFill>
              </a:rPr>
              <a:t>,</a:t>
            </a:r>
            <a:r>
              <a:rPr lang="en-US" dirty="0" smtClean="0">
                <a:solidFill>
                  <a:prstClr val="black"/>
                </a:solidFill>
              </a:rPr>
              <a:t>8% ) = </a:t>
            </a:r>
            <a:r>
              <a:rPr lang="en-US" b="1" u="sng" dirty="0" smtClean="0">
                <a:solidFill>
                  <a:prstClr val="black"/>
                </a:solidFill>
              </a:rPr>
              <a:t>78</a:t>
            </a:r>
            <a:r>
              <a:rPr lang="el-GR" b="1" u="sng" dirty="0" smtClean="0">
                <a:solidFill>
                  <a:prstClr val="black"/>
                </a:solidFill>
              </a:rPr>
              <a:t>,</a:t>
            </a:r>
            <a:r>
              <a:rPr lang="en-US" b="1" u="sng" dirty="0" smtClean="0">
                <a:solidFill>
                  <a:prstClr val="black"/>
                </a:solidFill>
              </a:rPr>
              <a:t>1%</a:t>
            </a:r>
            <a:r>
              <a:rPr lang="en-US" dirty="0" smtClean="0">
                <a:solidFill>
                  <a:prstClr val="black"/>
                </a:solidFill>
              </a:rPr>
              <a:t> </a:t>
            </a:r>
            <a:r>
              <a:rPr lang="el-GR" dirty="0" smtClean="0">
                <a:solidFill>
                  <a:prstClr val="black"/>
                </a:solidFill>
              </a:rPr>
              <a:t> συνολικής ηλεκτρικής ενέργειας</a:t>
            </a:r>
            <a:endParaRPr lang="en-US" dirty="0" smtClean="0">
              <a:solidFill>
                <a:prstClr val="black"/>
              </a:solidFill>
            </a:endParaRPr>
          </a:p>
          <a:p>
            <a:pPr lvl="0">
              <a:spcBef>
                <a:spcPts val="600"/>
              </a:spcBef>
            </a:pPr>
            <a:r>
              <a:rPr lang="el-GR" sz="1200" i="1" dirty="0" smtClean="0">
                <a:solidFill>
                  <a:prstClr val="black"/>
                </a:solidFill>
              </a:rPr>
              <a:t>Η θέρμανση καλύπτεται από το καύσιμο της κεντρικής </a:t>
            </a:r>
            <a:r>
              <a:rPr lang="el-GR" sz="1200" i="1" dirty="0">
                <a:solidFill>
                  <a:prstClr val="black"/>
                </a:solidFill>
              </a:rPr>
              <a:t>εγκατάστασης </a:t>
            </a:r>
            <a:r>
              <a:rPr lang="el-GR" sz="1200" i="1" dirty="0" smtClean="0">
                <a:solidFill>
                  <a:prstClr val="black"/>
                </a:solidFill>
              </a:rPr>
              <a:t>θέρμανσης</a:t>
            </a:r>
            <a:endParaRPr lang="en-US" sz="1200" i="1" dirty="0">
              <a:solidFill>
                <a:prstClr val="black"/>
              </a:solidFill>
            </a:endParaRP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8" y="2628775"/>
            <a:ext cx="3724676" cy="248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42551" y="5005294"/>
            <a:ext cx="8192529" cy="769441"/>
          </a:xfrm>
          <a:prstGeom prst="rect">
            <a:avLst/>
          </a:prstGeom>
        </p:spPr>
        <p:txBody>
          <a:bodyPr wrap="square">
            <a:spAutoFit/>
          </a:bodyPr>
          <a:lstStyle/>
          <a:p>
            <a:pPr lvl="0">
              <a:spcBef>
                <a:spcPts val="1200"/>
              </a:spcBef>
            </a:pPr>
            <a:r>
              <a:rPr lang="el-GR" sz="2200" dirty="0"/>
              <a:t>Μέση ετήσια </a:t>
            </a:r>
            <a:r>
              <a:rPr lang="el-GR" sz="2200" b="1" u="sng" dirty="0" smtClean="0"/>
              <a:t>ηλεκτρική </a:t>
            </a:r>
            <a:r>
              <a:rPr lang="el-GR" sz="2200" b="1" u="sng" dirty="0"/>
              <a:t>ενέργεια</a:t>
            </a:r>
            <a:r>
              <a:rPr lang="en-US" sz="2200" dirty="0">
                <a:cs typeface="Calibri" panose="020F0502020204030204" pitchFamily="34" charset="0"/>
              </a:rPr>
              <a:t> </a:t>
            </a:r>
            <a:r>
              <a:rPr lang="el-GR" sz="2200" dirty="0" smtClean="0">
                <a:cs typeface="Calibri" panose="020F0502020204030204" pitchFamily="34" charset="0"/>
              </a:rPr>
              <a:t>για τις τεχνικές υπηρεσίες του κτιρίου από </a:t>
            </a:r>
            <a:r>
              <a:rPr lang="el-GR" sz="2200" dirty="0">
                <a:cs typeface="Calibri" panose="020F0502020204030204" pitchFamily="34" charset="0"/>
              </a:rPr>
              <a:t>το </a:t>
            </a:r>
            <a:r>
              <a:rPr lang="el-GR" sz="2200" dirty="0" smtClean="0">
                <a:cs typeface="Calibri" panose="020F0502020204030204" pitchFamily="34" charset="0"/>
              </a:rPr>
              <a:t>δίκτυο</a:t>
            </a:r>
            <a:r>
              <a:rPr lang="en-US" sz="2200" dirty="0" smtClean="0">
                <a:solidFill>
                  <a:prstClr val="black"/>
                </a:solidFill>
                <a:cs typeface="Calibri" panose="020F0502020204030204" pitchFamily="34" charset="0"/>
              </a:rPr>
              <a:t>: 423</a:t>
            </a:r>
            <a:r>
              <a:rPr lang="el-GR" sz="2200" dirty="0" smtClean="0">
                <a:solidFill>
                  <a:prstClr val="black"/>
                </a:solidFill>
                <a:cs typeface="Calibri" panose="020F0502020204030204" pitchFamily="34" charset="0"/>
              </a:rPr>
              <a:t>.</a:t>
            </a:r>
            <a:r>
              <a:rPr lang="en-US" sz="2200" dirty="0" smtClean="0">
                <a:solidFill>
                  <a:prstClr val="black"/>
                </a:solidFill>
                <a:cs typeface="Calibri" panose="020F0502020204030204" pitchFamily="34" charset="0"/>
              </a:rPr>
              <a:t>570 kWh</a:t>
            </a:r>
            <a:r>
              <a:rPr lang="el-GR" sz="2200" baseline="-25000" dirty="0" err="1" smtClean="0">
                <a:solidFill>
                  <a:prstClr val="black"/>
                </a:solidFill>
                <a:cs typeface="Calibri" panose="020F0502020204030204" pitchFamily="34" charset="0"/>
              </a:rPr>
              <a:t>ηλ</a:t>
            </a:r>
            <a:r>
              <a:rPr lang="en-US" sz="2200" dirty="0" smtClean="0">
                <a:solidFill>
                  <a:prstClr val="black"/>
                </a:solidFill>
                <a:cs typeface="Calibri" panose="020F0502020204030204" pitchFamily="34" charset="0"/>
              </a:rPr>
              <a:t> </a:t>
            </a:r>
            <a:r>
              <a:rPr lang="en-US" sz="2200" dirty="0" smtClean="0">
                <a:solidFill>
                  <a:prstClr val="black"/>
                </a:solidFill>
                <a:cs typeface="Calibri" panose="020F0502020204030204" pitchFamily="34" charset="0"/>
                <a:sym typeface="Wingdings"/>
              </a:rPr>
              <a:t> </a:t>
            </a:r>
            <a:r>
              <a:rPr lang="en-US" sz="2200" dirty="0" smtClean="0">
                <a:solidFill>
                  <a:prstClr val="black"/>
                </a:solidFill>
                <a:cs typeface="Calibri" panose="020F0502020204030204" pitchFamily="34" charset="0"/>
              </a:rPr>
              <a:t>78</a:t>
            </a:r>
            <a:r>
              <a:rPr lang="el-GR" sz="2200" dirty="0" smtClean="0">
                <a:solidFill>
                  <a:prstClr val="black"/>
                </a:solidFill>
                <a:cs typeface="Calibri" panose="020F0502020204030204" pitchFamily="34" charset="0"/>
              </a:rPr>
              <a:t>,</a:t>
            </a:r>
            <a:r>
              <a:rPr lang="en-US" sz="2200" dirty="0" smtClean="0">
                <a:solidFill>
                  <a:prstClr val="black"/>
                </a:solidFill>
                <a:cs typeface="Calibri" panose="020F0502020204030204" pitchFamily="34" charset="0"/>
              </a:rPr>
              <a:t>1% = </a:t>
            </a:r>
            <a:r>
              <a:rPr lang="en-US" sz="2200" b="1" dirty="0" smtClean="0">
                <a:solidFill>
                  <a:prstClr val="black"/>
                </a:solidFill>
                <a:cs typeface="Calibri" panose="020F0502020204030204" pitchFamily="34" charset="0"/>
              </a:rPr>
              <a:t>330</a:t>
            </a:r>
            <a:r>
              <a:rPr lang="el-GR" sz="2200" b="1" dirty="0" smtClean="0">
                <a:solidFill>
                  <a:prstClr val="black"/>
                </a:solidFill>
                <a:cs typeface="Calibri" panose="020F0502020204030204" pitchFamily="34" charset="0"/>
              </a:rPr>
              <a:t>.</a:t>
            </a:r>
            <a:r>
              <a:rPr lang="en-US" sz="2200" b="1" dirty="0" smtClean="0">
                <a:solidFill>
                  <a:prstClr val="black"/>
                </a:solidFill>
                <a:cs typeface="Calibri" panose="020F0502020204030204" pitchFamily="34" charset="0"/>
              </a:rPr>
              <a:t>808 kWh</a:t>
            </a:r>
            <a:r>
              <a:rPr lang="el-GR" sz="2200" b="1" baseline="-25000" dirty="0" err="1" smtClean="0">
                <a:solidFill>
                  <a:prstClr val="black"/>
                </a:solidFill>
                <a:cs typeface="Calibri" panose="020F0502020204030204" pitchFamily="34" charset="0"/>
              </a:rPr>
              <a:t>ηλ</a:t>
            </a:r>
            <a:endParaRPr lang="en-US" sz="2200" b="1" baseline="-25000" dirty="0">
              <a:solidFill>
                <a:prstClr val="black"/>
              </a:solidFill>
              <a:cs typeface="Calibri" panose="020F0502020204030204" pitchFamily="34" charset="0"/>
            </a:endParaRPr>
          </a:p>
        </p:txBody>
      </p:sp>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1062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a:t>
            </a:fld>
            <a:endParaRPr lang="en-US"/>
          </a:p>
        </p:txBody>
      </p:sp>
      <p:pic>
        <p:nvPicPr>
          <p:cNvPr id="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
        <p:nvSpPr>
          <p:cNvPr id="15" name="Segnaposto contenuto 2">
            <a:extLst>
              <a:ext uri="{FF2B5EF4-FFF2-40B4-BE49-F238E27FC236}">
                <a16:creationId xmlns="" xmlns:a16="http://schemas.microsoft.com/office/drawing/2014/main" id="{86F2EB93-A63A-4210-B86A-E5FCAD7D8D7F}"/>
              </a:ext>
            </a:extLst>
          </p:cNvPr>
          <p:cNvSpPr txBox="1">
            <a:spLocks/>
          </p:cNvSpPr>
          <p:nvPr/>
        </p:nvSpPr>
        <p:spPr>
          <a:xfrm>
            <a:off x="457200" y="777009"/>
            <a:ext cx="8229600" cy="49955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400" b="1" u="sng" dirty="0" smtClean="0">
                <a:latin typeface="Calibri" panose="020F0502020204030204" pitchFamily="34" charset="0"/>
                <a:cs typeface="Calibri" panose="020F0502020204030204" pitchFamily="34" charset="0"/>
              </a:rPr>
              <a:t>ΓΕΝΙΚΕΣ ΠΛΗΡΟΦΟΡΙΕΣ – ΚΛΙΜΑΤΙΚΗ ΑΛΛΑΓΗ</a:t>
            </a:r>
            <a:endParaRPr lang="en-US" sz="2400" b="1" i="1" dirty="0" smtClean="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it-IT" sz="1000" dirty="0"/>
          </a:p>
        </p:txBody>
      </p:sp>
      <p:sp>
        <p:nvSpPr>
          <p:cNvPr id="6" name="Rectangle 5"/>
          <p:cNvSpPr/>
          <p:nvPr/>
        </p:nvSpPr>
        <p:spPr>
          <a:xfrm>
            <a:off x="1600200" y="5870679"/>
            <a:ext cx="6293478" cy="246221"/>
          </a:xfrm>
          <a:prstGeom prst="rect">
            <a:avLst/>
          </a:prstGeom>
        </p:spPr>
        <p:txBody>
          <a:bodyPr wrap="square">
            <a:spAutoFit/>
          </a:bodyPr>
          <a:lstStyle/>
          <a:p>
            <a:r>
              <a:rPr lang="el-GR" sz="1000" dirty="0" smtClean="0"/>
              <a:t>Πηγή</a:t>
            </a:r>
            <a:r>
              <a:rPr lang="en-US" sz="1000" dirty="0" smtClean="0"/>
              <a:t>: WWF </a:t>
            </a:r>
            <a:r>
              <a:rPr lang="el-GR" sz="1000" dirty="0" smtClean="0"/>
              <a:t>Ετήσια έκθεση 2018 - Η Περιβαλλοντική Νομοθεσία στην Ελλάδα</a:t>
            </a:r>
            <a:endParaRPr lang="en-US" sz="1000" dirty="0"/>
          </a:p>
        </p:txBody>
      </p:sp>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683" y="1236226"/>
            <a:ext cx="6669995" cy="4638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0170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solidFill>
                  <a:prstClr val="black">
                    <a:tint val="75000"/>
                  </a:prstClr>
                </a:solidFill>
              </a:rPr>
              <a:pPr/>
              <a:t>40</a:t>
            </a:fld>
            <a:endParaRPr lang="en-US">
              <a:solidFill>
                <a:prstClr val="black">
                  <a:tint val="75000"/>
                </a:prstClr>
              </a:solidFill>
            </a:endParaRPr>
          </a:p>
        </p:txBody>
      </p:sp>
      <p:grpSp>
        <p:nvGrpSpPr>
          <p:cNvPr id="16" name="Group 15"/>
          <p:cNvGrpSpPr/>
          <p:nvPr/>
        </p:nvGrpSpPr>
        <p:grpSpPr>
          <a:xfrm>
            <a:off x="1269408" y="3502024"/>
            <a:ext cx="2837848" cy="2427401"/>
            <a:chOff x="1215615" y="3302598"/>
            <a:chExt cx="2837848" cy="2427401"/>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432" y="3302598"/>
              <a:ext cx="2715031" cy="205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215615" y="5360667"/>
              <a:ext cx="2837848" cy="369332"/>
            </a:xfrm>
            <a:prstGeom prst="rect">
              <a:avLst/>
            </a:prstGeom>
            <a:noFill/>
          </p:spPr>
          <p:txBody>
            <a:bodyPr wrap="square" rtlCol="0">
              <a:spAutoFit/>
            </a:bodyPr>
            <a:lstStyle/>
            <a:p>
              <a:pPr algn="ctr"/>
              <a:r>
                <a:rPr lang="el-GR" dirty="0" smtClean="0"/>
                <a:t>Τυπική κάτοψη ορόφου</a:t>
              </a:r>
              <a:endParaRPr lang="en-US" dirty="0"/>
            </a:p>
          </p:txBody>
        </p:sp>
      </p:grpSp>
      <p:sp>
        <p:nvSpPr>
          <p:cNvPr id="19"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457200" y="958292"/>
            <a:ext cx="8541382" cy="2165908"/>
          </a:xfrm>
        </p:spPr>
        <p:txBody>
          <a:bodyPr>
            <a:noAutofit/>
          </a:bodyPr>
          <a:lstStyle/>
          <a:p>
            <a:pPr marL="0" indent="0">
              <a:buNone/>
            </a:pPr>
            <a:r>
              <a:rPr lang="el-GR" sz="2000" b="1" dirty="0" smtClean="0">
                <a:cs typeface="Calibri" panose="020F0502020204030204" pitchFamily="34" charset="0"/>
              </a:rPr>
              <a:t>Υπολογίστε την συνολική ωφέλιμη εσωτερική επιφάνεια δαπέδου </a:t>
            </a:r>
            <a:r>
              <a:rPr lang="el-GR" sz="2000" b="1" dirty="0">
                <a:cs typeface="Calibri" panose="020F0502020204030204" pitchFamily="34" charset="0"/>
              </a:rPr>
              <a:t>του </a:t>
            </a:r>
            <a:r>
              <a:rPr lang="el-GR" sz="2000" b="1" dirty="0" smtClean="0">
                <a:cs typeface="Calibri" panose="020F0502020204030204" pitchFamily="34" charset="0"/>
              </a:rPr>
              <a:t>κτιρίου</a:t>
            </a:r>
          </a:p>
          <a:p>
            <a:pPr marL="457200" indent="0">
              <a:buNone/>
            </a:pPr>
            <a:r>
              <a:rPr lang="el-GR" sz="1600" dirty="0">
                <a:cs typeface="Calibri" panose="020F0502020204030204" pitchFamily="34" charset="0"/>
              </a:rPr>
              <a:t>Χρησιμοποιήστε </a:t>
            </a:r>
            <a:r>
              <a:rPr lang="el-GR" sz="1600" dirty="0" smtClean="0">
                <a:cs typeface="Calibri" panose="020F0502020204030204" pitchFamily="34" charset="0"/>
              </a:rPr>
              <a:t>τα </a:t>
            </a:r>
            <a:r>
              <a:rPr lang="el-GR" sz="1600" dirty="0">
                <a:cs typeface="Calibri" panose="020F0502020204030204" pitchFamily="34" charset="0"/>
              </a:rPr>
              <a:t>διαθέσιμα σχέδια </a:t>
            </a:r>
            <a:r>
              <a:rPr lang="el-GR" sz="1600" dirty="0" smtClean="0">
                <a:cs typeface="Calibri" panose="020F0502020204030204" pitchFamily="34" charset="0"/>
              </a:rPr>
              <a:t>που </a:t>
            </a:r>
            <a:r>
              <a:rPr lang="el-GR" sz="1600" dirty="0">
                <a:cs typeface="Calibri" panose="020F0502020204030204" pitchFamily="34" charset="0"/>
              </a:rPr>
              <a:t>έχουν ελεγχθεί και επιβεβαιωθεί ότι </a:t>
            </a:r>
            <a:r>
              <a:rPr lang="el-GR" sz="1600" dirty="0" smtClean="0">
                <a:cs typeface="Calibri" panose="020F0502020204030204" pitchFamily="34" charset="0"/>
              </a:rPr>
              <a:t>είναι σύμφωνα με την υφιστάμενη κατάσταση του κτιρίου κατά </a:t>
            </a:r>
            <a:r>
              <a:rPr lang="el-GR" sz="1600" dirty="0">
                <a:cs typeface="Calibri" panose="020F0502020204030204" pitchFamily="34" charset="0"/>
              </a:rPr>
              <a:t>τη διάρκεια </a:t>
            </a:r>
            <a:r>
              <a:rPr lang="el-GR" sz="1600" dirty="0" smtClean="0">
                <a:cs typeface="Calibri" panose="020F0502020204030204" pitchFamily="34" charset="0"/>
              </a:rPr>
              <a:t>μιας σύντομης ενεργειακής επιθεώρησης </a:t>
            </a:r>
            <a:r>
              <a:rPr lang="el-GR" sz="1600" i="1" dirty="0" smtClean="0">
                <a:solidFill>
                  <a:prstClr val="black"/>
                </a:solidFill>
                <a:cs typeface="Calibri" panose="020F0502020204030204" pitchFamily="34" charset="0"/>
              </a:rPr>
              <a:t>(</a:t>
            </a:r>
            <a:r>
              <a:rPr lang="el-GR" sz="1600" i="1" dirty="0">
                <a:solidFill>
                  <a:prstClr val="black"/>
                </a:solidFill>
                <a:cs typeface="Calibri" panose="020F0502020204030204" pitchFamily="34" charset="0"/>
              </a:rPr>
              <a:t>ελέγχου) του </a:t>
            </a:r>
            <a:r>
              <a:rPr lang="el-GR" sz="1600" i="1" dirty="0" smtClean="0">
                <a:solidFill>
                  <a:prstClr val="black"/>
                </a:solidFill>
                <a:cs typeface="Calibri" panose="020F0502020204030204" pitchFamily="34" charset="0"/>
              </a:rPr>
              <a:t>κτιρίου</a:t>
            </a:r>
            <a:endParaRPr lang="en-US" sz="1600" dirty="0" smtClean="0">
              <a:cs typeface="Calibri" panose="020F0502020204030204" pitchFamily="34" charset="0"/>
            </a:endParaRPr>
          </a:p>
          <a:p>
            <a:pPr marL="457200" indent="0">
              <a:spcBef>
                <a:spcPts val="1200"/>
              </a:spcBef>
              <a:buNone/>
            </a:pPr>
            <a:r>
              <a:rPr lang="el-GR" sz="1600" dirty="0" smtClean="0">
                <a:solidFill>
                  <a:srgbClr val="92D050"/>
                </a:solidFill>
                <a:cs typeface="Calibri" panose="020F0502020204030204" pitchFamily="34" charset="0"/>
              </a:rPr>
              <a:t>Χρησιμοποιήστε </a:t>
            </a:r>
            <a:r>
              <a:rPr lang="el-GR" sz="1600" dirty="0">
                <a:solidFill>
                  <a:srgbClr val="92D050"/>
                </a:solidFill>
                <a:cs typeface="Calibri" panose="020F0502020204030204" pitchFamily="34" charset="0"/>
              </a:rPr>
              <a:t>εσωτερικές διαστάσεις. </a:t>
            </a:r>
            <a:r>
              <a:rPr lang="el-GR" sz="1600" dirty="0">
                <a:solidFill>
                  <a:srgbClr val="FF0000"/>
                </a:solidFill>
                <a:cs typeface="Calibri" panose="020F0502020204030204" pitchFamily="34" charset="0"/>
              </a:rPr>
              <a:t>Εξαιρούνται από </a:t>
            </a:r>
            <a:r>
              <a:rPr lang="el-GR" sz="1600" dirty="0" smtClean="0">
                <a:solidFill>
                  <a:srgbClr val="FF0000"/>
                </a:solidFill>
                <a:cs typeface="Calibri" panose="020F0502020204030204" pitchFamily="34" charset="0"/>
              </a:rPr>
              <a:t>τις επιμετρήσεις οι </a:t>
            </a:r>
            <a:r>
              <a:rPr lang="el-GR" sz="1600" dirty="0">
                <a:solidFill>
                  <a:srgbClr val="FF0000"/>
                </a:solidFill>
                <a:cs typeface="Calibri" panose="020F0502020204030204" pitchFamily="34" charset="0"/>
              </a:rPr>
              <a:t>περιοχές δαπέδου που δεν εμπίπτουν στο πεδίο </a:t>
            </a:r>
            <a:r>
              <a:rPr lang="el-GR" sz="1600" dirty="0" smtClean="0">
                <a:solidFill>
                  <a:srgbClr val="FF0000"/>
                </a:solidFill>
                <a:cs typeface="Calibri" panose="020F0502020204030204" pitchFamily="34" charset="0"/>
              </a:rPr>
              <a:t>εφαρμογής</a:t>
            </a:r>
            <a:r>
              <a:rPr lang="en-US" sz="1600" dirty="0" smtClean="0">
                <a:cs typeface="Calibri" panose="020F0502020204030204" pitchFamily="34" charset="0"/>
              </a:rPr>
              <a:t> (</a:t>
            </a:r>
            <a:r>
              <a:rPr lang="el-GR" sz="1600" dirty="0" smtClean="0">
                <a:cs typeface="Calibri" panose="020F0502020204030204" pitchFamily="34" charset="0"/>
              </a:rPr>
              <a:t>βλέπε </a:t>
            </a:r>
            <a:r>
              <a:rPr lang="en-US" sz="1600" dirty="0" smtClean="0">
                <a:cs typeface="Calibri" panose="020F0502020204030204" pitchFamily="34" charset="0"/>
              </a:rPr>
              <a:t>Levels)</a:t>
            </a:r>
          </a:p>
          <a:p>
            <a:pPr marL="0" indent="0">
              <a:spcBef>
                <a:spcPts val="1800"/>
              </a:spcBef>
              <a:buNone/>
            </a:pPr>
            <a:endParaRPr lang="el-GR" sz="2000" dirty="0" smtClean="0">
              <a:cs typeface="Calibri" panose="020F0502020204030204" pitchFamily="34" charset="0"/>
            </a:endParaRPr>
          </a:p>
        </p:txBody>
      </p:sp>
      <p:pic>
        <p:nvPicPr>
          <p:cNvPr id="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854" y="2990824"/>
            <a:ext cx="3744694" cy="339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21" y="1416834"/>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21" y="2286933"/>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241996" y="2990824"/>
            <a:ext cx="3015488" cy="1015663"/>
          </a:xfrm>
          <a:prstGeom prst="rect">
            <a:avLst/>
          </a:prstGeom>
        </p:spPr>
        <p:txBody>
          <a:bodyPr wrap="square">
            <a:spAutoFit/>
          </a:bodyPr>
          <a:lstStyle/>
          <a:p>
            <a:pPr lvl="0" algn="ctr">
              <a:spcBef>
                <a:spcPts val="1800"/>
              </a:spcBef>
            </a:pPr>
            <a:r>
              <a:rPr lang="el-GR" sz="2000" dirty="0" smtClean="0">
                <a:solidFill>
                  <a:prstClr val="black"/>
                </a:solidFill>
                <a:cs typeface="Calibri" panose="020F0502020204030204" pitchFamily="34" charset="0"/>
              </a:rPr>
              <a:t>Συνολική ωφέλιμη εσωτερική </a:t>
            </a:r>
            <a:r>
              <a:rPr lang="el-GR" sz="2000" dirty="0">
                <a:solidFill>
                  <a:prstClr val="black"/>
                </a:solidFill>
                <a:cs typeface="Calibri" panose="020F0502020204030204" pitchFamily="34" charset="0"/>
              </a:rPr>
              <a:t>επιφάνεια δαπέδου</a:t>
            </a:r>
            <a:r>
              <a:rPr lang="en-US" sz="2000" dirty="0">
                <a:solidFill>
                  <a:prstClr val="black"/>
                </a:solidFill>
                <a:cs typeface="Calibri" panose="020F0502020204030204" pitchFamily="34" charset="0"/>
              </a:rPr>
              <a:t>: </a:t>
            </a:r>
            <a:r>
              <a:rPr lang="en-US" sz="2000" b="1" u="sng" dirty="0" smtClean="0">
                <a:solidFill>
                  <a:prstClr val="black"/>
                </a:solidFill>
                <a:cs typeface="Calibri" panose="020F0502020204030204" pitchFamily="34" charset="0"/>
              </a:rPr>
              <a:t>4</a:t>
            </a:r>
            <a:r>
              <a:rPr lang="el-GR" sz="2000" b="1" u="sng" dirty="0" smtClean="0">
                <a:solidFill>
                  <a:prstClr val="black"/>
                </a:solidFill>
                <a:cs typeface="Calibri" panose="020F0502020204030204" pitchFamily="34" charset="0"/>
              </a:rPr>
              <a:t>.</a:t>
            </a:r>
            <a:r>
              <a:rPr lang="en-US" sz="2000" b="1" u="sng" dirty="0" smtClean="0">
                <a:solidFill>
                  <a:prstClr val="black"/>
                </a:solidFill>
                <a:cs typeface="Calibri" panose="020F0502020204030204" pitchFamily="34" charset="0"/>
              </a:rPr>
              <a:t>915</a:t>
            </a:r>
            <a:r>
              <a:rPr lang="el-GR" sz="2000" b="1" u="sng" dirty="0" smtClean="0">
                <a:solidFill>
                  <a:prstClr val="black"/>
                </a:solidFill>
                <a:cs typeface="Calibri" panose="020F0502020204030204" pitchFamily="34" charset="0"/>
              </a:rPr>
              <a:t>,</a:t>
            </a:r>
            <a:r>
              <a:rPr lang="en-US" sz="2000" b="1" u="sng" dirty="0" smtClean="0">
                <a:solidFill>
                  <a:prstClr val="black"/>
                </a:solidFill>
                <a:cs typeface="Calibri" panose="020F0502020204030204" pitchFamily="34" charset="0"/>
              </a:rPr>
              <a:t>1 </a:t>
            </a:r>
            <a:r>
              <a:rPr lang="en-US" sz="2000" b="1" u="sng" dirty="0">
                <a:solidFill>
                  <a:prstClr val="black"/>
                </a:solidFill>
                <a:cs typeface="Calibri" panose="020F0502020204030204" pitchFamily="34" charset="0"/>
              </a:rPr>
              <a:t>m</a:t>
            </a:r>
            <a:r>
              <a:rPr lang="en-US" sz="2000" b="1" u="sng" baseline="30000" dirty="0">
                <a:solidFill>
                  <a:prstClr val="black"/>
                </a:solidFill>
                <a:cs typeface="Calibri" panose="020F0502020204030204" pitchFamily="34" charset="0"/>
              </a:rPr>
              <a:t>2</a:t>
            </a:r>
            <a:r>
              <a:rPr lang="en-US" sz="2000" b="1" u="sng" dirty="0">
                <a:solidFill>
                  <a:prstClr val="black"/>
                </a:solidFill>
                <a:cs typeface="Calibri" panose="020F0502020204030204" pitchFamily="34" charset="0"/>
              </a:rPr>
              <a:t>  </a:t>
            </a:r>
          </a:p>
        </p:txBody>
      </p:sp>
      <p:sp>
        <p:nvSpPr>
          <p:cNvPr id="13"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993294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41</a:t>
            </a:fld>
            <a:endParaRPr lang="en-US"/>
          </a:p>
        </p:txBody>
      </p:sp>
      <p:sp>
        <p:nvSpPr>
          <p:cNvPr id="9"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346359" y="958292"/>
            <a:ext cx="8853055" cy="772961"/>
          </a:xfrm>
        </p:spPr>
        <p:txBody>
          <a:bodyPr>
            <a:noAutofit/>
          </a:bodyPr>
          <a:lstStyle/>
          <a:p>
            <a:pPr marL="0" indent="0">
              <a:buNone/>
            </a:pPr>
            <a:r>
              <a:rPr lang="el-GR" sz="2000" b="1" dirty="0">
                <a:cs typeface="Calibri" panose="020F0502020204030204" pitchFamily="34" charset="0"/>
              </a:rPr>
              <a:t>Υπολογίστε την ετήσια συνολική LCA GHG </a:t>
            </a:r>
            <a:r>
              <a:rPr lang="el-GR" sz="2000" b="1" dirty="0" smtClean="0">
                <a:cs typeface="Calibri" panose="020F0502020204030204" pitchFamily="34" charset="0"/>
              </a:rPr>
              <a:t>ένταση </a:t>
            </a:r>
            <a:r>
              <a:rPr lang="en-US" sz="2000" b="1" dirty="0" smtClean="0">
                <a:cs typeface="Calibri" panose="020F0502020204030204" pitchFamily="34" charset="0"/>
              </a:rPr>
              <a:t>(kg </a:t>
            </a:r>
            <a:r>
              <a:rPr lang="en-US" sz="2000" b="1" dirty="0">
                <a:cs typeface="Calibri" panose="020F0502020204030204" pitchFamily="34" charset="0"/>
              </a:rPr>
              <a:t>CO</a:t>
            </a:r>
            <a:r>
              <a:rPr lang="en-US" sz="2000" b="1" baseline="-25000" dirty="0">
                <a:cs typeface="Calibri" panose="020F0502020204030204" pitchFamily="34" charset="0"/>
              </a:rPr>
              <a:t>2</a:t>
            </a:r>
            <a:r>
              <a:rPr lang="en-US" sz="2000" b="1" dirty="0">
                <a:cs typeface="Calibri" panose="020F0502020204030204" pitchFamily="34" charset="0"/>
              </a:rPr>
              <a:t> eq./m</a:t>
            </a:r>
            <a:r>
              <a:rPr lang="en-US" sz="2000" b="1" baseline="30000" dirty="0">
                <a:cs typeface="Calibri" panose="020F0502020204030204" pitchFamily="34" charset="0"/>
              </a:rPr>
              <a:t>2</a:t>
            </a:r>
            <a:r>
              <a:rPr lang="en-US" sz="2000" b="1" dirty="0">
                <a:cs typeface="Calibri" panose="020F0502020204030204" pitchFamily="34" charset="0"/>
              </a:rPr>
              <a:t>/</a:t>
            </a:r>
            <a:r>
              <a:rPr lang="en-US" sz="2000" b="1" dirty="0" err="1">
                <a:cs typeface="Calibri" panose="020F0502020204030204" pitchFamily="34" charset="0"/>
              </a:rPr>
              <a:t>yr</a:t>
            </a:r>
            <a:r>
              <a:rPr lang="en-US" sz="2000" b="1" dirty="0" smtClean="0">
                <a:cs typeface="Calibri" panose="020F0502020204030204" pitchFamily="34" charset="0"/>
              </a:rPr>
              <a:t>)</a:t>
            </a:r>
          </a:p>
          <a:p>
            <a:pPr marL="0" indent="0">
              <a:buNone/>
            </a:pPr>
            <a:r>
              <a:rPr lang="el-GR" sz="2000" dirty="0" smtClean="0">
                <a:cs typeface="Calibri" panose="020F0502020204030204" pitchFamily="34" charset="0"/>
              </a:rPr>
              <a:t>Το κτίριο χρησιμοποιεί δυο πηγές ενέργειας (πετρέλαιο θέρμανσης και ηλεκτρισμό) </a:t>
            </a:r>
            <a:endParaRPr lang="en-US" sz="2000" dirty="0" smtClean="0">
              <a:cs typeface="Calibri" panose="020F0502020204030204" pitchFamily="34" charset="0"/>
            </a:endParaRPr>
          </a:p>
        </p:txBody>
      </p:sp>
      <p:sp>
        <p:nvSpPr>
          <p:cNvPr id="11" name="Rectangle 10"/>
          <p:cNvSpPr/>
          <p:nvPr/>
        </p:nvSpPr>
        <p:spPr>
          <a:xfrm>
            <a:off x="374848" y="2351754"/>
            <a:ext cx="8966772" cy="1754326"/>
          </a:xfrm>
          <a:prstGeom prst="rect">
            <a:avLst/>
          </a:prstGeom>
        </p:spPr>
        <p:txBody>
          <a:bodyPr wrap="square">
            <a:spAutoFit/>
          </a:bodyPr>
          <a:lstStyle/>
          <a:p>
            <a:r>
              <a:rPr lang="en-US" dirty="0" smtClean="0"/>
              <a:t>Q</a:t>
            </a:r>
            <a:r>
              <a:rPr lang="el-GR" baseline="-25000" dirty="0"/>
              <a:t>κ</a:t>
            </a:r>
            <a:r>
              <a:rPr lang="en-US" baseline="-25000" dirty="0" smtClean="0"/>
              <a:t>,</a:t>
            </a:r>
            <a:r>
              <a:rPr lang="el-GR" baseline="-25000" dirty="0" smtClean="0"/>
              <a:t>π</a:t>
            </a:r>
            <a:r>
              <a:rPr lang="en-US" dirty="0" smtClean="0"/>
              <a:t> </a:t>
            </a:r>
            <a:r>
              <a:rPr lang="en-US" dirty="0"/>
              <a:t>= </a:t>
            </a:r>
            <a:r>
              <a:rPr lang="en-US" dirty="0" smtClean="0"/>
              <a:t>47</a:t>
            </a:r>
            <a:r>
              <a:rPr lang="el-GR" dirty="0" smtClean="0"/>
              <a:t>.</a:t>
            </a:r>
            <a:r>
              <a:rPr lang="en-US" dirty="0" smtClean="0"/>
              <a:t>500 </a:t>
            </a:r>
            <a:r>
              <a:rPr lang="en-US" dirty="0" err="1" smtClean="0"/>
              <a:t>lt</a:t>
            </a:r>
            <a:r>
              <a:rPr lang="en-US" dirty="0" smtClean="0"/>
              <a:t> </a:t>
            </a:r>
            <a:r>
              <a:rPr lang="el-GR" dirty="0" smtClean="0"/>
              <a:t>πετρελαίου</a:t>
            </a:r>
            <a:endParaRPr lang="en-US" dirty="0"/>
          </a:p>
          <a:p>
            <a:r>
              <a:rPr lang="el-GR" dirty="0" err="1" smtClean="0"/>
              <a:t>ΚΘΙ</a:t>
            </a:r>
            <a:r>
              <a:rPr lang="el-GR" baseline="-25000" dirty="0" err="1"/>
              <a:t>π</a:t>
            </a:r>
            <a:r>
              <a:rPr lang="en-US" dirty="0" smtClean="0"/>
              <a:t> </a:t>
            </a:r>
            <a:r>
              <a:rPr lang="en-US" dirty="0"/>
              <a:t>= </a:t>
            </a:r>
            <a:r>
              <a:rPr lang="el-GR" dirty="0" smtClean="0"/>
              <a:t>κατώτερη θερμογόνος ικανότητα πετρελαίου </a:t>
            </a:r>
            <a:r>
              <a:rPr lang="en-US" dirty="0" smtClean="0"/>
              <a:t>= 9</a:t>
            </a:r>
            <a:r>
              <a:rPr lang="el-GR" dirty="0" smtClean="0"/>
              <a:t>,</a:t>
            </a:r>
            <a:r>
              <a:rPr lang="en-US" dirty="0" smtClean="0"/>
              <a:t>9 kWh</a:t>
            </a:r>
            <a:r>
              <a:rPr lang="el-GR" baseline="-25000" dirty="0"/>
              <a:t>θ</a:t>
            </a:r>
            <a:r>
              <a:rPr lang="en-US" dirty="0" smtClean="0"/>
              <a:t>/</a:t>
            </a:r>
            <a:r>
              <a:rPr lang="en-US" dirty="0" err="1" smtClean="0"/>
              <a:t>lt</a:t>
            </a:r>
            <a:r>
              <a:rPr lang="en-US" dirty="0" smtClean="0"/>
              <a:t> (</a:t>
            </a:r>
            <a:r>
              <a:rPr lang="el-GR" dirty="0" smtClean="0"/>
              <a:t>βλέπε </a:t>
            </a:r>
            <a:r>
              <a:rPr lang="en-US" b="1" dirty="0" smtClean="0"/>
              <a:t>B1.2</a:t>
            </a:r>
            <a:r>
              <a:rPr lang="en-US" dirty="0" smtClean="0"/>
              <a:t>)</a:t>
            </a:r>
            <a:endParaRPr lang="en-US" dirty="0"/>
          </a:p>
          <a:p>
            <a:r>
              <a:rPr lang="en-US" dirty="0" smtClean="0"/>
              <a:t>k</a:t>
            </a:r>
            <a:r>
              <a:rPr lang="el-GR" baseline="-25000" dirty="0" smtClean="0"/>
              <a:t>εκ</a:t>
            </a:r>
            <a:r>
              <a:rPr lang="en-US" baseline="-25000" dirty="0" smtClean="0"/>
              <a:t>,</a:t>
            </a:r>
            <a:r>
              <a:rPr lang="el-GR" baseline="-25000" dirty="0" smtClean="0"/>
              <a:t>π</a:t>
            </a:r>
            <a:r>
              <a:rPr lang="en-US" dirty="0" smtClean="0"/>
              <a:t> </a:t>
            </a:r>
            <a:r>
              <a:rPr lang="en-US" dirty="0"/>
              <a:t>= </a:t>
            </a:r>
            <a:r>
              <a:rPr lang="en-US" dirty="0" smtClean="0"/>
              <a:t>0</a:t>
            </a:r>
            <a:r>
              <a:rPr lang="el-GR" dirty="0" smtClean="0"/>
              <a:t>,</a:t>
            </a:r>
            <a:r>
              <a:rPr lang="en-US" dirty="0" smtClean="0"/>
              <a:t>305 kg CO</a:t>
            </a:r>
            <a:r>
              <a:rPr lang="en-US" baseline="-25000" dirty="0" smtClean="0"/>
              <a:t>2 </a:t>
            </a:r>
            <a:r>
              <a:rPr lang="en-US" dirty="0" smtClean="0"/>
              <a:t>eq./kWh</a:t>
            </a:r>
            <a:r>
              <a:rPr lang="el-GR" baseline="-25000" dirty="0"/>
              <a:t>θ</a:t>
            </a:r>
            <a:endParaRPr lang="en-US" baseline="-25000" dirty="0"/>
          </a:p>
          <a:p>
            <a:r>
              <a:rPr lang="en-US" dirty="0" smtClean="0"/>
              <a:t>Q</a:t>
            </a:r>
            <a:r>
              <a:rPr lang="el-GR" baseline="-25000" dirty="0" err="1" smtClean="0"/>
              <a:t>ηλ</a:t>
            </a:r>
            <a:r>
              <a:rPr lang="en-US" dirty="0" smtClean="0"/>
              <a:t> </a:t>
            </a:r>
            <a:r>
              <a:rPr lang="en-US" dirty="0"/>
              <a:t>= </a:t>
            </a:r>
            <a:r>
              <a:rPr lang="en-US" dirty="0" smtClean="0"/>
              <a:t>330</a:t>
            </a:r>
            <a:r>
              <a:rPr lang="el-GR" dirty="0" smtClean="0"/>
              <a:t>.</a:t>
            </a:r>
            <a:r>
              <a:rPr lang="en-US" dirty="0" smtClean="0"/>
              <a:t>808 kWh</a:t>
            </a:r>
            <a:r>
              <a:rPr lang="el-GR" baseline="-25000" dirty="0" err="1" smtClean="0"/>
              <a:t>ηλ</a:t>
            </a:r>
            <a:endParaRPr lang="en-US" baseline="-25000" dirty="0"/>
          </a:p>
          <a:p>
            <a:r>
              <a:rPr lang="en-US" dirty="0" smtClean="0"/>
              <a:t>k</a:t>
            </a:r>
            <a:r>
              <a:rPr lang="el-GR" baseline="-25000" dirty="0" smtClean="0"/>
              <a:t>εκ</a:t>
            </a:r>
            <a:r>
              <a:rPr lang="en-US" baseline="-25000" dirty="0" smtClean="0"/>
              <a:t>,</a:t>
            </a:r>
            <a:r>
              <a:rPr lang="el-GR" baseline="-25000" dirty="0" err="1" smtClean="0"/>
              <a:t>ηλ</a:t>
            </a:r>
            <a:r>
              <a:rPr lang="en-US" baseline="-25000" dirty="0" smtClean="0"/>
              <a:t> </a:t>
            </a:r>
            <a:r>
              <a:rPr lang="en-US" dirty="0"/>
              <a:t>= </a:t>
            </a:r>
            <a:r>
              <a:rPr lang="en-US" dirty="0" smtClean="0"/>
              <a:t>1</a:t>
            </a:r>
            <a:r>
              <a:rPr lang="el-GR" dirty="0" smtClean="0"/>
              <a:t>,</a:t>
            </a:r>
            <a:r>
              <a:rPr lang="en-US" dirty="0" smtClean="0"/>
              <a:t>167 kg CO</a:t>
            </a:r>
            <a:r>
              <a:rPr lang="en-US" baseline="-25000" dirty="0" smtClean="0"/>
              <a:t>2 </a:t>
            </a:r>
            <a:r>
              <a:rPr lang="en-US" dirty="0" smtClean="0"/>
              <a:t>eq</a:t>
            </a:r>
            <a:r>
              <a:rPr lang="en-US" dirty="0"/>
              <a:t>.</a:t>
            </a:r>
            <a:r>
              <a:rPr lang="en-US" dirty="0" smtClean="0"/>
              <a:t>/kWh</a:t>
            </a:r>
            <a:r>
              <a:rPr lang="el-GR" baseline="-25000" dirty="0" err="1" smtClean="0"/>
              <a:t>ηλ</a:t>
            </a:r>
            <a:endParaRPr lang="en-US" baseline="-25000" dirty="0"/>
          </a:p>
          <a:p>
            <a:r>
              <a:rPr lang="en-US" dirty="0" smtClean="0"/>
              <a:t>A</a:t>
            </a:r>
            <a:r>
              <a:rPr lang="el-GR" baseline="-25000" dirty="0"/>
              <a:t>Ω</a:t>
            </a:r>
            <a:r>
              <a:rPr lang="en-US" dirty="0" smtClean="0"/>
              <a:t> </a:t>
            </a:r>
            <a:r>
              <a:rPr lang="en-US" dirty="0"/>
              <a:t>= </a:t>
            </a:r>
            <a:r>
              <a:rPr lang="en-US" dirty="0" smtClean="0"/>
              <a:t>4</a:t>
            </a:r>
            <a:r>
              <a:rPr lang="el-GR" dirty="0" smtClean="0"/>
              <a:t>.</a:t>
            </a:r>
            <a:r>
              <a:rPr lang="en-US" dirty="0" smtClean="0"/>
              <a:t>915</a:t>
            </a:r>
            <a:r>
              <a:rPr lang="el-GR" dirty="0" smtClean="0"/>
              <a:t>,</a:t>
            </a:r>
            <a:r>
              <a:rPr lang="en-US" dirty="0" smtClean="0"/>
              <a:t>1 m</a:t>
            </a:r>
            <a:r>
              <a:rPr lang="en-US" baseline="30000" dirty="0" smtClean="0"/>
              <a:t>2</a:t>
            </a: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1455335" y="1731254"/>
                <a:ext cx="4184222" cy="6755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 </m:t>
                      </m:r>
                      <m:f>
                        <m:fPr>
                          <m:ctrlPr>
                            <a:rPr lang="en-US" b="0" i="1" smtClean="0">
                              <a:latin typeface="Cambria Math"/>
                            </a:rPr>
                          </m:ctrlPr>
                        </m:fPr>
                        <m:num>
                          <m:sSub>
                            <m:sSubPr>
                              <m:ctrlPr>
                                <a:rPr lang="en-US" b="0" i="1" smtClean="0">
                                  <a:latin typeface="Cambria Math"/>
                                </a:rPr>
                              </m:ctrlPr>
                            </m:sSubPr>
                            <m:e>
                              <m:sSub>
                                <m:sSubPr>
                                  <m:ctrlPr>
                                    <a:rPr lang="en-US" i="1">
                                      <a:latin typeface="Cambria Math"/>
                                    </a:rPr>
                                  </m:ctrlPr>
                                </m:sSubPr>
                                <m:e>
                                  <m:r>
                                    <a:rPr lang="en-US" b="0" i="1" smtClean="0">
                                      <a:latin typeface="Cambria Math"/>
                                    </a:rPr>
                                    <m:t>(</m:t>
                                  </m:r>
                                  <m:r>
                                    <a:rPr lang="en-US" i="1">
                                      <a:latin typeface="Cambria Math"/>
                                    </a:rPr>
                                    <m:t>𝑄</m:t>
                                  </m:r>
                                </m:e>
                                <m:sub>
                                  <m:r>
                                    <a:rPr lang="el-GR" b="0" i="1" smtClean="0">
                                      <a:latin typeface="Cambria Math"/>
                                    </a:rPr>
                                    <m:t>𝜅</m:t>
                                  </m:r>
                                  <m:r>
                                    <a:rPr lang="el-GR" b="0" i="1" smtClean="0">
                                      <a:latin typeface="Cambria Math"/>
                                    </a:rPr>
                                    <m:t>,</m:t>
                                  </m:r>
                                  <m:r>
                                    <a:rPr lang="el-GR" b="0" i="1" smtClean="0">
                                      <a:latin typeface="Cambria Math"/>
                                    </a:rPr>
                                    <m:t>𝜋</m:t>
                                  </m:r>
                                </m:sub>
                              </m:sSub>
                              <m:sSub>
                                <m:sSubPr>
                                  <m:ctrlPr>
                                    <a:rPr lang="en-US" i="1">
                                      <a:latin typeface="Cambria Math"/>
                                    </a:rPr>
                                  </m:ctrlPr>
                                </m:sSubPr>
                                <m:e>
                                  <m:r>
                                    <a:rPr lang="en-US" i="1">
                                      <a:latin typeface="Cambria Math"/>
                                      <a:sym typeface="Wingdings"/>
                                    </a:rPr>
                                    <m:t> </m:t>
                                  </m:r>
                                  <m:r>
                                    <m:rPr>
                                      <m:sty m:val="p"/>
                                    </m:rPr>
                                    <a:rPr lang="el-GR" b="0" i="0" smtClean="0">
                                      <a:latin typeface="Cambria Math"/>
                                      <a:sym typeface="Wingdings"/>
                                    </a:rPr>
                                    <m:t>ΚΘΙ</m:t>
                                  </m:r>
                                </m:e>
                                <m:sub>
                                  <m:r>
                                    <a:rPr lang="el-GR" b="0" i="1" smtClean="0">
                                      <a:latin typeface="Cambria Math"/>
                                    </a:rPr>
                                    <m:t>𝜋</m:t>
                                  </m:r>
                                </m:sub>
                              </m:sSub>
                              <m:r>
                                <a:rPr lang="en-US" i="1">
                                  <a:latin typeface="Cambria Math"/>
                                </a:rPr>
                                <m:t> </m:t>
                              </m:r>
                              <m:sSub>
                                <m:sSubPr>
                                  <m:ctrlPr>
                                    <a:rPr lang="en-US" i="1">
                                      <a:latin typeface="Cambria Math"/>
                                    </a:rPr>
                                  </m:ctrlPr>
                                </m:sSubPr>
                                <m:e>
                                  <m:r>
                                    <a:rPr lang="en-US" i="1">
                                      <a:latin typeface="Cambria Math"/>
                                      <a:sym typeface="Wingdings"/>
                                    </a:rPr>
                                    <m:t> </m:t>
                                  </m:r>
                                  <m:r>
                                    <a:rPr lang="en-US" i="1">
                                      <a:latin typeface="Cambria Math"/>
                                    </a:rPr>
                                    <m:t>𝑘</m:t>
                                  </m:r>
                                </m:e>
                                <m:sub>
                                  <m:r>
                                    <a:rPr lang="el-GR" b="0" i="1" smtClean="0">
                                      <a:latin typeface="Cambria Math"/>
                                    </a:rPr>
                                    <m:t>𝜀𝜅</m:t>
                                  </m:r>
                                  <m:r>
                                    <a:rPr lang="el-GR" b="0" i="1" smtClean="0">
                                      <a:latin typeface="Cambria Math"/>
                                    </a:rPr>
                                    <m:t>,</m:t>
                                  </m:r>
                                  <m:r>
                                    <a:rPr lang="el-GR" b="0" i="1" smtClean="0">
                                      <a:latin typeface="Cambria Math"/>
                                    </a:rPr>
                                    <m:t>𝜋</m:t>
                                  </m:r>
                                </m:sub>
                              </m:sSub>
                              <m:r>
                                <a:rPr lang="en-US" b="0" i="1" smtClean="0">
                                  <a:latin typeface="Cambria Math"/>
                                </a:rPr>
                                <m:t>)+ (</m:t>
                              </m:r>
                              <m:r>
                                <a:rPr lang="en-US" b="0" i="1" smtClean="0">
                                  <a:latin typeface="Cambria Math"/>
                                </a:rPr>
                                <m:t>𝑄</m:t>
                              </m:r>
                            </m:e>
                            <m:sub>
                              <m:r>
                                <a:rPr lang="el-GR" b="0" i="1" smtClean="0">
                                  <a:latin typeface="Cambria Math"/>
                                </a:rPr>
                                <m:t>𝜂𝜆</m:t>
                              </m:r>
                            </m:sub>
                          </m:sSub>
                          <m:sSub>
                            <m:sSubPr>
                              <m:ctrlPr>
                                <a:rPr lang="en-US" i="1">
                                  <a:latin typeface="Cambria Math"/>
                                </a:rPr>
                              </m:ctrlPr>
                            </m:sSubPr>
                            <m:e>
                              <m:r>
                                <a:rPr lang="en-US" i="1">
                                  <a:latin typeface="Cambria Math"/>
                                  <a:sym typeface="Wingdings"/>
                                </a:rPr>
                                <m:t> </m:t>
                              </m:r>
                              <m:r>
                                <a:rPr lang="en-US" i="1">
                                  <a:latin typeface="Cambria Math"/>
                                </a:rPr>
                                <m:t>𝑘</m:t>
                              </m:r>
                            </m:e>
                            <m:sub>
                              <m:r>
                                <a:rPr lang="el-GR" b="0" i="1" smtClean="0">
                                  <a:latin typeface="Cambria Math"/>
                                </a:rPr>
                                <m:t>𝜀𝜅</m:t>
                              </m:r>
                              <m:r>
                                <a:rPr lang="en-US" i="1">
                                  <a:latin typeface="Cambria Math"/>
                                </a:rPr>
                                <m:t>,</m:t>
                              </m:r>
                              <m:r>
                                <a:rPr lang="el-GR" b="0" i="1" smtClean="0">
                                  <a:latin typeface="Cambria Math"/>
                                </a:rPr>
                                <m:t>𝜂𝜆</m:t>
                              </m:r>
                            </m:sub>
                          </m:sSub>
                          <m:r>
                            <a:rPr lang="en-US" b="0" i="1" smtClean="0">
                              <a:latin typeface="Cambria Math"/>
                            </a:rPr>
                            <m:t>)</m:t>
                          </m:r>
                        </m:num>
                        <m:den>
                          <m:sSub>
                            <m:sSubPr>
                              <m:ctrlPr>
                                <a:rPr lang="en-US" b="0" i="1" smtClean="0">
                                  <a:latin typeface="Cambria Math"/>
                                </a:rPr>
                              </m:ctrlPr>
                            </m:sSubPr>
                            <m:e>
                              <m:r>
                                <a:rPr lang="en-US" b="0" i="1" smtClean="0">
                                  <a:latin typeface="Cambria Math"/>
                                </a:rPr>
                                <m:t>𝐴</m:t>
                              </m:r>
                            </m:e>
                            <m:sub>
                              <m:r>
                                <m:rPr>
                                  <m:sty m:val="p"/>
                                </m:rPr>
                                <a:rPr lang="el-GR" b="0" i="0" smtClean="0">
                                  <a:latin typeface="Cambria Math"/>
                                </a:rPr>
                                <m:t>Ω</m:t>
                              </m:r>
                            </m:sub>
                          </m:sSub>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455335" y="1731254"/>
                <a:ext cx="4184222" cy="675570"/>
              </a:xfrm>
              <a:prstGeom prst="rect">
                <a:avLst/>
              </a:prstGeom>
              <a:blipFill rotWithShape="1">
                <a:blip r:embed="rId3"/>
                <a:stretch>
                  <a:fillRect/>
                </a:stretch>
              </a:blipFill>
            </p:spPr>
            <p:txBody>
              <a:bodyPr/>
              <a:lstStyle/>
              <a:p>
                <a:r>
                  <a:rPr lang="en-US">
                    <a:noFill/>
                  </a:rPr>
                  <a:t> </a:t>
                </a:r>
              </a:p>
            </p:txBody>
          </p:sp>
        </mc:Fallback>
      </mc:AlternateContent>
      <p:grpSp>
        <p:nvGrpSpPr>
          <p:cNvPr id="7" name="Group 6"/>
          <p:cNvGrpSpPr/>
          <p:nvPr/>
        </p:nvGrpSpPr>
        <p:grpSpPr>
          <a:xfrm>
            <a:off x="2242869" y="3955956"/>
            <a:ext cx="3904074" cy="2243884"/>
            <a:chOff x="2242869" y="3955956"/>
            <a:chExt cx="3904074" cy="2243884"/>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99" y="3980935"/>
              <a:ext cx="830344" cy="7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242869" y="3955956"/>
              <a:ext cx="3536115" cy="2243884"/>
              <a:chOff x="2285999" y="3955956"/>
              <a:chExt cx="3536115" cy="2243884"/>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9" y="3955956"/>
                <a:ext cx="3536115" cy="22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4607025" y="4226618"/>
                <a:ext cx="815248" cy="109728"/>
              </a:xfrm>
              <a:prstGeom prst="roundRect">
                <a:avLst/>
              </a:prstGeom>
              <a:noFill/>
              <a:ln>
                <a:solidFill>
                  <a:srgbClr val="1A9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grpSp>
        <p:nvGrpSpPr>
          <p:cNvPr id="4" name="Group 3"/>
          <p:cNvGrpSpPr/>
          <p:nvPr/>
        </p:nvGrpSpPr>
        <p:grpSpPr>
          <a:xfrm>
            <a:off x="6298564" y="2942294"/>
            <a:ext cx="2783732" cy="3366100"/>
            <a:chOff x="6298564" y="2942294"/>
            <a:chExt cx="2783732" cy="3366100"/>
          </a:xfrm>
        </p:grpSpPr>
        <p:pic>
          <p:nvPicPr>
            <p:cNvPr id="23"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8564" y="3980858"/>
              <a:ext cx="340173" cy="5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6298564" y="2942294"/>
              <a:ext cx="2783732" cy="3366100"/>
              <a:chOff x="6366400" y="1717523"/>
              <a:chExt cx="2783732" cy="3366100"/>
            </a:xfrm>
          </p:grpSpPr>
          <p:grpSp>
            <p:nvGrpSpPr>
              <p:cNvPr id="28" name="Group 27"/>
              <p:cNvGrpSpPr/>
              <p:nvPr/>
            </p:nvGrpSpPr>
            <p:grpSpPr>
              <a:xfrm>
                <a:off x="6673932" y="1717523"/>
                <a:ext cx="2395526" cy="3027546"/>
                <a:chOff x="6180462" y="1627924"/>
                <a:chExt cx="2709191" cy="3705100"/>
              </a:xfrm>
            </p:grpSpPr>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0463" y="1627924"/>
                  <a:ext cx="2709190" cy="257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0462" y="4195458"/>
                  <a:ext cx="2706624" cy="113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9" name="Rounded Rectangle 28"/>
              <p:cNvSpPr/>
              <p:nvPr/>
            </p:nvSpPr>
            <p:spPr>
              <a:xfrm>
                <a:off x="8267866" y="2864569"/>
                <a:ext cx="815248" cy="157198"/>
              </a:xfrm>
              <a:prstGeom prst="roundRect">
                <a:avLst/>
              </a:prstGeom>
              <a:noFill/>
              <a:ln>
                <a:solidFill>
                  <a:srgbClr val="1A9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366400" y="4745069"/>
                <a:ext cx="2783732" cy="338554"/>
              </a:xfrm>
              <a:prstGeom prst="rect">
                <a:avLst/>
              </a:prstGeom>
              <a:noFill/>
            </p:spPr>
            <p:txBody>
              <a:bodyPr wrap="square" rtlCol="0">
                <a:spAutoFit/>
              </a:bodyPr>
              <a:lstStyle/>
              <a:p>
                <a:r>
                  <a:rPr lang="el-GR" sz="800" i="1" dirty="0" smtClean="0"/>
                  <a:t>Πηγή</a:t>
                </a:r>
                <a:r>
                  <a:rPr lang="en-US" sz="800" i="1" dirty="0" smtClean="0"/>
                  <a:t>: </a:t>
                </a:r>
                <a:r>
                  <a:rPr lang="el-GR" sz="800" b="1" i="1" dirty="0"/>
                  <a:t>Σύμφωνο Δημάρχων</a:t>
                </a:r>
                <a:r>
                  <a:rPr lang="en-US" sz="800" i="1" dirty="0" smtClean="0"/>
                  <a:t> – </a:t>
                </a:r>
                <a:r>
                  <a:rPr lang="el-GR" sz="800" i="1" dirty="0" smtClean="0"/>
                  <a:t>Τεχνικό Παράρτημα για την σύνταξη </a:t>
                </a:r>
                <a:r>
                  <a:rPr lang="el-GR" sz="800" i="1" dirty="0"/>
                  <a:t>του Σχεδίου Δράσης για </a:t>
                </a:r>
                <a:r>
                  <a:rPr lang="el-GR" sz="800" i="1" dirty="0" smtClean="0"/>
                  <a:t>την Αειφόρο Ενέργεια (ΣΔΑΕ)</a:t>
                </a:r>
                <a:endParaRPr lang="en-US" sz="800" i="1" dirty="0"/>
              </a:p>
            </p:txBody>
          </p:sp>
        </p:grpSp>
      </p:grpSp>
    </p:spTree>
    <p:extLst>
      <p:ext uri="{BB962C8B-B14F-4D97-AF65-F5344CB8AC3E}">
        <p14:creationId xmlns:p14="http://schemas.microsoft.com/office/powerpoint/2010/main" val="721344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115" y="4892883"/>
            <a:ext cx="452488" cy="41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42</a:t>
            </a:fld>
            <a:endParaRPr lang="en-US"/>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227" y="4480838"/>
            <a:ext cx="378512" cy="368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egnaposto contenuto 2">
            <a:extLst>
              <a:ext uri="{FF2B5EF4-FFF2-40B4-BE49-F238E27FC236}">
                <a16:creationId xmlns="" xmlns:a16="http://schemas.microsoft.com/office/drawing/2014/main" id="{86F2EB93-A63A-4210-B86A-E5FCAD7D8D7F}"/>
              </a:ext>
            </a:extLst>
          </p:cNvPr>
          <p:cNvSpPr txBox="1">
            <a:spLocks/>
          </p:cNvSpPr>
          <p:nvPr/>
        </p:nvSpPr>
        <p:spPr>
          <a:xfrm>
            <a:off x="1742739" y="4523870"/>
            <a:ext cx="7401261" cy="14035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000" i="1" dirty="0" smtClean="0">
                <a:cs typeface="Calibri" panose="020F0502020204030204" pitchFamily="34" charset="0"/>
              </a:rPr>
              <a:t>Συμμετοχή στις ετήσιες εκπομπές</a:t>
            </a:r>
            <a:endParaRPr lang="en-US" sz="2000" i="1" dirty="0" smtClean="0">
              <a:cs typeface="Calibri" panose="020F0502020204030204" pitchFamily="34" charset="0"/>
            </a:endParaRPr>
          </a:p>
          <a:p>
            <a:pPr marL="0" indent="0">
              <a:buFont typeface="Arial" panose="020B0604020202020204" pitchFamily="34" charset="0"/>
              <a:buNone/>
            </a:pPr>
            <a:r>
              <a:rPr lang="el-GR" sz="2000" i="1" dirty="0" smtClean="0">
                <a:cs typeface="Calibri" panose="020F0502020204030204" pitchFamily="34" charset="0"/>
              </a:rPr>
              <a:t>Καύσιμο</a:t>
            </a:r>
            <a:r>
              <a:rPr lang="en-US" sz="2000" i="1" dirty="0" smtClean="0">
                <a:cs typeface="Calibri" panose="020F0502020204030204" pitchFamily="34" charset="0"/>
              </a:rPr>
              <a:t>: 27%</a:t>
            </a:r>
          </a:p>
          <a:p>
            <a:pPr marL="0" indent="0">
              <a:buNone/>
            </a:pPr>
            <a:r>
              <a:rPr lang="el-GR" sz="2000" b="1" i="1" dirty="0" smtClean="0">
                <a:cs typeface="Calibri" panose="020F0502020204030204" pitchFamily="34" charset="0"/>
              </a:rPr>
              <a:t>Ηλεκτρισμός</a:t>
            </a:r>
            <a:r>
              <a:rPr lang="en-US" sz="2000" b="1" i="1" dirty="0" smtClean="0">
                <a:cs typeface="Calibri" panose="020F0502020204030204" pitchFamily="34" charset="0"/>
              </a:rPr>
              <a:t>: 73% </a:t>
            </a:r>
            <a:r>
              <a:rPr lang="el-GR" sz="2000" i="1" dirty="0">
                <a:cs typeface="Calibri" panose="020F0502020204030204" pitchFamily="34" charset="0"/>
              </a:rPr>
              <a:t>κύρια πηγή των ετήσιων εκπομπών </a:t>
            </a:r>
            <a:r>
              <a:rPr lang="en-US" sz="2000" i="1" dirty="0" smtClean="0">
                <a:cs typeface="Calibri" panose="020F0502020204030204" pitchFamily="34" charset="0"/>
              </a:rPr>
              <a:t>(</a:t>
            </a:r>
            <a:r>
              <a:rPr lang="el-GR" sz="2000" i="1" dirty="0" smtClean="0">
                <a:cs typeface="Calibri" panose="020F0502020204030204" pitchFamily="34" charset="0"/>
              </a:rPr>
              <a:t>εξαρτάται από τους εθνικούς </a:t>
            </a:r>
            <a:r>
              <a:rPr lang="en-GB" sz="2000" i="1" dirty="0" smtClean="0">
                <a:cs typeface="Calibri" panose="020F0502020204030204" pitchFamily="34" charset="0"/>
              </a:rPr>
              <a:t>LCA</a:t>
            </a:r>
            <a:r>
              <a:rPr lang="el-GR" sz="2000" i="1" dirty="0" smtClean="0">
                <a:cs typeface="Calibri" panose="020F0502020204030204" pitchFamily="34" charset="0"/>
              </a:rPr>
              <a:t> συντελεστές </a:t>
            </a:r>
            <a:r>
              <a:rPr lang="el-GR" sz="2000" i="1" dirty="0">
                <a:cs typeface="Calibri" panose="020F0502020204030204" pitchFamily="34" charset="0"/>
              </a:rPr>
              <a:t>εκπομπής </a:t>
            </a:r>
            <a:r>
              <a:rPr lang="en-US" sz="2000" i="1" dirty="0" smtClean="0">
                <a:cs typeface="Calibri" panose="020F0502020204030204" pitchFamily="34" charset="0"/>
              </a:rPr>
              <a:t>) </a:t>
            </a:r>
          </a:p>
        </p:txBody>
      </p:sp>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990" y="5320513"/>
            <a:ext cx="284749" cy="45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9" name="TextBox 18"/>
              <p:cNvSpPr txBox="1"/>
              <p:nvPr/>
            </p:nvSpPr>
            <p:spPr>
              <a:xfrm>
                <a:off x="790813" y="1596135"/>
                <a:ext cx="7857985" cy="833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 </m:t>
                      </m:r>
                      <m:f>
                        <m:fPr>
                          <m:ctrlPr>
                            <a:rPr lang="en-US" b="0" i="1" smtClean="0">
                              <a:latin typeface="Cambria Math"/>
                            </a:rPr>
                          </m:ctrlPr>
                        </m:fPr>
                        <m:num>
                          <m:r>
                            <a:rPr lang="en-US" b="0" i="1" smtClean="0">
                              <a:latin typeface="Cambria Math"/>
                            </a:rPr>
                            <m:t>(47</m:t>
                          </m:r>
                          <m:r>
                            <a:rPr lang="el-GR" b="0" i="1" smtClean="0">
                              <a:latin typeface="Cambria Math"/>
                            </a:rPr>
                            <m:t>.</m:t>
                          </m:r>
                          <m:r>
                            <a:rPr lang="en-US" b="0" i="1" smtClean="0">
                              <a:latin typeface="Cambria Math"/>
                            </a:rPr>
                            <m:t>500 </m:t>
                          </m:r>
                          <m:r>
                            <a:rPr lang="en-US" b="0" i="1" smtClean="0">
                              <a:latin typeface="Cambria Math"/>
                            </a:rPr>
                            <m:t>𝑙𝑡</m:t>
                          </m:r>
                          <m:r>
                            <a:rPr lang="en-US" i="1">
                              <a:latin typeface="Cambria Math"/>
                              <a:sym typeface="Wingdings"/>
                            </a:rPr>
                            <m:t></m:t>
                          </m:r>
                          <m:r>
                            <a:rPr lang="en-US" b="0" i="1" smtClean="0">
                              <a:latin typeface="Cambria Math"/>
                            </a:rPr>
                            <m:t>9</m:t>
                          </m:r>
                          <m:r>
                            <a:rPr lang="el-GR" b="0" i="1" smtClean="0">
                              <a:latin typeface="Cambria Math"/>
                            </a:rPr>
                            <m:t>,</m:t>
                          </m:r>
                          <m:r>
                            <a:rPr lang="en-US" b="0" i="1" smtClean="0">
                              <a:latin typeface="Cambria Math"/>
                            </a:rPr>
                            <m:t>9</m:t>
                          </m:r>
                          <m:f>
                            <m:fPr>
                              <m:ctrlPr>
                                <a:rPr lang="en-US" b="0" i="1" smtClean="0">
                                  <a:latin typeface="Cambria Math"/>
                                  <a:sym typeface="Wingdings"/>
                                </a:rPr>
                              </m:ctrlPr>
                            </m:fPr>
                            <m:num>
                              <m:r>
                                <a:rPr lang="en-US" b="0" i="1" smtClean="0">
                                  <a:latin typeface="Cambria Math"/>
                                  <a:sym typeface="Wingdings"/>
                                </a:rPr>
                                <m:t>𝑘𝑊h</m:t>
                              </m:r>
                            </m:num>
                            <m:den>
                              <m:r>
                                <a:rPr lang="en-US" b="0" i="1" smtClean="0">
                                  <a:latin typeface="Cambria Math"/>
                                  <a:sym typeface="Wingdings"/>
                                </a:rPr>
                                <m:t>𝑙𝑡</m:t>
                              </m:r>
                            </m:den>
                          </m:f>
                          <m:r>
                            <a:rPr lang="en-US" i="1">
                              <a:latin typeface="Cambria Math"/>
                              <a:sym typeface="Wingdings"/>
                            </a:rPr>
                            <m:t> 0</m:t>
                          </m:r>
                          <m:r>
                            <a:rPr lang="el-GR" b="0" i="1" smtClean="0">
                              <a:latin typeface="Cambria Math"/>
                              <a:sym typeface="Wingdings"/>
                            </a:rPr>
                            <m:t>,</m:t>
                          </m:r>
                          <m:r>
                            <a:rPr lang="en-US" i="1">
                              <a:latin typeface="Cambria Math"/>
                              <a:sym typeface="Wingdings"/>
                            </a:rPr>
                            <m:t>305</m:t>
                          </m:r>
                          <m:f>
                            <m:fPr>
                              <m:ctrlPr>
                                <a:rPr lang="en-US" i="1">
                                  <a:latin typeface="Cambria Math"/>
                                  <a:sym typeface="Wingdings"/>
                                </a:rPr>
                              </m:ctrlPr>
                            </m:fPr>
                            <m:num>
                              <m:r>
                                <a:rPr lang="en-US" b="0" i="1" smtClean="0">
                                  <a:latin typeface="Cambria Math"/>
                                  <a:sym typeface="Wingdings"/>
                                </a:rPr>
                                <m:t>𝑘𝑔𝐶𝑂</m:t>
                              </m:r>
                              <m:r>
                                <a:rPr lang="en-US" b="0" i="1" baseline="-25000" smtClean="0">
                                  <a:latin typeface="Cambria Math"/>
                                  <a:sym typeface="Wingdings"/>
                                </a:rPr>
                                <m:t>2</m:t>
                              </m:r>
                              <m:r>
                                <a:rPr lang="en-US" b="0" i="1" smtClean="0">
                                  <a:latin typeface="Cambria Math"/>
                                  <a:sym typeface="Wingdings"/>
                                </a:rPr>
                                <m:t>𝑒𝑞</m:t>
                              </m:r>
                              <m:r>
                                <a:rPr lang="en-US" b="0" i="1" smtClean="0">
                                  <a:latin typeface="Cambria Math"/>
                                  <a:sym typeface="Wingdings"/>
                                </a:rPr>
                                <m:t>.</m:t>
                              </m:r>
                            </m:num>
                            <m:den>
                              <m:r>
                                <a:rPr lang="en-US" i="1">
                                  <a:latin typeface="Cambria Math"/>
                                  <a:sym typeface="Wingdings"/>
                                </a:rPr>
                                <m:t>𝑘𝑊h</m:t>
                              </m:r>
                            </m:den>
                          </m:f>
                          <m:r>
                            <a:rPr lang="en-US" b="0" i="1" smtClean="0">
                              <a:latin typeface="Cambria Math"/>
                            </a:rPr>
                            <m:t>)+(330</m:t>
                          </m:r>
                          <m:r>
                            <a:rPr lang="el-GR" b="0" i="1" smtClean="0">
                              <a:latin typeface="Cambria Math"/>
                            </a:rPr>
                            <m:t>.</m:t>
                          </m:r>
                          <m:r>
                            <a:rPr lang="en-US" b="0" i="1" smtClean="0">
                              <a:latin typeface="Cambria Math"/>
                            </a:rPr>
                            <m:t>808 </m:t>
                          </m:r>
                          <m:r>
                            <a:rPr lang="en-US" b="0" i="1" smtClean="0">
                              <a:latin typeface="Cambria Math"/>
                            </a:rPr>
                            <m:t>𝑘𝑊h</m:t>
                          </m:r>
                          <m:r>
                            <a:rPr lang="en-US" i="1">
                              <a:latin typeface="Cambria Math"/>
                              <a:sym typeface="Wingdings"/>
                            </a:rPr>
                            <m:t></m:t>
                          </m:r>
                          <m:r>
                            <a:rPr lang="en-US" b="0" i="1" smtClean="0">
                              <a:latin typeface="Cambria Math"/>
                            </a:rPr>
                            <m:t>1</m:t>
                          </m:r>
                          <m:r>
                            <a:rPr lang="el-GR" b="0" i="1" smtClean="0">
                              <a:latin typeface="Cambria Math"/>
                            </a:rPr>
                            <m:t>,</m:t>
                          </m:r>
                          <m:r>
                            <a:rPr lang="en-US" b="0" i="1" smtClean="0">
                              <a:latin typeface="Cambria Math"/>
                            </a:rPr>
                            <m:t>167</m:t>
                          </m:r>
                          <m:f>
                            <m:fPr>
                              <m:ctrlPr>
                                <a:rPr lang="en-US" i="1">
                                  <a:latin typeface="Cambria Math"/>
                                  <a:sym typeface="Wingdings"/>
                                </a:rPr>
                              </m:ctrlPr>
                            </m:fPr>
                            <m:num>
                              <m:r>
                                <a:rPr lang="en-US" i="1">
                                  <a:latin typeface="Cambria Math"/>
                                  <a:sym typeface="Wingdings"/>
                                </a:rPr>
                                <m:t>𝑘𝑔𝐶𝑂</m:t>
                              </m:r>
                              <m:r>
                                <a:rPr lang="en-US" i="1" baseline="-25000">
                                  <a:latin typeface="Cambria Math"/>
                                  <a:sym typeface="Wingdings"/>
                                </a:rPr>
                                <m:t>2</m:t>
                              </m:r>
                              <m:r>
                                <a:rPr lang="en-US" i="1">
                                  <a:latin typeface="Cambria Math"/>
                                  <a:sym typeface="Wingdings"/>
                                </a:rPr>
                                <m:t>𝑒𝑞</m:t>
                              </m:r>
                              <m:r>
                                <a:rPr lang="en-US" i="1">
                                  <a:latin typeface="Cambria Math"/>
                                  <a:sym typeface="Wingdings"/>
                                </a:rPr>
                                <m:t>.</m:t>
                              </m:r>
                            </m:num>
                            <m:den>
                              <m:r>
                                <a:rPr lang="en-US" i="1">
                                  <a:latin typeface="Cambria Math"/>
                                  <a:sym typeface="Wingdings"/>
                                </a:rPr>
                                <m:t>𝑘𝑊h</m:t>
                              </m:r>
                            </m:den>
                          </m:f>
                          <m:r>
                            <a:rPr lang="en-US" b="0" i="1" smtClean="0">
                              <a:latin typeface="Cambria Math"/>
                            </a:rPr>
                            <m:t>)</m:t>
                          </m:r>
                        </m:num>
                        <m:den>
                          <m:r>
                            <a:rPr lang="en-US" b="0" i="1" smtClean="0">
                              <a:latin typeface="Cambria Math"/>
                            </a:rPr>
                            <m:t>4</m:t>
                          </m:r>
                          <m:r>
                            <a:rPr lang="el-GR" b="0" i="1" smtClean="0">
                              <a:latin typeface="Cambria Math"/>
                            </a:rPr>
                            <m:t>.</m:t>
                          </m:r>
                          <m:r>
                            <a:rPr lang="en-US" b="0" i="1" smtClean="0">
                              <a:latin typeface="Cambria Math"/>
                            </a:rPr>
                            <m:t>915</m:t>
                          </m:r>
                          <m:r>
                            <a:rPr lang="el-GR" b="0" i="1" smtClean="0">
                              <a:latin typeface="Cambria Math"/>
                            </a:rPr>
                            <m:t>,</m:t>
                          </m:r>
                          <m:r>
                            <a:rPr lang="en-US" b="0" i="1" smtClean="0">
                              <a:latin typeface="Cambria Math"/>
                            </a:rPr>
                            <m:t>1 </m:t>
                          </m:r>
                          <m:r>
                            <a:rPr lang="en-US" b="0" i="1" smtClean="0">
                              <a:latin typeface="Cambria Math"/>
                            </a:rPr>
                            <m:t>𝑚</m:t>
                          </m:r>
                          <m:r>
                            <a:rPr lang="en-US" b="0" i="1" baseline="30000" smtClean="0">
                              <a:latin typeface="Cambria Math"/>
                            </a:rPr>
                            <m:t>2</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90813" y="1596135"/>
                <a:ext cx="7857985" cy="833946"/>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90813" y="2883696"/>
                <a:ext cx="6713184" cy="6591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𝐸</m:t>
                      </m:r>
                      <m:r>
                        <a:rPr lang="en-US" b="0" i="1" smtClean="0">
                          <a:solidFill>
                            <a:schemeClr val="tx1"/>
                          </a:solidFill>
                          <a:latin typeface="Cambria Math"/>
                        </a:rPr>
                        <m:t>= </m:t>
                      </m:r>
                      <m:f>
                        <m:fPr>
                          <m:ctrlPr>
                            <a:rPr lang="en-US" b="0" i="1" smtClean="0">
                              <a:solidFill>
                                <a:schemeClr val="tx1"/>
                              </a:solidFill>
                              <a:latin typeface="Cambria Math"/>
                            </a:rPr>
                          </m:ctrlPr>
                        </m:fPr>
                        <m:num>
                          <m:d>
                            <m:dPr>
                              <m:ctrlPr>
                                <a:rPr lang="en-US" b="0" i="1" smtClean="0">
                                  <a:solidFill>
                                    <a:schemeClr val="tx1"/>
                                  </a:solidFill>
                                  <a:latin typeface="Cambria Math"/>
                                </a:rPr>
                              </m:ctrlPr>
                            </m:dPr>
                            <m:e>
                              <m:r>
                                <a:rPr lang="en-US" b="0" i="1" smtClean="0">
                                  <a:solidFill>
                                    <a:schemeClr val="tx1"/>
                                  </a:solidFill>
                                  <a:latin typeface="Cambria Math"/>
                                </a:rPr>
                                <m:t>143</m:t>
                              </m:r>
                              <m:r>
                                <a:rPr lang="el-GR" b="0" i="1" smtClean="0">
                                  <a:solidFill>
                                    <a:schemeClr val="tx1"/>
                                  </a:solidFill>
                                  <a:latin typeface="Cambria Math"/>
                                </a:rPr>
                                <m:t>.</m:t>
                              </m:r>
                              <m:r>
                                <a:rPr lang="en-US" b="0" i="1" smtClean="0">
                                  <a:solidFill>
                                    <a:schemeClr val="tx1"/>
                                  </a:solidFill>
                                  <a:latin typeface="Cambria Math"/>
                                </a:rPr>
                                <m:t>246 </m:t>
                              </m:r>
                              <m:r>
                                <m:rPr>
                                  <m:nor/>
                                </m:rPr>
                                <a:rPr lang="en-US" dirty="0">
                                  <a:solidFill>
                                    <a:schemeClr val="tx1"/>
                                  </a:solidFill>
                                </a:rPr>
                                <m:t>kg</m:t>
                              </m:r>
                              <m:r>
                                <m:rPr>
                                  <m:nor/>
                                </m:rPr>
                                <a:rPr lang="en-US" dirty="0">
                                  <a:solidFill>
                                    <a:schemeClr val="tx1"/>
                                  </a:solidFill>
                                </a:rPr>
                                <m:t> </m:t>
                              </m:r>
                              <m:r>
                                <m:rPr>
                                  <m:nor/>
                                </m:rPr>
                                <a:rPr lang="en-US" dirty="0">
                                  <a:solidFill>
                                    <a:schemeClr val="tx1"/>
                                  </a:solidFill>
                                </a:rPr>
                                <m:t>CO</m:t>
                              </m:r>
                              <m:r>
                                <m:rPr>
                                  <m:nor/>
                                </m:rPr>
                                <a:rPr lang="en-US" baseline="-25000" dirty="0">
                                  <a:solidFill>
                                    <a:schemeClr val="tx1"/>
                                  </a:solidFill>
                                </a:rPr>
                                <m:t>2 </m:t>
                              </m:r>
                              <m:r>
                                <m:rPr>
                                  <m:nor/>
                                </m:rPr>
                                <a:rPr lang="en-US" dirty="0">
                                  <a:solidFill>
                                    <a:schemeClr val="tx1"/>
                                  </a:solidFill>
                                </a:rPr>
                                <m:t>eq</m:t>
                              </m:r>
                              <m:r>
                                <m:rPr>
                                  <m:nor/>
                                </m:rPr>
                                <a:rPr lang="en-US" dirty="0">
                                  <a:solidFill>
                                    <a:schemeClr val="tx1"/>
                                  </a:solidFill>
                                </a:rPr>
                                <m:t>.</m:t>
                              </m:r>
                            </m:e>
                          </m:d>
                          <m:r>
                            <a:rPr lang="en-US" b="0" i="1" baseline="-25000" smtClean="0">
                              <a:solidFill>
                                <a:schemeClr val="tx1"/>
                              </a:solidFill>
                              <a:latin typeface="Cambria Math"/>
                            </a:rPr>
                            <m:t>𝑓𝑟𝑜𝑚</m:t>
                          </m:r>
                          <m:r>
                            <a:rPr lang="en-US" b="0" i="1" baseline="-25000" smtClean="0">
                              <a:solidFill>
                                <a:schemeClr val="tx1"/>
                              </a:solidFill>
                              <a:latin typeface="Cambria Math"/>
                            </a:rPr>
                            <m:t> </m:t>
                          </m:r>
                          <m:r>
                            <a:rPr lang="en-US" b="0" i="1" baseline="-25000" smtClean="0">
                              <a:solidFill>
                                <a:schemeClr val="tx1"/>
                              </a:solidFill>
                              <a:latin typeface="Cambria Math"/>
                            </a:rPr>
                            <m:t>𝑜𝑖𝑙</m:t>
                          </m:r>
                          <m:r>
                            <a:rPr lang="en-US" b="0" i="1" smtClean="0">
                              <a:solidFill>
                                <a:schemeClr val="tx1"/>
                              </a:solidFill>
                              <a:latin typeface="Cambria Math"/>
                            </a:rPr>
                            <m:t>+</m:t>
                          </m:r>
                          <m:d>
                            <m:dPr>
                              <m:ctrlPr>
                                <a:rPr lang="en-US" b="0" i="1" smtClean="0">
                                  <a:solidFill>
                                    <a:schemeClr val="tx1"/>
                                  </a:solidFill>
                                  <a:latin typeface="Cambria Math"/>
                                </a:rPr>
                              </m:ctrlPr>
                            </m:dPr>
                            <m:e>
                              <m:r>
                                <a:rPr lang="en-US" b="0" i="1" smtClean="0">
                                  <a:solidFill>
                                    <a:schemeClr val="tx1"/>
                                  </a:solidFill>
                                  <a:latin typeface="Cambria Math"/>
                                </a:rPr>
                                <m:t>386</m:t>
                              </m:r>
                              <m:r>
                                <a:rPr lang="el-GR" b="0" i="1" smtClean="0">
                                  <a:solidFill>
                                    <a:schemeClr val="tx1"/>
                                  </a:solidFill>
                                  <a:latin typeface="Cambria Math"/>
                                </a:rPr>
                                <m:t>.</m:t>
                              </m:r>
                              <m:r>
                                <a:rPr lang="en-US" b="0" i="1" smtClean="0">
                                  <a:solidFill>
                                    <a:schemeClr val="tx1"/>
                                  </a:solidFill>
                                  <a:latin typeface="Cambria Math"/>
                                </a:rPr>
                                <m:t>053</m:t>
                              </m:r>
                              <m:r>
                                <m:rPr>
                                  <m:nor/>
                                </m:rPr>
                                <a:rPr lang="en-US" dirty="0">
                                  <a:solidFill>
                                    <a:schemeClr val="tx1"/>
                                  </a:solidFill>
                                </a:rPr>
                                <m:t>kg</m:t>
                              </m:r>
                              <m:r>
                                <m:rPr>
                                  <m:nor/>
                                </m:rPr>
                                <a:rPr lang="en-US" dirty="0">
                                  <a:solidFill>
                                    <a:schemeClr val="tx1"/>
                                  </a:solidFill>
                                </a:rPr>
                                <m:t> </m:t>
                              </m:r>
                              <m:r>
                                <m:rPr>
                                  <m:nor/>
                                </m:rPr>
                                <a:rPr lang="en-US" dirty="0">
                                  <a:solidFill>
                                    <a:schemeClr val="tx1"/>
                                  </a:solidFill>
                                </a:rPr>
                                <m:t>CO</m:t>
                              </m:r>
                              <m:r>
                                <m:rPr>
                                  <m:nor/>
                                </m:rPr>
                                <a:rPr lang="en-US" baseline="-25000" dirty="0">
                                  <a:solidFill>
                                    <a:schemeClr val="tx1"/>
                                  </a:solidFill>
                                </a:rPr>
                                <m:t>2 </m:t>
                              </m:r>
                              <m:r>
                                <m:rPr>
                                  <m:nor/>
                                </m:rPr>
                                <a:rPr lang="en-US" dirty="0">
                                  <a:solidFill>
                                    <a:schemeClr val="tx1"/>
                                  </a:solidFill>
                                </a:rPr>
                                <m:t>eq</m:t>
                              </m:r>
                              <m:r>
                                <m:rPr>
                                  <m:nor/>
                                </m:rPr>
                                <a:rPr lang="en-US" dirty="0">
                                  <a:solidFill>
                                    <a:schemeClr val="tx1"/>
                                  </a:solidFill>
                                </a:rPr>
                                <m:t>.</m:t>
                              </m:r>
                            </m:e>
                          </m:d>
                          <m:r>
                            <a:rPr lang="en-US" b="0" i="1" baseline="-25000" dirty="0" smtClean="0">
                              <a:solidFill>
                                <a:schemeClr val="tx1"/>
                              </a:solidFill>
                              <a:latin typeface="Cambria Math"/>
                            </a:rPr>
                            <m:t>𝑓𝑟𝑜𝑚</m:t>
                          </m:r>
                          <m:r>
                            <a:rPr lang="en-US" b="0" i="1" baseline="-25000" dirty="0" smtClean="0">
                              <a:solidFill>
                                <a:schemeClr val="tx1"/>
                              </a:solidFill>
                              <a:latin typeface="Cambria Math"/>
                            </a:rPr>
                            <m:t> </m:t>
                          </m:r>
                          <m:r>
                            <a:rPr lang="en-US" b="0" i="1" baseline="-25000" dirty="0" smtClean="0">
                              <a:solidFill>
                                <a:schemeClr val="tx1"/>
                              </a:solidFill>
                              <a:latin typeface="Cambria Math"/>
                            </a:rPr>
                            <m:t>𝑒𝑙𝑒𝑐𝑡𝑟𝑖𝑐𝑖𝑡𝑦</m:t>
                          </m:r>
                        </m:num>
                        <m:den>
                          <m:r>
                            <a:rPr lang="en-US" b="0" i="1" smtClean="0">
                              <a:solidFill>
                                <a:schemeClr val="tx1"/>
                              </a:solidFill>
                              <a:latin typeface="Cambria Math"/>
                            </a:rPr>
                            <m:t>4</m:t>
                          </m:r>
                          <m:r>
                            <a:rPr lang="el-GR" b="0" i="1" smtClean="0">
                              <a:solidFill>
                                <a:schemeClr val="tx1"/>
                              </a:solidFill>
                              <a:latin typeface="Cambria Math"/>
                            </a:rPr>
                            <m:t>.</m:t>
                          </m:r>
                          <m:r>
                            <a:rPr lang="en-US" b="0" i="1" smtClean="0">
                              <a:solidFill>
                                <a:schemeClr val="tx1"/>
                              </a:solidFill>
                              <a:latin typeface="Cambria Math"/>
                            </a:rPr>
                            <m:t>915</m:t>
                          </m:r>
                          <m:r>
                            <a:rPr lang="el-GR" b="0" i="1" smtClean="0">
                              <a:solidFill>
                                <a:schemeClr val="tx1"/>
                              </a:solidFill>
                              <a:latin typeface="Cambria Math"/>
                            </a:rPr>
                            <m:t>,</m:t>
                          </m:r>
                          <m:r>
                            <a:rPr lang="en-US" b="0" i="1" smtClean="0">
                              <a:solidFill>
                                <a:schemeClr val="tx1"/>
                              </a:solidFill>
                              <a:latin typeface="Cambria Math"/>
                            </a:rPr>
                            <m:t>1 </m:t>
                          </m:r>
                          <m:r>
                            <a:rPr lang="en-US" b="0" i="1" smtClean="0">
                              <a:solidFill>
                                <a:schemeClr val="tx1"/>
                              </a:solidFill>
                              <a:latin typeface="Cambria Math"/>
                            </a:rPr>
                            <m:t>𝑚</m:t>
                          </m:r>
                          <m:r>
                            <a:rPr lang="en-US" b="0" i="1" baseline="30000" smtClean="0">
                              <a:solidFill>
                                <a:schemeClr val="tx1"/>
                              </a:solidFill>
                              <a:latin typeface="Cambria Math"/>
                            </a:rPr>
                            <m:t>2</m:t>
                          </m:r>
                        </m:den>
                      </m:f>
                    </m:oMath>
                  </m:oMathPara>
                </a14:m>
                <a:endParaRPr lang="en-US"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90813" y="2883696"/>
                <a:ext cx="6713184" cy="65915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90813" y="3839054"/>
                <a:ext cx="2499402" cy="535018"/>
              </a:xfrm>
              <a:prstGeom prst="rect">
                <a:avLst/>
              </a:prstGeom>
              <a:noFill/>
            </p:spPr>
            <p:txBody>
              <a:bodyPr wrap="none" rtlCol="0">
                <a:spAutoFit/>
              </a:bodyPr>
              <a:lstStyle/>
              <a:p>
                <a14:m>
                  <m:oMath xmlns:m="http://schemas.openxmlformats.org/officeDocument/2006/math">
                    <m:r>
                      <a:rPr lang="en-US" b="1" i="1" smtClean="0">
                        <a:solidFill>
                          <a:schemeClr val="tx1"/>
                        </a:solidFill>
                        <a:latin typeface="Cambria Math"/>
                      </a:rPr>
                      <m:t>𝑬</m:t>
                    </m:r>
                    <m:r>
                      <a:rPr lang="en-US" b="1" i="1" smtClean="0">
                        <a:solidFill>
                          <a:schemeClr val="tx1"/>
                        </a:solidFill>
                        <a:latin typeface="Cambria Math"/>
                      </a:rPr>
                      <m:t>=</m:t>
                    </m:r>
                    <m:r>
                      <a:rPr lang="en-US" b="1" i="1" smtClean="0">
                        <a:solidFill>
                          <a:schemeClr val="tx1"/>
                        </a:solidFill>
                        <a:latin typeface="Cambria Math"/>
                      </a:rPr>
                      <m:t>𝟏𝟎𝟕</m:t>
                    </m:r>
                    <m:r>
                      <a:rPr lang="el-GR" b="1" i="1" smtClean="0">
                        <a:solidFill>
                          <a:schemeClr val="tx1"/>
                        </a:solidFill>
                        <a:latin typeface="Cambria Math"/>
                      </a:rPr>
                      <m:t>,</m:t>
                    </m:r>
                    <m:r>
                      <a:rPr lang="en-US" b="1" i="1" smtClean="0">
                        <a:solidFill>
                          <a:schemeClr val="tx1"/>
                        </a:solidFill>
                        <a:latin typeface="Cambria Math"/>
                      </a:rPr>
                      <m:t>𝟕</m:t>
                    </m:r>
                  </m:oMath>
                </a14:m>
                <a:r>
                  <a:rPr lang="en-US" b="1" dirty="0" smtClean="0">
                    <a:solidFill>
                      <a:schemeClr val="tx1"/>
                    </a:solidFill>
                  </a:rPr>
                  <a:t> </a:t>
                </a:r>
                <a14:m>
                  <m:oMath xmlns:m="http://schemas.openxmlformats.org/officeDocument/2006/math">
                    <m:f>
                      <m:fPr>
                        <m:ctrlPr>
                          <a:rPr lang="en-US" b="1" i="1" dirty="0" smtClean="0">
                            <a:solidFill>
                              <a:schemeClr val="tx1"/>
                            </a:solidFill>
                            <a:latin typeface="Cambria Math"/>
                          </a:rPr>
                        </m:ctrlPr>
                      </m:fPr>
                      <m:num>
                        <m:r>
                          <m:rPr>
                            <m:nor/>
                          </m:rPr>
                          <a:rPr lang="en-US" b="1" dirty="0">
                            <a:solidFill>
                              <a:schemeClr val="tx1"/>
                            </a:solidFill>
                          </a:rPr>
                          <m:t>kg</m:t>
                        </m:r>
                        <m:r>
                          <m:rPr>
                            <m:nor/>
                          </m:rPr>
                          <a:rPr lang="en-US" b="1" dirty="0">
                            <a:solidFill>
                              <a:schemeClr val="tx1"/>
                            </a:solidFill>
                          </a:rPr>
                          <m:t> </m:t>
                        </m:r>
                        <m:r>
                          <m:rPr>
                            <m:nor/>
                          </m:rPr>
                          <a:rPr lang="en-US" b="1" dirty="0">
                            <a:solidFill>
                              <a:schemeClr val="tx1"/>
                            </a:solidFill>
                          </a:rPr>
                          <m:t>CO</m:t>
                        </m:r>
                        <m:r>
                          <m:rPr>
                            <m:nor/>
                          </m:rPr>
                          <a:rPr lang="en-US" b="1" baseline="-25000" dirty="0">
                            <a:solidFill>
                              <a:schemeClr val="tx1"/>
                            </a:solidFill>
                          </a:rPr>
                          <m:t>2 </m:t>
                        </m:r>
                        <m:r>
                          <m:rPr>
                            <m:nor/>
                          </m:rPr>
                          <a:rPr lang="en-US" b="1" dirty="0">
                            <a:solidFill>
                              <a:schemeClr val="tx1"/>
                            </a:solidFill>
                          </a:rPr>
                          <m:t>eq</m:t>
                        </m:r>
                        <m:r>
                          <m:rPr>
                            <m:nor/>
                          </m:rPr>
                          <a:rPr lang="en-US" b="1" dirty="0">
                            <a:solidFill>
                              <a:schemeClr val="tx1"/>
                            </a:solidFill>
                          </a:rPr>
                          <m:t>.</m:t>
                        </m:r>
                      </m:num>
                      <m:den>
                        <m:r>
                          <m:rPr>
                            <m:nor/>
                          </m:rPr>
                          <a:rPr lang="en-US" b="1" dirty="0">
                            <a:solidFill>
                              <a:schemeClr val="tx1"/>
                            </a:solidFill>
                          </a:rPr>
                          <m:t>m</m:t>
                        </m:r>
                        <m:r>
                          <m:rPr>
                            <m:nor/>
                          </m:rPr>
                          <a:rPr lang="en-US" b="1" baseline="30000" dirty="0">
                            <a:solidFill>
                              <a:schemeClr val="tx1"/>
                            </a:solidFill>
                          </a:rPr>
                          <m:t>2</m:t>
                        </m:r>
                      </m:den>
                    </m:f>
                  </m:oMath>
                </a14:m>
                <a:r>
                  <a:rPr lang="el-GR" b="1" dirty="0" smtClean="0">
                    <a:solidFill>
                      <a:schemeClr val="tx1"/>
                    </a:solidFill>
                  </a:rPr>
                  <a:t>/</a:t>
                </a:r>
                <a:r>
                  <a:rPr lang="en-US" b="1" dirty="0" smtClean="0">
                    <a:solidFill>
                      <a:schemeClr val="tx1"/>
                    </a:solidFill>
                  </a:rPr>
                  <a:t>y</a:t>
                </a:r>
              </a:p>
            </p:txBody>
          </p:sp>
        </mc:Choice>
        <mc:Fallback xmlns="">
          <p:sp>
            <p:nvSpPr>
              <p:cNvPr id="21" name="TextBox 20"/>
              <p:cNvSpPr txBox="1">
                <a:spLocks noRot="1" noChangeAspect="1" noMove="1" noResize="1" noEditPoints="1" noAdjustHandles="1" noChangeArrowheads="1" noChangeShapeType="1" noTextEdit="1"/>
              </p:cNvSpPr>
              <p:nvPr/>
            </p:nvSpPr>
            <p:spPr>
              <a:xfrm>
                <a:off x="790813" y="3839054"/>
                <a:ext cx="2499402" cy="535018"/>
              </a:xfrm>
              <a:prstGeom prst="rect">
                <a:avLst/>
              </a:prstGeom>
              <a:blipFill rotWithShape="1">
                <a:blip r:embed="rId7"/>
                <a:stretch>
                  <a:fillRect r="-1220" b="-6818"/>
                </a:stretch>
              </a:blipFill>
            </p:spPr>
            <p:txBody>
              <a:bodyPr/>
              <a:lstStyle/>
              <a:p>
                <a:r>
                  <a:rPr lang="en-GB">
                    <a:noFill/>
                  </a:rPr>
                  <a:t> </a:t>
                </a:r>
              </a:p>
            </p:txBody>
          </p:sp>
        </mc:Fallback>
      </mc:AlternateContent>
      <p:sp>
        <p:nvSpPr>
          <p:cNvPr id="13" name="Segnaposto contenuto 2">
            <a:extLst>
              <a:ext uri="{FF2B5EF4-FFF2-40B4-BE49-F238E27FC236}">
                <a16:creationId xmlns="" xmlns:a16="http://schemas.microsoft.com/office/drawing/2014/main" id="{86F2EB93-A63A-4210-B86A-E5FCAD7D8D7F}"/>
              </a:ext>
            </a:extLst>
          </p:cNvPr>
          <p:cNvSpPr txBox="1">
            <a:spLocks/>
          </p:cNvSpPr>
          <p:nvPr/>
        </p:nvSpPr>
        <p:spPr>
          <a:xfrm>
            <a:off x="346359" y="958293"/>
            <a:ext cx="8853055" cy="468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000" b="1" dirty="0" smtClean="0">
                <a:cs typeface="Calibri" panose="020F0502020204030204" pitchFamily="34" charset="0"/>
              </a:rPr>
              <a:t>Υπολογίστε την ετήσια συνολική LCA GHG ένταση </a:t>
            </a:r>
            <a:r>
              <a:rPr lang="en-US" sz="2000" b="1" dirty="0" smtClean="0">
                <a:cs typeface="Calibri" panose="020F0502020204030204" pitchFamily="34" charset="0"/>
              </a:rPr>
              <a:t>(kg CO</a:t>
            </a:r>
            <a:r>
              <a:rPr lang="en-US" sz="2000" b="1" baseline="-25000" dirty="0" smtClean="0">
                <a:cs typeface="Calibri" panose="020F0502020204030204" pitchFamily="34" charset="0"/>
              </a:rPr>
              <a:t>2</a:t>
            </a:r>
            <a:r>
              <a:rPr lang="en-US" sz="2000" b="1" dirty="0" smtClean="0">
                <a:cs typeface="Calibri" panose="020F0502020204030204" pitchFamily="34" charset="0"/>
              </a:rPr>
              <a:t> eq./m</a:t>
            </a:r>
            <a:r>
              <a:rPr lang="en-US" sz="2000" b="1" baseline="30000" dirty="0" smtClean="0">
                <a:cs typeface="Calibri" panose="020F0502020204030204" pitchFamily="34" charset="0"/>
              </a:rPr>
              <a:t>2</a:t>
            </a:r>
            <a:r>
              <a:rPr lang="en-US" sz="2000" b="1" dirty="0" smtClean="0">
                <a:cs typeface="Calibri" panose="020F0502020204030204" pitchFamily="34" charset="0"/>
              </a:rPr>
              <a:t>/</a:t>
            </a:r>
            <a:r>
              <a:rPr lang="en-US" sz="2000" b="1" dirty="0" err="1" smtClean="0">
                <a:cs typeface="Calibri" panose="020F0502020204030204" pitchFamily="34" charset="0"/>
              </a:rPr>
              <a:t>yr</a:t>
            </a:r>
            <a:r>
              <a:rPr lang="en-US" sz="2000" b="1" dirty="0" smtClean="0">
                <a:cs typeface="Calibri" panose="020F0502020204030204" pitchFamily="34" charset="0"/>
              </a:rPr>
              <a:t>)</a:t>
            </a:r>
          </a:p>
        </p:txBody>
      </p:sp>
      <p:sp>
        <p:nvSpPr>
          <p:cNvPr id="14"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06230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43</a:t>
            </a:fld>
            <a:endParaRPr lang="en-US"/>
          </a:p>
        </p:txBody>
      </p:sp>
      <p:sp>
        <p:nvSpPr>
          <p:cNvPr id="14" name="Segnaposto contenuto 2">
            <a:extLst>
              <a:ext uri="{FF2B5EF4-FFF2-40B4-BE49-F238E27FC236}">
                <a16:creationId xmlns="" xmlns:a16="http://schemas.microsoft.com/office/drawing/2014/main" id="{86F2EB93-A63A-4210-B86A-E5FCAD7D8D7F}"/>
              </a:ext>
            </a:extLst>
          </p:cNvPr>
          <p:cNvSpPr txBox="1">
            <a:spLocks/>
          </p:cNvSpPr>
          <p:nvPr/>
        </p:nvSpPr>
        <p:spPr>
          <a:xfrm>
            <a:off x="174661" y="796928"/>
            <a:ext cx="8894911" cy="514667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l-GR" sz="2000" b="1" dirty="0" smtClean="0">
                <a:cs typeface="Calibri" panose="020F0502020204030204" pitchFamily="34" charset="0"/>
              </a:rPr>
              <a:t>ΑΣΚΗΣΗ</a:t>
            </a:r>
            <a:endParaRPr lang="it-IT" sz="2000" b="1" dirty="0" smtClean="0">
              <a:cs typeface="Calibri" panose="020F0502020204030204" pitchFamily="34" charset="0"/>
            </a:endParaRPr>
          </a:p>
          <a:p>
            <a:pPr marL="0" indent="0">
              <a:spcBef>
                <a:spcPts val="600"/>
              </a:spcBef>
              <a:spcAft>
                <a:spcPts val="1200"/>
              </a:spcAft>
              <a:buFont typeface="Arial" panose="020B0604020202020204" pitchFamily="34" charset="0"/>
              <a:buNone/>
            </a:pPr>
            <a:r>
              <a:rPr lang="el-GR" sz="1800" dirty="0" smtClean="0">
                <a:solidFill>
                  <a:prstClr val="black"/>
                </a:solidFill>
                <a:cs typeface="Calibri" panose="020F0502020204030204" pitchFamily="34" charset="0"/>
              </a:rPr>
              <a:t>Ένα μικρό κτίριο γραφείων που βρίσκεται στην Αθήνα χρησιμοποιεί δύο διαφορετικές πηγές ενέργειας. Το κτίριο ηλεκτροδοτείται από το κεντρικό δίκτυο διανομής ηλεκτρικής ενέργειας και διαθέτει κεντρικό σύστημα θέρμανσης με λέβητα φυσικού αερίου. Κάθε χώρος γραφείου είναι εξοπλισμένος με μια τοπική αντλία θερμότητας για ψύξη. Το κτίριο είναι φυσικά αεριζόμενο. Το ΖΝΧ καλύπτεται με τοπικούς ηλεκτρικούς θερμοσίφωνες συνεχούς ροής (χωρίς δεξαμενή).</a:t>
            </a:r>
          </a:p>
          <a:p>
            <a:pPr marL="0" indent="0">
              <a:spcBef>
                <a:spcPts val="600"/>
              </a:spcBef>
              <a:spcAft>
                <a:spcPts val="1200"/>
              </a:spcAft>
              <a:buFont typeface="Arial" panose="020B0604020202020204" pitchFamily="34" charset="0"/>
              <a:buNone/>
            </a:pPr>
            <a:r>
              <a:rPr lang="el-GR" sz="1800" b="1" i="1" dirty="0" smtClean="0">
                <a:cs typeface="Calibri" panose="020F0502020204030204" pitchFamily="34" charset="0"/>
              </a:rPr>
              <a:t>Διαθέσιμα δεδομένα</a:t>
            </a:r>
            <a:r>
              <a:rPr lang="en-US" sz="1800" i="1" dirty="0" smtClean="0">
                <a:cs typeface="Calibri" panose="020F0502020204030204" pitchFamily="34" charset="0"/>
              </a:rPr>
              <a:t>: </a:t>
            </a:r>
            <a:r>
              <a:rPr lang="el-GR" sz="1800" i="1" dirty="0" smtClean="0">
                <a:cs typeface="Calibri" panose="020F0502020204030204" pitchFamily="34" charset="0"/>
              </a:rPr>
              <a:t>Ο διαχειριστής του κτιρίου διέθεσε τα σχέδια του κτιρίου, τις μηνιαίες πραγματικές καταναλώσεις καυσίμου και της ηλεκτρικής ενέργειας από τους λογαριασμούς, για την τελευταία 3ετία. Τα δεδομένα ηλεκτρικής ενέργειας καλύπτουν όλες τις τελικές χρήσεις του κτιρίου. </a:t>
            </a:r>
          </a:p>
          <a:p>
            <a:pPr marL="0" indent="0">
              <a:spcBef>
                <a:spcPts val="600"/>
              </a:spcBef>
              <a:spcAft>
                <a:spcPts val="1200"/>
              </a:spcAft>
              <a:buFont typeface="Arial" panose="020B0604020202020204" pitchFamily="34" charset="0"/>
              <a:buNone/>
            </a:pPr>
            <a:endParaRPr lang="en-US" sz="1800" i="1" dirty="0" smtClean="0">
              <a:cs typeface="Calibri" panose="020F0502020204030204" pitchFamily="34" charset="0"/>
            </a:endParaRPr>
          </a:p>
          <a:p>
            <a:pPr marL="0" indent="0" algn="ctr">
              <a:buFont typeface="Arial" panose="020B0604020202020204" pitchFamily="34" charset="0"/>
              <a:buNone/>
            </a:pPr>
            <a:endParaRPr lang="el-GR" sz="2000" i="1" dirty="0" smtClean="0"/>
          </a:p>
          <a:p>
            <a:pPr marL="0" indent="0" algn="ctr">
              <a:buFont typeface="Arial" panose="020B0604020202020204" pitchFamily="34" charset="0"/>
              <a:buNone/>
            </a:pPr>
            <a:endParaRPr lang="el-GR" sz="2000" i="1" dirty="0" smtClean="0"/>
          </a:p>
          <a:p>
            <a:pPr marL="0" indent="0" algn="ctr">
              <a:buFont typeface="Arial" panose="020B0604020202020204" pitchFamily="34" charset="0"/>
              <a:buNone/>
            </a:pPr>
            <a:r>
              <a:rPr lang="el-GR" sz="2000" i="1" dirty="0" smtClean="0"/>
              <a:t>Χρησιμοποιήστε τα διαθέσιμα δεδομένα για να λύσετε την άσκηση</a:t>
            </a:r>
          </a:p>
          <a:p>
            <a:pPr marL="0" indent="0" algn="ctr">
              <a:buFont typeface="Arial" panose="020B0604020202020204" pitchFamily="34" charset="0"/>
              <a:buNone/>
            </a:pPr>
            <a:endParaRPr lang="en-US" sz="2000" i="1" dirty="0"/>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546" y="4561123"/>
            <a:ext cx="623565" cy="600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
        <p:nvSpPr>
          <p:cNvPr id="7" name="Segnaposto contenuto 2">
            <a:extLst>
              <a:ext uri="{FF2B5EF4-FFF2-40B4-BE49-F238E27FC236}">
                <a16:creationId xmlns="" xmlns:a16="http://schemas.microsoft.com/office/drawing/2014/main" id="{86F2EB93-A63A-4210-B86A-E5FCAD7D8D7F}"/>
              </a:ext>
            </a:extLst>
          </p:cNvPr>
          <p:cNvSpPr txBox="1">
            <a:spLocks/>
          </p:cNvSpPr>
          <p:nvPr/>
        </p:nvSpPr>
        <p:spPr>
          <a:xfrm>
            <a:off x="995082" y="4389771"/>
            <a:ext cx="7920318" cy="104284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l-GR" sz="1800" dirty="0"/>
              <a:t>Υπολογίστε </a:t>
            </a:r>
            <a:r>
              <a:rPr lang="el-GR" sz="1800" dirty="0" smtClean="0"/>
              <a:t>την ετήσια </a:t>
            </a:r>
            <a:r>
              <a:rPr lang="el-GR" sz="1800" b="1" dirty="0"/>
              <a:t>συνολική LCA </a:t>
            </a:r>
            <a:r>
              <a:rPr lang="el-GR" sz="1800" b="1" dirty="0" smtClean="0"/>
              <a:t>ένταση των αερίων θερμοκηπίου</a:t>
            </a:r>
            <a:r>
              <a:rPr lang="el-GR" sz="1800" dirty="0" smtClean="0"/>
              <a:t>, δηλαδή τις </a:t>
            </a:r>
            <a:r>
              <a:rPr lang="el-GR" sz="1800" b="1" dirty="0" smtClean="0"/>
              <a:t>ισοδύναμες εκπομπές </a:t>
            </a:r>
            <a:r>
              <a:rPr lang="en-US" sz="1800" b="1" dirty="0" smtClean="0"/>
              <a:t>CO</a:t>
            </a:r>
            <a:r>
              <a:rPr lang="en-US" sz="1800" b="1" baseline="-25000" dirty="0" smtClean="0"/>
              <a:t>2</a:t>
            </a:r>
            <a:r>
              <a:rPr lang="en-US" sz="1800" b="1" dirty="0" smtClean="0"/>
              <a:t> eq. </a:t>
            </a:r>
            <a:r>
              <a:rPr lang="el-GR" sz="1800" b="1" dirty="0" smtClean="0"/>
              <a:t> </a:t>
            </a:r>
            <a:r>
              <a:rPr lang="el-GR" sz="1800" dirty="0"/>
              <a:t>ανά ωφέλιμη εσωτερική επιφάνεια δαπέδου του </a:t>
            </a:r>
            <a:r>
              <a:rPr lang="el-GR" sz="1800" dirty="0" smtClean="0"/>
              <a:t>κτιρίου, και </a:t>
            </a:r>
            <a:r>
              <a:rPr lang="el-GR" sz="2000" dirty="0" smtClean="0"/>
              <a:t>Προσδιορίστε </a:t>
            </a:r>
            <a:r>
              <a:rPr lang="el-GR" sz="2000" dirty="0"/>
              <a:t>την </a:t>
            </a:r>
            <a:r>
              <a:rPr lang="el-GR" sz="2000" b="1" dirty="0"/>
              <a:t>κύρια πηγή</a:t>
            </a:r>
            <a:r>
              <a:rPr lang="el-GR" sz="2000" dirty="0"/>
              <a:t> </a:t>
            </a:r>
            <a:r>
              <a:rPr lang="el-GR" sz="2000" dirty="0" smtClean="0"/>
              <a:t>των ετήσιων εκπομπών</a:t>
            </a:r>
            <a:endParaRPr lang="en-US" sz="2000" dirty="0" smtClean="0"/>
          </a:p>
        </p:txBody>
      </p:sp>
    </p:spTree>
    <p:extLst>
      <p:ext uri="{BB962C8B-B14F-4D97-AF65-F5344CB8AC3E}">
        <p14:creationId xmlns:p14="http://schemas.microsoft.com/office/powerpoint/2010/main" val="1614370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44</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67" y="1355191"/>
            <a:ext cx="3099816" cy="239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457200" y="958292"/>
            <a:ext cx="8291264" cy="448477"/>
          </a:xfrm>
        </p:spPr>
        <p:txBody>
          <a:bodyPr>
            <a:normAutofit/>
          </a:bodyPr>
          <a:lstStyle/>
          <a:p>
            <a:pPr marL="0" indent="0">
              <a:lnSpc>
                <a:spcPct val="80000"/>
              </a:lnSpc>
              <a:buNone/>
            </a:pPr>
            <a:r>
              <a:rPr lang="el-GR" sz="2200" b="1" dirty="0" smtClean="0">
                <a:latin typeface="Calibri" panose="020F0502020204030204" pitchFamily="34" charset="0"/>
                <a:cs typeface="Calibri" panose="020F0502020204030204" pitchFamily="34" charset="0"/>
              </a:rPr>
              <a:t>Σχέδια – Κατόψει</a:t>
            </a:r>
            <a:r>
              <a:rPr lang="el-GR" sz="2200" b="1" dirty="0">
                <a:latin typeface="Calibri" panose="020F0502020204030204" pitchFamily="34" charset="0"/>
                <a:cs typeface="Calibri" panose="020F0502020204030204" pitchFamily="34" charset="0"/>
              </a:rPr>
              <a:t>ς</a:t>
            </a:r>
            <a:endParaRPr lang="it-IT" sz="2200" b="1" dirty="0">
              <a:latin typeface="Calibri" panose="020F0502020204030204" pitchFamily="34" charset="0"/>
              <a:cs typeface="Calibri" panose="020F0502020204030204" pitchFamily="34" charset="0"/>
            </a:endParaRPr>
          </a:p>
          <a:p>
            <a:pPr marL="0" indent="0">
              <a:buNone/>
            </a:pPr>
            <a:endParaRPr lang="en-US" sz="1000" dirty="0">
              <a:latin typeface="Calibri" panose="020F0502020204030204" pitchFamily="34" charset="0"/>
              <a:cs typeface="Calibri" panose="020F0502020204030204" pitchFamily="34" charset="0"/>
            </a:endParaRPr>
          </a:p>
          <a:p>
            <a:pPr marL="0" indent="0" algn="ctr">
              <a:buNone/>
            </a:pPr>
            <a:endParaRPr lang="en-US" sz="2000" i="1"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892" y="1000410"/>
            <a:ext cx="1208087" cy="8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429" y="2263410"/>
            <a:ext cx="1225550" cy="8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129" y="3583242"/>
            <a:ext cx="1212850" cy="8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4990" y="5388238"/>
            <a:ext cx="643099" cy="65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7178089" y="5421350"/>
            <a:ext cx="1887443" cy="523220"/>
          </a:xfrm>
          <a:prstGeom prst="rect">
            <a:avLst/>
          </a:prstGeom>
        </p:spPr>
        <p:txBody>
          <a:bodyPr wrap="square">
            <a:spAutoFit/>
          </a:bodyPr>
          <a:lstStyle/>
          <a:p>
            <a:r>
              <a:rPr lang="el-GR" sz="1400" i="1" dirty="0" smtClean="0"/>
              <a:t>Ωφέλιμη </a:t>
            </a:r>
            <a:r>
              <a:rPr lang="el-GR" sz="1400" i="1" dirty="0"/>
              <a:t>εσωτερική επιφάνεια </a:t>
            </a:r>
            <a:r>
              <a:rPr lang="en-US" sz="1400" i="1" dirty="0" smtClean="0"/>
              <a:t>= 416 m</a:t>
            </a:r>
            <a:r>
              <a:rPr lang="en-US" sz="1400" i="1" baseline="30000" dirty="0" smtClean="0"/>
              <a:t>2</a:t>
            </a:r>
            <a:endParaRPr lang="en-US" sz="1400" i="1" baseline="30000" dirty="0"/>
          </a:p>
        </p:txBody>
      </p:sp>
      <p:pic>
        <p:nvPicPr>
          <p:cNvPr id="3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8876" y="1369216"/>
            <a:ext cx="3218688" cy="238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8" y="3771142"/>
            <a:ext cx="2578608" cy="23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223529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45</a:t>
            </a:fld>
            <a:endParaRPr lang="en-US"/>
          </a:p>
        </p:txBody>
      </p:sp>
      <p:graphicFrame>
        <p:nvGraphicFramePr>
          <p:cNvPr id="39" name="Table 38"/>
          <p:cNvGraphicFramePr>
            <a:graphicFrameLocks noGrp="1"/>
          </p:cNvGraphicFramePr>
          <p:nvPr>
            <p:extLst>
              <p:ext uri="{D42A27DB-BD31-4B8C-83A1-F6EECF244321}">
                <p14:modId xmlns:p14="http://schemas.microsoft.com/office/powerpoint/2010/main" val="807658516"/>
              </p:ext>
            </p:extLst>
          </p:nvPr>
        </p:nvGraphicFramePr>
        <p:xfrm>
          <a:off x="164386" y="1323042"/>
          <a:ext cx="8668114" cy="4820920"/>
        </p:xfrm>
        <a:graphic>
          <a:graphicData uri="http://schemas.openxmlformats.org/drawingml/2006/table">
            <a:tbl>
              <a:tblPr firstRow="1" bandRow="1">
                <a:tableStyleId>{5202B0CA-FC54-4496-8BCA-5EF66A818D29}</a:tableStyleId>
              </a:tblPr>
              <a:tblGrid>
                <a:gridCol w="2609636"/>
                <a:gridCol w="1726059"/>
                <a:gridCol w="1469204"/>
                <a:gridCol w="1458931"/>
                <a:gridCol w="1404284"/>
              </a:tblGrid>
              <a:tr h="370840">
                <a:tc>
                  <a:txBody>
                    <a:bodyPr/>
                    <a:lstStyle/>
                    <a:p>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solidFill>
                            <a:schemeClr val="tx1"/>
                          </a:solidFill>
                        </a:rPr>
                        <a:t>Μήνας</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2015</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2016</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2017</a:t>
                      </a:r>
                      <a:endParaRPr lang="en-US" dirty="0">
                        <a:solidFill>
                          <a:schemeClr val="tx1"/>
                        </a:solidFill>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noFill/>
                  </a:tcPr>
                </a:tc>
              </a:tr>
              <a:tr h="370840">
                <a:tc>
                  <a:txBody>
                    <a:bodyPr/>
                    <a:lstStyle/>
                    <a:p>
                      <a:pPr algn="r"/>
                      <a:r>
                        <a:rPr lang="el-GR" dirty="0" smtClean="0"/>
                        <a:t>Φυσικό αέριο</a:t>
                      </a:r>
                      <a:r>
                        <a:rPr lang="el-GR" baseline="0" dirty="0" smtClean="0"/>
                        <a:t> </a:t>
                      </a:r>
                      <a:r>
                        <a:rPr lang="en-US" dirty="0" smtClean="0"/>
                        <a:t>(m</a:t>
                      </a:r>
                      <a:r>
                        <a:rPr lang="en-US" baseline="30000" dirty="0" smtClean="0"/>
                        <a:t>3</a:t>
                      </a:r>
                      <a:r>
                        <a:rPr lang="en-US" dirty="0" smtClean="0"/>
                        <a:t>)</a:t>
                      </a: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Ιανουάριος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686</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9</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809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5</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959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9</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Φεβρουάριος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713</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868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5</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1019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Μάρτιος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545</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750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868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5</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Απρίλιος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211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300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6</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217</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Μάιος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Ιούνιος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Ιούλιος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Αύγουστος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Σεπτέμβριος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Οκτώβριος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41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463</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86</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Νοέμβριος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311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551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8</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201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9</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Δεκέμβριος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718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2</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930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566</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pic>
        <p:nvPicPr>
          <p:cNvPr id="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49" y="1477451"/>
            <a:ext cx="587149" cy="65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Segnaposto contenuto 2">
            <a:extLst>
              <a:ext uri="{FF2B5EF4-FFF2-40B4-BE49-F238E27FC236}">
                <a16:creationId xmlns="" xmlns:a16="http://schemas.microsoft.com/office/drawing/2014/main" id="{86F2EB93-A63A-4210-B86A-E5FCAD7D8D7F}"/>
              </a:ext>
            </a:extLst>
          </p:cNvPr>
          <p:cNvSpPr>
            <a:spLocks noGrp="1"/>
          </p:cNvSpPr>
          <p:nvPr>
            <p:ph idx="1"/>
          </p:nvPr>
        </p:nvSpPr>
        <p:spPr>
          <a:xfrm>
            <a:off x="457200" y="958292"/>
            <a:ext cx="8291264" cy="448477"/>
          </a:xfrm>
        </p:spPr>
        <p:txBody>
          <a:bodyPr>
            <a:normAutofit/>
          </a:bodyPr>
          <a:lstStyle/>
          <a:p>
            <a:pPr marL="0" indent="0">
              <a:lnSpc>
                <a:spcPct val="80000"/>
              </a:lnSpc>
              <a:buNone/>
            </a:pPr>
            <a:r>
              <a:rPr lang="el-GR" sz="2200" b="1" dirty="0" smtClean="0">
                <a:latin typeface="Calibri" panose="020F0502020204030204" pitchFamily="34" charset="0"/>
                <a:cs typeface="Calibri" panose="020F0502020204030204" pitchFamily="34" charset="0"/>
              </a:rPr>
              <a:t>Ποσότητες Φυσικού Αερίου από τους μηνιαίους λογαριασμούς</a:t>
            </a:r>
            <a:endParaRPr lang="en-US" sz="2000" i="1" dirty="0"/>
          </a:p>
        </p:txBody>
      </p:sp>
      <p:sp>
        <p:nvSpPr>
          <p:cNvPr id="8"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104566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46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004041276"/>
              </p:ext>
            </p:extLst>
          </p:nvPr>
        </p:nvGraphicFramePr>
        <p:xfrm>
          <a:off x="600980" y="1323042"/>
          <a:ext cx="8231520" cy="4820920"/>
        </p:xfrm>
        <a:graphic>
          <a:graphicData uri="http://schemas.openxmlformats.org/drawingml/2006/table">
            <a:tbl>
              <a:tblPr firstRow="1" bandRow="1">
                <a:tableStyleId>{5202B0CA-FC54-4496-8BCA-5EF66A818D29}</a:tableStyleId>
              </a:tblPr>
              <a:tblGrid>
                <a:gridCol w="2316391"/>
                <a:gridCol w="1582058"/>
                <a:gridCol w="1349828"/>
                <a:gridCol w="1538514"/>
                <a:gridCol w="1444729"/>
              </a:tblGrid>
              <a:tr h="370840">
                <a:tc>
                  <a:txBody>
                    <a:bodyPr/>
                    <a:lstStyle/>
                    <a:p>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solidFill>
                            <a:schemeClr val="tx1"/>
                          </a:solidFill>
                        </a:rPr>
                        <a:t>Μήνας</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2015</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2016</a:t>
                      </a:r>
                      <a:endParaRPr lang="en-US"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noFill/>
                  </a:tcPr>
                </a:tc>
                <a:tc>
                  <a:txBody>
                    <a:bodyPr/>
                    <a:lstStyle/>
                    <a:p>
                      <a:pPr algn="ctr"/>
                      <a:r>
                        <a:rPr lang="en-US" dirty="0" smtClean="0">
                          <a:solidFill>
                            <a:schemeClr val="tx1"/>
                          </a:solidFill>
                        </a:rPr>
                        <a:t>2017</a:t>
                      </a:r>
                      <a:endParaRPr lang="en-US" dirty="0">
                        <a:solidFill>
                          <a:schemeClr val="tx1"/>
                        </a:solidFill>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noFill/>
                  </a:tcPr>
                </a:tc>
              </a:tr>
              <a:tr h="370840">
                <a:tc>
                  <a:txBody>
                    <a:bodyPr/>
                    <a:lstStyle/>
                    <a:p>
                      <a:pPr algn="r"/>
                      <a:r>
                        <a:rPr lang="el-GR" dirty="0" smtClean="0"/>
                        <a:t>Ηλεκτρισμός </a:t>
                      </a:r>
                      <a:r>
                        <a:rPr lang="en-US" dirty="0" smtClean="0"/>
                        <a:t>(kWh</a:t>
                      </a:r>
                      <a:r>
                        <a:rPr lang="el-GR" baseline="-25000" dirty="0" err="1" smtClean="0"/>
                        <a:t>ηλ</a:t>
                      </a:r>
                      <a:r>
                        <a:rPr lang="en-US" dirty="0" smtClean="0"/>
                        <a:t>)</a:t>
                      </a: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Ιανουάριος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3041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1992</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6</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2811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Φεβρουάριος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2696</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1861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8</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2494</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3</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Μάρτιος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2884</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1869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2582</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8</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Απρίλιος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2633</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2014</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5</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2317</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Μάιος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2502</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5</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2407</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2475</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9</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Ιούνιος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3703</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5</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2146</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2438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Ιούλιος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4258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2448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3164</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8</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Αύγουστος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4388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8</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2487</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3299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3</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Σεπτέμβριος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2980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2</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2419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6</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3138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6</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Οκτώβριος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2409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9</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1898</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1916</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Νοέμβριος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2239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1530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1</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1960</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7</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algn="r"/>
                      <a:endParaRPr lang="en-US" dirty="0"/>
                    </a:p>
                  </a:txBody>
                  <a:tcPr>
                    <a:lnR w="28575" cap="flat" cmpd="sng" algn="ctr">
                      <a:solidFill>
                        <a:schemeClr val="bg1"/>
                      </a:solidFill>
                      <a:prstDash val="solid"/>
                      <a:round/>
                      <a:headEnd type="none" w="med" len="med"/>
                      <a:tailEnd type="none" w="med" len="med"/>
                    </a:lnR>
                    <a:noFill/>
                  </a:tcPr>
                </a:tc>
                <a:tc>
                  <a:txBody>
                    <a:bodyPr/>
                    <a:lstStyle/>
                    <a:p>
                      <a:pPr algn="ctr"/>
                      <a:r>
                        <a:rPr lang="el-GR" dirty="0" smtClean="0"/>
                        <a:t>Δεκέμβριος</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2543</a:t>
                      </a:r>
                      <a:r>
                        <a:rPr lang="el-GR" sz="1800" b="0" i="0" u="none" strike="noStrike" dirty="0" smtClean="0">
                          <a:solidFill>
                            <a:srgbClr val="000000"/>
                          </a:solidFill>
                          <a:effectLst/>
                          <a:latin typeface="Calibri"/>
                        </a:rPr>
                        <a:t>,3</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1676</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9</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1749</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5</a:t>
                      </a:r>
                      <a:endParaRPr lang="en-US" sz="1800" b="0" i="0" u="none" strike="noStrike" dirty="0">
                        <a:solidFill>
                          <a:srgbClr val="000000"/>
                        </a:solidFill>
                        <a:effectLst/>
                        <a:latin typeface="Calibri"/>
                      </a:endParaRPr>
                    </a:p>
                  </a:txBody>
                  <a:tcPr marL="0" marR="0" marT="0" marB="0" anchor="b">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bl>
          </a:graphicData>
        </a:graphic>
      </p:graphicFrame>
      <p:sp>
        <p:nvSpPr>
          <p:cNvPr id="9"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457200" y="958292"/>
            <a:ext cx="8291264" cy="448477"/>
          </a:xfrm>
        </p:spPr>
        <p:txBody>
          <a:bodyPr>
            <a:normAutofit/>
          </a:bodyPr>
          <a:lstStyle/>
          <a:p>
            <a:pPr marL="0" indent="0">
              <a:lnSpc>
                <a:spcPct val="80000"/>
              </a:lnSpc>
              <a:buNone/>
            </a:pPr>
            <a:r>
              <a:rPr lang="el-GR" sz="2200" b="1" dirty="0" smtClean="0">
                <a:latin typeface="Calibri" panose="020F0502020204030204" pitchFamily="34" charset="0"/>
                <a:cs typeface="Calibri" panose="020F0502020204030204" pitchFamily="34" charset="0"/>
              </a:rPr>
              <a:t>Ηλεκτρική </a:t>
            </a:r>
            <a:r>
              <a:rPr lang="el-GR" sz="2200" b="1" dirty="0">
                <a:latin typeface="Calibri" panose="020F0502020204030204" pitchFamily="34" charset="0"/>
                <a:cs typeface="Calibri" panose="020F0502020204030204" pitchFamily="34" charset="0"/>
              </a:rPr>
              <a:t>Ενέργεια </a:t>
            </a:r>
            <a:r>
              <a:rPr lang="el-GR" sz="2200" b="1" dirty="0" smtClean="0">
                <a:latin typeface="Calibri" panose="020F0502020204030204" pitchFamily="34" charset="0"/>
                <a:cs typeface="Calibri" panose="020F0502020204030204" pitchFamily="34" charset="0"/>
              </a:rPr>
              <a:t>από </a:t>
            </a:r>
            <a:r>
              <a:rPr lang="el-GR" sz="2200" b="1" dirty="0">
                <a:latin typeface="Calibri" panose="020F0502020204030204" pitchFamily="34" charset="0"/>
                <a:cs typeface="Calibri" panose="020F0502020204030204" pitchFamily="34" charset="0"/>
              </a:rPr>
              <a:t>τους μηνιαίους λογαριασμούς</a:t>
            </a:r>
          </a:p>
          <a:p>
            <a:pPr marL="0" indent="0">
              <a:lnSpc>
                <a:spcPct val="80000"/>
              </a:lnSpc>
              <a:buNone/>
            </a:pPr>
            <a:endParaRPr lang="en-US" sz="1000" dirty="0" smtClean="0">
              <a:latin typeface="Calibri" panose="020F0502020204030204" pitchFamily="34" charset="0"/>
              <a:cs typeface="Calibri" panose="020F0502020204030204" pitchFamily="34" charset="0"/>
            </a:endParaRPr>
          </a:p>
          <a:p>
            <a:pPr marL="0" indent="0" algn="ctr">
              <a:buNone/>
            </a:pPr>
            <a:endParaRPr lang="en-US" sz="2000" i="1" dirty="0"/>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566" y="1616773"/>
            <a:ext cx="340173" cy="5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99367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268223" y="902208"/>
            <a:ext cx="8727495" cy="1308729"/>
          </a:xfrm>
        </p:spPr>
        <p:txBody>
          <a:bodyPr>
            <a:normAutofit lnSpcReduction="10000"/>
          </a:bodyPr>
          <a:lstStyle/>
          <a:p>
            <a:pPr marL="0" indent="0">
              <a:buNone/>
            </a:pPr>
            <a:r>
              <a:rPr lang="el-GR" b="1" u="sng" dirty="0">
                <a:solidFill>
                  <a:prstClr val="black"/>
                </a:solidFill>
                <a:latin typeface="Calibri" panose="020F0502020204030204" pitchFamily="34" charset="0"/>
                <a:cs typeface="Calibri" panose="020F0502020204030204" pitchFamily="34" charset="0"/>
              </a:rPr>
              <a:t>ΣΚΟΠΟΣ</a:t>
            </a:r>
            <a:endParaRPr lang="en-US" sz="2400" dirty="0">
              <a:latin typeface="Calibri" panose="020F0502020204030204" pitchFamily="34" charset="0"/>
              <a:cs typeface="Calibri" panose="020F0502020204030204" pitchFamily="34" charset="0"/>
            </a:endParaRPr>
          </a:p>
          <a:p>
            <a:pPr marL="0" indent="0">
              <a:spcBef>
                <a:spcPts val="1200"/>
              </a:spcBef>
              <a:buNone/>
            </a:pPr>
            <a:r>
              <a:rPr lang="en-US" dirty="0" smtClean="0"/>
              <a:t>N</a:t>
            </a:r>
            <a:r>
              <a:rPr lang="el-GR" dirty="0" smtClean="0"/>
              <a:t>α </a:t>
            </a:r>
            <a:r>
              <a:rPr lang="el-GR" dirty="0"/>
              <a:t>ελαχιστοποιηθούν οι συνολικές εκπομπές αερίων </a:t>
            </a:r>
            <a:r>
              <a:rPr lang="el-GR" dirty="0" smtClean="0"/>
              <a:t>του θερμοκηπίου από τη λειτουργία του κτιρίου</a:t>
            </a:r>
            <a:endParaRPr lang="en-US" sz="2400" dirty="0"/>
          </a:p>
          <a:p>
            <a:pPr marL="0" indent="0">
              <a:buNone/>
            </a:pPr>
            <a:endParaRPr lang="it-IT" dirty="0"/>
          </a:p>
        </p:txBody>
      </p:sp>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5</a:t>
            </a:fld>
            <a:endParaRPr lang="en-US"/>
          </a:p>
        </p:txBody>
      </p:sp>
      <p:pic>
        <p:nvPicPr>
          <p:cNvPr id="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grpSp>
        <p:nvGrpSpPr>
          <p:cNvPr id="17" name="Group 16"/>
          <p:cNvGrpSpPr/>
          <p:nvPr/>
        </p:nvGrpSpPr>
        <p:grpSpPr>
          <a:xfrm>
            <a:off x="247365" y="2156532"/>
            <a:ext cx="8756074" cy="3781339"/>
            <a:chOff x="342901" y="2118432"/>
            <a:chExt cx="8756074" cy="3781339"/>
          </a:xfrm>
        </p:grpSpPr>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1" y="2118432"/>
              <a:ext cx="2324099" cy="170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263" y="4065269"/>
              <a:ext cx="1829049" cy="166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0350" y="2379775"/>
              <a:ext cx="2943225" cy="351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936675" y="5236913"/>
              <a:ext cx="31623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800" b="0" i="0" u="none" strike="noStrike" kern="0" cap="none" spc="0" normalizeH="0" baseline="0" noProof="0" dirty="0" smtClean="0">
                  <a:ln>
                    <a:noFill/>
                  </a:ln>
                  <a:solidFill>
                    <a:prstClr val="black"/>
                  </a:solidFill>
                  <a:effectLst/>
                  <a:uLnTx/>
                  <a:uFillTx/>
                </a:rPr>
                <a:t>Πηγή</a:t>
              </a:r>
              <a:r>
                <a:rPr kumimoji="0" lang="en-US" sz="800" b="0" i="0" u="none" strike="noStrike" kern="0" cap="none" spc="0" normalizeH="0" baseline="0" noProof="0" dirty="0" smtClean="0">
                  <a:ln>
                    <a:noFill/>
                  </a:ln>
                  <a:solidFill>
                    <a:prstClr val="black"/>
                  </a:solidFill>
                  <a:effectLst/>
                  <a:uLnTx/>
                  <a:uFillTx/>
                </a:rPr>
                <a:t>: </a:t>
              </a:r>
              <a:r>
                <a:rPr kumimoji="0" lang="el-GR" sz="800" b="0" i="0" u="none" strike="noStrike" kern="0" cap="none" spc="0" normalizeH="0" baseline="0" noProof="0" dirty="0" smtClean="0">
                  <a:ln>
                    <a:noFill/>
                  </a:ln>
                  <a:solidFill>
                    <a:prstClr val="black"/>
                  </a:solidFill>
                  <a:effectLst/>
                  <a:uLnTx/>
                  <a:uFillTx/>
                </a:rPr>
                <a:t>Ευρωπαϊκός Οργανισμός Περιβάλλοντος</a:t>
              </a:r>
              <a:endParaRPr kumimoji="0" lang="en-GB" sz="800" b="0" i="0" u="none" strike="noStrike" kern="0" cap="none" spc="0" normalizeH="0" baseline="0" noProof="0" dirty="0" smtClean="0">
                <a:ln>
                  <a:noFill/>
                </a:ln>
                <a:solidFill>
                  <a:prstClr val="black"/>
                </a:solidFill>
                <a:effectLst/>
                <a:uLnTx/>
                <a:uFillTx/>
                <a:hlinkClick r:id="rId7"/>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prstClr val="black"/>
                  </a:solidFill>
                  <a:effectLst/>
                  <a:uLnTx/>
                  <a:uFillTx/>
                  <a:hlinkClick r:id="rId7"/>
                </a:rPr>
                <a:t>https://www.eea.europa.eu</a:t>
              </a:r>
              <a:endParaRPr kumimoji="0" lang="en-GB" sz="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smtClean="0">
                <a:ln>
                  <a:noFill/>
                </a:ln>
                <a:solidFill>
                  <a:prstClr val="black"/>
                </a:solidFill>
                <a:effectLst/>
                <a:uLnTx/>
                <a:uFillTx/>
              </a:endParaRPr>
            </a:p>
          </p:txBody>
        </p:sp>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6575" y="2163235"/>
              <a:ext cx="3695700" cy="29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4980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6</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ΜΕΘΟΔΟΛΟΓΙΑ ΑΞΙΟΛΟΓΗΣΗΣ - ΠΕΡΙΓΡΑΦΗ</a:t>
            </a:r>
          </a:p>
        </p:txBody>
      </p:sp>
      <p:sp>
        <p:nvSpPr>
          <p:cNvPr id="32" name="Segnaposto contenuto 2">
            <a:extLst>
              <a:ext uri="{FF2B5EF4-FFF2-40B4-BE49-F238E27FC236}">
                <a16:creationId xmlns:a16="http://schemas.microsoft.com/office/drawing/2014/main" xmlns="" id="{86F2EB93-A63A-4210-B86A-E5FCAD7D8D7F}"/>
              </a:ext>
            </a:extLst>
          </p:cNvPr>
          <p:cNvSpPr txBox="1">
            <a:spLocks/>
          </p:cNvSpPr>
          <p:nvPr/>
        </p:nvSpPr>
        <p:spPr>
          <a:xfrm>
            <a:off x="243149" y="3946541"/>
            <a:ext cx="8821339" cy="212175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l-GR" sz="1600" i="1" dirty="0"/>
              <a:t>Το GWP </a:t>
            </a:r>
            <a:r>
              <a:rPr lang="el-GR" sz="1600" i="1" dirty="0" smtClean="0"/>
              <a:t>εκφράζει την ποσότητας </a:t>
            </a:r>
            <a:r>
              <a:rPr lang="el-GR" sz="1600" i="1" dirty="0"/>
              <a:t>ενέργειας που μπορεί να παγιδευτεί στην ατμόσφαιρα σε ένα καθορισμένο χρονικό ορίζοντα από μια μάζα αερίου σε σύγκριση με την ίδια μάζα διοξειδίου του άνθρακα (CO</a:t>
            </a:r>
            <a:r>
              <a:rPr lang="el-GR" sz="1600" i="1" baseline="-25000" dirty="0"/>
              <a:t>2</a:t>
            </a:r>
            <a:r>
              <a:rPr lang="el-GR" sz="1600" i="1" dirty="0"/>
              <a:t>). </a:t>
            </a:r>
            <a:r>
              <a:rPr lang="el-GR" sz="1600" i="1" dirty="0" smtClean="0"/>
              <a:t>Οι υψηλότερες τιμές του GWP δηλώνουν μεγαλύτερη συμβολή στην υπερθέρμανση σε μια συγκεκριμένη χρονική περίοδο </a:t>
            </a:r>
            <a:r>
              <a:rPr lang="el-GR" sz="1600" i="1" dirty="0"/>
              <a:t>(π.χ., 20, 100 έτη).</a:t>
            </a:r>
          </a:p>
          <a:p>
            <a:pPr>
              <a:spcBef>
                <a:spcPts val="0"/>
              </a:spcBef>
              <a:buFont typeface="Courier New" panose="02070309020205020404" pitchFamily="49" charset="0"/>
              <a:buChar char="o"/>
            </a:pPr>
            <a:r>
              <a:rPr lang="el-GR" sz="1600" i="1" dirty="0"/>
              <a:t>Για </a:t>
            </a:r>
            <a:r>
              <a:rPr lang="el-GR" sz="1600" i="1" dirty="0" smtClean="0"/>
              <a:t>τους υπολογισμούς, </a:t>
            </a:r>
            <a:r>
              <a:rPr lang="el-GR" sz="1600" i="1" dirty="0"/>
              <a:t>οι εκπομπές των αερίων αυτών αποτιμώνται σε </a:t>
            </a:r>
            <a:r>
              <a:rPr lang="el-GR" sz="1600" b="1" i="1" dirty="0"/>
              <a:t>ισοδύναμες εκπομπές CO</a:t>
            </a:r>
            <a:r>
              <a:rPr lang="el-GR" sz="1600" b="1" i="1" baseline="-25000" dirty="0"/>
              <a:t>2</a:t>
            </a:r>
            <a:r>
              <a:rPr lang="el-GR" sz="1600" i="1" dirty="0"/>
              <a:t>. Εξ ορισμού, GWP CO</a:t>
            </a:r>
            <a:r>
              <a:rPr lang="el-GR" sz="1600" i="1" baseline="-25000" dirty="0"/>
              <a:t>2</a:t>
            </a:r>
            <a:r>
              <a:rPr lang="el-GR" sz="1600" i="1" dirty="0"/>
              <a:t> = 1</a:t>
            </a:r>
          </a:p>
          <a:p>
            <a:pPr>
              <a:spcBef>
                <a:spcPts val="0"/>
              </a:spcBef>
              <a:buFont typeface="Courier New" panose="02070309020205020404" pitchFamily="49" charset="0"/>
              <a:buChar char="o"/>
            </a:pPr>
            <a:r>
              <a:rPr lang="el-GR" sz="1600" i="1" dirty="0"/>
              <a:t>Για το μεθάνιο CH</a:t>
            </a:r>
            <a:r>
              <a:rPr lang="el-GR" sz="1600" i="1" baseline="-25000" dirty="0"/>
              <a:t>4</a:t>
            </a:r>
            <a:r>
              <a:rPr lang="el-GR" sz="1600" i="1" dirty="0"/>
              <a:t>: 25 (GWP σε 100 χρόνια είναι 25 φορές μεγαλύτερο από το CO</a:t>
            </a:r>
            <a:r>
              <a:rPr lang="el-GR" sz="1600" i="1" baseline="-25000" dirty="0"/>
              <a:t>2</a:t>
            </a:r>
            <a:r>
              <a:rPr lang="el-GR" sz="1600" i="1" dirty="0"/>
              <a:t>)</a:t>
            </a:r>
          </a:p>
          <a:p>
            <a:pPr>
              <a:spcBef>
                <a:spcPts val="0"/>
              </a:spcBef>
              <a:buFont typeface="Courier New" panose="02070309020205020404" pitchFamily="49" charset="0"/>
              <a:buChar char="o"/>
            </a:pPr>
            <a:r>
              <a:rPr lang="el-GR" sz="1600" i="1" dirty="0"/>
              <a:t>Για το νιτρώδες οξείδιο N</a:t>
            </a:r>
            <a:r>
              <a:rPr lang="el-GR" sz="1600" i="1" baseline="-25000" dirty="0"/>
              <a:t>2</a:t>
            </a:r>
            <a:r>
              <a:rPr lang="el-GR" sz="1600" i="1" dirty="0"/>
              <a:t>O: 298 (GWP σε 100 χρόνια είναι 298 φορές μεγαλύτερο από το CO</a:t>
            </a:r>
            <a:r>
              <a:rPr lang="el-GR" sz="1600" i="1" baseline="-25000" dirty="0"/>
              <a:t>2</a:t>
            </a:r>
            <a:r>
              <a:rPr lang="el-GR" sz="1600" i="1" dirty="0"/>
              <a:t>)</a:t>
            </a:r>
            <a:endParaRPr lang="en-US" sz="1600" i="1" u="sng" dirty="0"/>
          </a:p>
        </p:txBody>
      </p:sp>
      <p:pic>
        <p:nvPicPr>
          <p:cNvPr id="13"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5986325" y="1672061"/>
            <a:ext cx="3078163" cy="2152650"/>
            <a:chOff x="5986325" y="1926711"/>
            <a:chExt cx="3078163" cy="215265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325" y="1926711"/>
              <a:ext cx="307816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78907" y="3041976"/>
              <a:ext cx="38824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 name="Segnaposto contenuto 2">
            <a:extLst>
              <a:ext uri="{FF2B5EF4-FFF2-40B4-BE49-F238E27FC236}">
                <a16:creationId xmlns:a16="http://schemas.microsoft.com/office/drawing/2014/main" xmlns="" id="{86F2EB93-A63A-4210-B86A-E5FCAD7D8D7F}"/>
              </a:ext>
            </a:extLst>
          </p:cNvPr>
          <p:cNvSpPr>
            <a:spLocks noGrp="1"/>
          </p:cNvSpPr>
          <p:nvPr>
            <p:ph idx="1"/>
          </p:nvPr>
        </p:nvSpPr>
        <p:spPr>
          <a:xfrm>
            <a:off x="243149" y="1411855"/>
            <a:ext cx="5903651" cy="2604091"/>
          </a:xfrm>
          <a:noFill/>
        </p:spPr>
        <p:txBody>
          <a:bodyPr>
            <a:noAutofit/>
          </a:bodyPr>
          <a:lstStyle/>
          <a:p>
            <a:pPr marL="0" indent="0">
              <a:buNone/>
            </a:pPr>
            <a:r>
              <a:rPr lang="el-GR" sz="2000" dirty="0"/>
              <a:t>Ο δείκτης επίδοσης εκφράζει </a:t>
            </a:r>
            <a:r>
              <a:rPr lang="el-GR" sz="2000" dirty="0" smtClean="0"/>
              <a:t>τη </a:t>
            </a:r>
            <a:r>
              <a:rPr lang="el-GR" sz="2000" dirty="0"/>
              <a:t>συμβολή των εκπομπών αερίων του θερμοκηπίου </a:t>
            </a:r>
            <a:r>
              <a:rPr lang="el-GR" sz="2000" dirty="0" smtClean="0"/>
              <a:t>(</a:t>
            </a:r>
            <a:r>
              <a:rPr lang="el-GR" sz="2000" b="1" dirty="0" smtClean="0"/>
              <a:t>ΕΑΘ</a:t>
            </a:r>
            <a:r>
              <a:rPr lang="el-GR" sz="2000" dirty="0" smtClean="0"/>
              <a:t>) </a:t>
            </a:r>
            <a:r>
              <a:rPr lang="el-GR" sz="2000" dirty="0"/>
              <a:t>που συνδέονται με </a:t>
            </a:r>
            <a:r>
              <a:rPr lang="el-GR" sz="2000" dirty="0" smtClean="0"/>
              <a:t>τη χρήση ενέργειας κατά τη λειτουργία του κτιρίου, στην αύξηση </a:t>
            </a:r>
            <a:r>
              <a:rPr lang="el-GR" sz="2000" dirty="0"/>
              <a:t>της θερμοκρασίας </a:t>
            </a:r>
            <a:r>
              <a:rPr lang="el-GR" sz="2000" dirty="0" smtClean="0"/>
              <a:t>του πλανήτη.</a:t>
            </a:r>
            <a:endParaRPr lang="el-GR" sz="2000" dirty="0"/>
          </a:p>
          <a:p>
            <a:pPr marL="0" indent="0">
              <a:buNone/>
            </a:pPr>
            <a:r>
              <a:rPr lang="el-GR" sz="2000" dirty="0"/>
              <a:t>Το </a:t>
            </a:r>
            <a:r>
              <a:rPr lang="el-GR" sz="2000" b="1" dirty="0"/>
              <a:t>δυναμικό υπερθέρμανσης του πλανήτη</a:t>
            </a:r>
            <a:r>
              <a:rPr lang="el-GR" sz="2000" dirty="0"/>
              <a:t> </a:t>
            </a:r>
            <a:r>
              <a:rPr lang="el-GR" sz="2000" dirty="0" smtClean="0"/>
              <a:t>(</a:t>
            </a:r>
            <a:r>
              <a:rPr lang="el-GR" sz="2000" b="1" dirty="0" smtClean="0"/>
              <a:t>GWP</a:t>
            </a:r>
            <a:r>
              <a:rPr lang="el-GR" sz="2000" dirty="0"/>
              <a:t>) </a:t>
            </a:r>
            <a:r>
              <a:rPr lang="el-GR" sz="2000" dirty="0" smtClean="0"/>
              <a:t>επιτρέπει τη </a:t>
            </a:r>
            <a:r>
              <a:rPr lang="el-GR" sz="2000" dirty="0"/>
              <a:t>σύγκριση των επιπτώσεων στην αύξηση της θερμοκρασίας του πλανήτη από διάφορα αέρια</a:t>
            </a:r>
            <a:r>
              <a:rPr lang="el-GR" sz="2000" dirty="0" smtClean="0"/>
              <a:t>.</a:t>
            </a:r>
            <a:endParaRPr lang="el-GR" sz="2000" dirty="0"/>
          </a:p>
        </p:txBody>
      </p:sp>
      <p:sp>
        <p:nvSpPr>
          <p:cNvPr id="12"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3462548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567" y="2401521"/>
            <a:ext cx="2818548" cy="249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7</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ΜΕΘΟΔΟΛΟΓΙΑ ΑΞΙΟΛΟΓΗΣΗΣ - ΠΕΡΙΓΡΑΦΗ</a:t>
            </a:r>
          </a:p>
        </p:txBody>
      </p:sp>
      <p:pic>
        <p:nvPicPr>
          <p:cNvPr id="13"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68222" y="3167356"/>
            <a:ext cx="5891278" cy="2939266"/>
          </a:xfrm>
          <a:prstGeom prst="rect">
            <a:avLst/>
          </a:prstGeom>
        </p:spPr>
        <p:txBody>
          <a:bodyPr wrap="square">
            <a:spAutoFit/>
          </a:bodyPr>
          <a:lstStyle/>
          <a:p>
            <a:pPr marL="342900" indent="-342900">
              <a:spcAft>
                <a:spcPts val="600"/>
              </a:spcAft>
              <a:buFont typeface="Courier New" panose="02070309020205020404" pitchFamily="49" charset="0"/>
              <a:buChar char="o"/>
            </a:pPr>
            <a:r>
              <a:rPr lang="el-GR" sz="2000" dirty="0" smtClean="0"/>
              <a:t>Η </a:t>
            </a:r>
            <a:r>
              <a:rPr lang="el-GR" sz="2000" b="1" dirty="0" smtClean="0"/>
              <a:t>καύση ορυκτών καυσίμων </a:t>
            </a:r>
            <a:r>
              <a:rPr lang="el-GR" sz="2000" dirty="0" smtClean="0"/>
              <a:t>σε </a:t>
            </a:r>
            <a:r>
              <a:rPr lang="el-GR" sz="2000" dirty="0"/>
              <a:t>ένα κτίριο (π.χ. </a:t>
            </a:r>
            <a:r>
              <a:rPr lang="el-GR" sz="2000" dirty="0" smtClean="0"/>
              <a:t>φυσικού αερίου ή πετρελαίου στις εγκαταστάσεις θέρμανσης του κτιρίου) </a:t>
            </a:r>
            <a:r>
              <a:rPr lang="el-GR" sz="2000" dirty="0"/>
              <a:t>έχει ως αποτέλεσμα </a:t>
            </a:r>
            <a:r>
              <a:rPr lang="el-GR" sz="2000" dirty="0" smtClean="0"/>
              <a:t>διάφορες εκπομπές αερίων</a:t>
            </a:r>
            <a:r>
              <a:rPr lang="en-US" sz="2000" dirty="0" smtClean="0"/>
              <a:t> </a:t>
            </a:r>
            <a:r>
              <a:rPr lang="el-GR" sz="2000" dirty="0"/>
              <a:t>θερμοκηπίου </a:t>
            </a:r>
            <a:r>
              <a:rPr lang="en-US" sz="2000" dirty="0"/>
              <a:t>(GHG)</a:t>
            </a:r>
            <a:endParaRPr lang="en-US" sz="2000" b="1" dirty="0" smtClean="0"/>
          </a:p>
          <a:p>
            <a:pPr marL="342900" indent="-342900">
              <a:spcAft>
                <a:spcPts val="600"/>
              </a:spcAft>
              <a:buFont typeface="Courier New" panose="02070309020205020404" pitchFamily="49" charset="0"/>
              <a:buChar char="o"/>
            </a:pPr>
            <a:r>
              <a:rPr lang="el-GR" sz="2000" b="1" dirty="0" smtClean="0"/>
              <a:t>Δίκτυα τηλεθέρμανσης/ψύξης,</a:t>
            </a:r>
            <a:r>
              <a:rPr lang="en-US" sz="2000" dirty="0" smtClean="0"/>
              <a:t> </a:t>
            </a:r>
            <a:r>
              <a:rPr lang="el-GR" sz="2000" dirty="0" smtClean="0"/>
              <a:t>οι </a:t>
            </a:r>
            <a:r>
              <a:rPr lang="el-GR" sz="2000" dirty="0"/>
              <a:t>μονάδες </a:t>
            </a:r>
            <a:r>
              <a:rPr lang="el-GR" sz="2000" dirty="0" smtClean="0"/>
              <a:t>των οποίων χρησιμοποιούν καύσιμα </a:t>
            </a:r>
            <a:r>
              <a:rPr lang="el-GR" sz="2000" dirty="0"/>
              <a:t>για τη </a:t>
            </a:r>
            <a:r>
              <a:rPr lang="el-GR" sz="2000" dirty="0" smtClean="0"/>
              <a:t>παραγωγή θερμού ή κρύου νερού  που μεταφέρεται και αποδίδεται σε κτίρια,</a:t>
            </a:r>
            <a:r>
              <a:rPr lang="en-US" sz="2000" dirty="0" smtClean="0"/>
              <a:t> </a:t>
            </a:r>
            <a:r>
              <a:rPr lang="el-GR" sz="2000" dirty="0" smtClean="0"/>
              <a:t>έχουν </a:t>
            </a:r>
            <a:r>
              <a:rPr lang="el-GR" sz="2000" dirty="0"/>
              <a:t>ως αποτέλεσμα διάφορες εκπομπές </a:t>
            </a:r>
            <a:r>
              <a:rPr lang="el-GR" sz="2000" dirty="0" smtClean="0"/>
              <a:t>αερίων θερμοκηπίου </a:t>
            </a:r>
            <a:r>
              <a:rPr lang="en-US" sz="2000" dirty="0" smtClean="0"/>
              <a:t>(GHG)</a:t>
            </a:r>
            <a:endParaRPr lang="en-US" sz="2000" dirty="0"/>
          </a:p>
        </p:txBody>
      </p:sp>
      <p:sp>
        <p:nvSpPr>
          <p:cNvPr id="41" name="Cloud Callout 40"/>
          <p:cNvSpPr/>
          <p:nvPr/>
        </p:nvSpPr>
        <p:spPr>
          <a:xfrm>
            <a:off x="7562454" y="1791929"/>
            <a:ext cx="1092751" cy="938221"/>
          </a:xfrm>
          <a:prstGeom prst="cloudCallout">
            <a:avLst>
              <a:gd name="adj1" fmla="val 35602"/>
              <a:gd name="adj2" fmla="val 8915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GHG</a:t>
            </a:r>
            <a:endParaRPr lang="en-US" sz="2000" b="1" dirty="0"/>
          </a:p>
        </p:txBody>
      </p:sp>
      <p:sp>
        <p:nvSpPr>
          <p:cNvPr id="42" name="Cloud Callout 41"/>
          <p:cNvSpPr/>
          <p:nvPr/>
        </p:nvSpPr>
        <p:spPr>
          <a:xfrm>
            <a:off x="7511151" y="5024897"/>
            <a:ext cx="1092751" cy="938221"/>
          </a:xfrm>
          <a:prstGeom prst="cloudCallout">
            <a:avLst>
              <a:gd name="adj1" fmla="val -52999"/>
              <a:gd name="adj2" fmla="val -10863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GHG</a:t>
            </a:r>
            <a:endParaRPr lang="en-US" sz="2000" b="1" dirty="0"/>
          </a:p>
        </p:txBody>
      </p:sp>
      <p:sp>
        <p:nvSpPr>
          <p:cNvPr id="12" name="TextBox 11"/>
          <p:cNvSpPr txBox="1"/>
          <p:nvPr/>
        </p:nvSpPr>
        <p:spPr>
          <a:xfrm>
            <a:off x="6870577" y="1422597"/>
            <a:ext cx="1877822" cy="369332"/>
          </a:xfrm>
          <a:prstGeom prst="rect">
            <a:avLst/>
          </a:prstGeom>
          <a:noFill/>
        </p:spPr>
        <p:txBody>
          <a:bodyPr wrap="none" rtlCol="0">
            <a:spAutoFit/>
          </a:bodyPr>
          <a:lstStyle/>
          <a:p>
            <a:r>
              <a:rPr lang="el-GR" b="1" dirty="0" smtClean="0">
                <a:solidFill>
                  <a:schemeClr val="bg1">
                    <a:lumMod val="50000"/>
                  </a:schemeClr>
                </a:solidFill>
              </a:rPr>
              <a:t>Άμεσες Εκπομπές</a:t>
            </a:r>
            <a:endParaRPr lang="en-US" b="1" dirty="0">
              <a:solidFill>
                <a:schemeClr val="bg1">
                  <a:lumMod val="50000"/>
                </a:schemeClr>
              </a:solidFill>
            </a:endParaRPr>
          </a:p>
        </p:txBody>
      </p:sp>
      <p:sp>
        <p:nvSpPr>
          <p:cNvPr id="15" name="Rectangle 14"/>
          <p:cNvSpPr/>
          <p:nvPr/>
        </p:nvSpPr>
        <p:spPr>
          <a:xfrm>
            <a:off x="268223" y="1522652"/>
            <a:ext cx="6003344" cy="1631216"/>
          </a:xfrm>
          <a:prstGeom prst="rect">
            <a:avLst/>
          </a:prstGeom>
          <a:noFill/>
        </p:spPr>
        <p:txBody>
          <a:bodyPr wrap="square">
            <a:spAutoFit/>
          </a:bodyPr>
          <a:lstStyle/>
          <a:p>
            <a:pPr lvl="0">
              <a:spcBef>
                <a:spcPct val="20000"/>
              </a:spcBef>
            </a:pPr>
            <a:r>
              <a:rPr lang="el-GR" sz="2000" dirty="0" smtClean="0">
                <a:solidFill>
                  <a:prstClr val="black"/>
                </a:solidFill>
              </a:rPr>
              <a:t>Η </a:t>
            </a:r>
            <a:r>
              <a:rPr lang="el-GR" sz="2000" b="1" dirty="0">
                <a:solidFill>
                  <a:prstClr val="black"/>
                </a:solidFill>
              </a:rPr>
              <a:t>θερμική ενέργεια</a:t>
            </a:r>
            <a:r>
              <a:rPr lang="el-GR" sz="2000" dirty="0">
                <a:solidFill>
                  <a:prstClr val="black"/>
                </a:solidFill>
              </a:rPr>
              <a:t> </a:t>
            </a:r>
            <a:r>
              <a:rPr lang="el-GR" sz="2000" dirty="0" smtClean="0">
                <a:solidFill>
                  <a:prstClr val="black"/>
                </a:solidFill>
              </a:rPr>
              <a:t>αποδίδεται στο κτίριο μέσω αποκεντρωμένων </a:t>
            </a:r>
            <a:r>
              <a:rPr lang="el-GR" sz="2000" b="1" dirty="0" smtClean="0">
                <a:solidFill>
                  <a:prstClr val="black"/>
                </a:solidFill>
              </a:rPr>
              <a:t>δικτύων διανομής </a:t>
            </a:r>
            <a:r>
              <a:rPr lang="el-GR" sz="2000" dirty="0" smtClean="0">
                <a:solidFill>
                  <a:prstClr val="black"/>
                </a:solidFill>
              </a:rPr>
              <a:t>και με την </a:t>
            </a:r>
            <a:r>
              <a:rPr lang="el-GR" sz="2000" b="1" dirty="0" smtClean="0">
                <a:solidFill>
                  <a:prstClr val="black"/>
                </a:solidFill>
              </a:rPr>
              <a:t>καύση καυσίμων</a:t>
            </a:r>
            <a:r>
              <a:rPr lang="el-GR" sz="2000" dirty="0" smtClean="0">
                <a:solidFill>
                  <a:prstClr val="black"/>
                </a:solidFill>
              </a:rPr>
              <a:t>. Οι πηγές ενέργειας που παρέχονται </a:t>
            </a:r>
            <a:r>
              <a:rPr lang="el-GR" sz="2000" dirty="0">
                <a:solidFill>
                  <a:prstClr val="black"/>
                </a:solidFill>
              </a:rPr>
              <a:t>στο </a:t>
            </a:r>
            <a:r>
              <a:rPr lang="el-GR" sz="2000" dirty="0" smtClean="0">
                <a:solidFill>
                  <a:prstClr val="black"/>
                </a:solidFill>
              </a:rPr>
              <a:t>κτίριο καλύπτουν τις τελικές χρήσεις και λειτουργίες του </a:t>
            </a:r>
            <a:r>
              <a:rPr lang="el-GR" sz="2000" dirty="0">
                <a:solidFill>
                  <a:prstClr val="black"/>
                </a:solidFill>
              </a:rPr>
              <a:t>κτιρίου (π.χ. θέρμανση, ψύξη, </a:t>
            </a:r>
            <a:r>
              <a:rPr lang="el-GR" sz="2000" dirty="0" smtClean="0">
                <a:solidFill>
                  <a:prstClr val="black"/>
                </a:solidFill>
              </a:rPr>
              <a:t>αερισμό, ΖΝΧ)</a:t>
            </a:r>
            <a:endParaRPr lang="en-US" sz="2000" dirty="0" smtClean="0">
              <a:solidFill>
                <a:prstClr val="black"/>
              </a:solidFill>
            </a:endParaRPr>
          </a:p>
        </p:txBody>
      </p:sp>
      <p:sp>
        <p:nvSpPr>
          <p:cNvPr id="25"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2909334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27" y="2397447"/>
            <a:ext cx="1158262" cy="12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125" y="3154435"/>
            <a:ext cx="1612247" cy="114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8</a:t>
            </a:fld>
            <a:endParaRPr lang="en-US"/>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ΜΕΘΟΔΟΛΟΓΙΑ ΑΞΙΟΛΟΓΗΣΗΣ - ΠΕΡΙΓΡΑΦΗ</a:t>
            </a:r>
          </a:p>
        </p:txBody>
      </p:sp>
      <p:pic>
        <p:nvPicPr>
          <p:cNvPr id="13"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938" y="2364628"/>
            <a:ext cx="1567736" cy="1020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ight Brace 30"/>
          <p:cNvSpPr/>
          <p:nvPr/>
        </p:nvSpPr>
        <p:spPr>
          <a:xfrm>
            <a:off x="6304064" y="2406476"/>
            <a:ext cx="1089011" cy="1181758"/>
          </a:xfrm>
          <a:prstGeom prst="rightBrace">
            <a:avLst/>
          </a:pr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Cloud Callout 38"/>
          <p:cNvSpPr/>
          <p:nvPr/>
        </p:nvSpPr>
        <p:spPr>
          <a:xfrm>
            <a:off x="7562454" y="1696929"/>
            <a:ext cx="1092751" cy="938221"/>
          </a:xfrm>
          <a:prstGeom prst="cloudCallout">
            <a:avLst>
              <a:gd name="adj1" fmla="val -13005"/>
              <a:gd name="adj2" fmla="val 11065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GHG</a:t>
            </a:r>
            <a:endParaRPr lang="en-US" sz="2000" b="1" dirty="0"/>
          </a:p>
        </p:txBody>
      </p:sp>
      <p:sp>
        <p:nvSpPr>
          <p:cNvPr id="45" name="TextBox 44"/>
          <p:cNvSpPr txBox="1"/>
          <p:nvPr/>
        </p:nvSpPr>
        <p:spPr>
          <a:xfrm>
            <a:off x="6870577" y="1422597"/>
            <a:ext cx="1877822" cy="369332"/>
          </a:xfrm>
          <a:prstGeom prst="rect">
            <a:avLst/>
          </a:prstGeom>
          <a:noFill/>
        </p:spPr>
        <p:txBody>
          <a:bodyPr wrap="none" rtlCol="0">
            <a:spAutoFit/>
          </a:bodyPr>
          <a:lstStyle/>
          <a:p>
            <a:r>
              <a:rPr lang="el-GR" b="1" dirty="0" smtClean="0">
                <a:solidFill>
                  <a:schemeClr val="bg1">
                    <a:lumMod val="50000"/>
                  </a:schemeClr>
                </a:solidFill>
              </a:rPr>
              <a:t>Άμεσες Εκπομπές</a:t>
            </a:r>
            <a:endParaRPr lang="en-US" b="1" dirty="0">
              <a:solidFill>
                <a:schemeClr val="bg1">
                  <a:lumMod val="50000"/>
                </a:schemeClr>
              </a:solidFill>
            </a:endParaRPr>
          </a:p>
        </p:txBody>
      </p:sp>
      <p:pic>
        <p:nvPicPr>
          <p:cNvPr id="513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3533" y="3725256"/>
            <a:ext cx="2249584" cy="247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6935970" y="3725255"/>
            <a:ext cx="2151398" cy="1052764"/>
            <a:chOff x="6992602" y="4355653"/>
            <a:chExt cx="2151398" cy="1052764"/>
          </a:xfrm>
        </p:grpSpPr>
        <p:pic>
          <p:nvPicPr>
            <p:cNvPr id="2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4374" y="4355653"/>
              <a:ext cx="1169626" cy="95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2602" y="4564093"/>
              <a:ext cx="1058647" cy="84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1" name="Picture 70"/>
          <p:cNvPicPr>
            <a:picLocks noChangeAspect="1"/>
          </p:cNvPicPr>
          <p:nvPr/>
        </p:nvPicPr>
        <p:blipFill>
          <a:blip r:embed="rId10"/>
          <a:stretch>
            <a:fillRect/>
          </a:stretch>
        </p:blipFill>
        <p:spPr>
          <a:xfrm>
            <a:off x="7498500" y="4861936"/>
            <a:ext cx="1481735" cy="991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2" name="TextBox 71"/>
          <p:cNvSpPr txBox="1"/>
          <p:nvPr/>
        </p:nvSpPr>
        <p:spPr>
          <a:xfrm>
            <a:off x="4584577" y="4910008"/>
            <a:ext cx="3545607" cy="830997"/>
          </a:xfrm>
          <a:prstGeom prst="rect">
            <a:avLst/>
          </a:prstGeom>
          <a:noFill/>
        </p:spPr>
        <p:txBody>
          <a:bodyPr wrap="square" rtlCol="0">
            <a:spAutoFit/>
          </a:bodyPr>
          <a:lstStyle/>
          <a:p>
            <a:pPr algn="r"/>
            <a:r>
              <a:rPr lang="el-GR" sz="2400" dirty="0" smtClean="0"/>
              <a:t>Το μέλλον είναι η </a:t>
            </a:r>
            <a:r>
              <a:rPr lang="el-GR" sz="2400" b="1" dirty="0" smtClean="0">
                <a:solidFill>
                  <a:srgbClr val="00B050"/>
                </a:solidFill>
              </a:rPr>
              <a:t>πράσινη ηλεκτρική ενέργεια</a:t>
            </a:r>
            <a:endParaRPr lang="en-US" sz="2400" b="1" dirty="0">
              <a:solidFill>
                <a:srgbClr val="00B050"/>
              </a:solidFill>
            </a:endParaRPr>
          </a:p>
        </p:txBody>
      </p:sp>
      <p:grpSp>
        <p:nvGrpSpPr>
          <p:cNvPr id="14" name="Group 13"/>
          <p:cNvGrpSpPr/>
          <p:nvPr/>
        </p:nvGrpSpPr>
        <p:grpSpPr>
          <a:xfrm>
            <a:off x="36294" y="4758312"/>
            <a:ext cx="2046506" cy="1138773"/>
            <a:chOff x="-315548" y="4417112"/>
            <a:chExt cx="2247224" cy="1138773"/>
          </a:xfrm>
        </p:grpSpPr>
        <p:sp>
          <p:nvSpPr>
            <p:cNvPr id="58" name="TextBox 57"/>
            <p:cNvSpPr txBox="1"/>
            <p:nvPr/>
          </p:nvSpPr>
          <p:spPr>
            <a:xfrm>
              <a:off x="-315548" y="4417112"/>
              <a:ext cx="2247224" cy="1138773"/>
            </a:xfrm>
            <a:prstGeom prst="rect">
              <a:avLst/>
            </a:prstGeom>
            <a:noFill/>
          </p:spPr>
          <p:txBody>
            <a:bodyPr wrap="square" rtlCol="0">
              <a:spAutoFit/>
            </a:bodyPr>
            <a:lstStyle/>
            <a:p>
              <a:pPr algn="ctr"/>
              <a:r>
                <a:rPr lang="el-GR" sz="2000" b="1" dirty="0" smtClean="0"/>
                <a:t>Ορυκτά καύσιμα</a:t>
              </a:r>
              <a:endParaRPr lang="en-US" sz="2000" b="1" dirty="0" smtClean="0"/>
            </a:p>
            <a:p>
              <a:pPr algn="r"/>
              <a:r>
                <a:rPr lang="en-US" sz="2400" b="1" dirty="0" smtClean="0">
                  <a:sym typeface="Symbol"/>
                </a:rPr>
                <a:t></a:t>
              </a:r>
              <a:r>
                <a:rPr lang="en-US" sz="2400" b="1" dirty="0" smtClean="0"/>
                <a:t>40%</a:t>
              </a:r>
            </a:p>
            <a:p>
              <a:pPr algn="r"/>
              <a:r>
                <a:rPr lang="en-US" sz="2400" b="1" dirty="0" smtClean="0">
                  <a:sym typeface="Symbol"/>
                </a:rPr>
                <a:t>70%</a:t>
              </a:r>
              <a:endParaRPr lang="en-US" sz="2400" b="1" dirty="0"/>
            </a:p>
          </p:txBody>
        </p:sp>
        <p:pic>
          <p:nvPicPr>
            <p:cNvPr id="52"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839" y="4801832"/>
              <a:ext cx="457200" cy="30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2"/>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0000" y="5521659"/>
            <a:ext cx="420624" cy="301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268223" y="1557377"/>
            <a:ext cx="5595865" cy="2215991"/>
          </a:xfrm>
          <a:prstGeom prst="rect">
            <a:avLst/>
          </a:prstGeom>
          <a:noFill/>
        </p:spPr>
        <p:txBody>
          <a:bodyPr wrap="square">
            <a:spAutoFit/>
          </a:bodyPr>
          <a:lstStyle/>
          <a:p>
            <a:pPr lvl="0">
              <a:spcBef>
                <a:spcPts val="1200"/>
              </a:spcBef>
            </a:pPr>
            <a:r>
              <a:rPr lang="el-GR" sz="2200" dirty="0" smtClean="0"/>
              <a:t>Η </a:t>
            </a:r>
            <a:r>
              <a:rPr lang="el-GR" sz="2200" b="1" dirty="0"/>
              <a:t>ηλεκτρική ενέργεια</a:t>
            </a:r>
            <a:r>
              <a:rPr lang="el-GR" sz="2200" dirty="0"/>
              <a:t> </a:t>
            </a:r>
            <a:r>
              <a:rPr lang="el-GR" sz="2200" b="1" dirty="0"/>
              <a:t>από το δίκτυο </a:t>
            </a:r>
            <a:r>
              <a:rPr lang="el-GR" sz="2200" dirty="0" smtClean="0"/>
              <a:t>που τροφοδοτεί το </a:t>
            </a:r>
            <a:r>
              <a:rPr lang="el-GR" sz="2200" dirty="0"/>
              <a:t>κτίριο </a:t>
            </a:r>
            <a:r>
              <a:rPr lang="el-GR" sz="2200" dirty="0" smtClean="0"/>
              <a:t>καλύπτει τις τελικές χρήσεις και λειτουργίες του </a:t>
            </a:r>
            <a:r>
              <a:rPr lang="el-GR" sz="1400" dirty="0" smtClean="0"/>
              <a:t>(</a:t>
            </a:r>
            <a:r>
              <a:rPr lang="el-GR" sz="1400" dirty="0"/>
              <a:t>π.χ. θέρμανση, ψύξη</a:t>
            </a:r>
            <a:r>
              <a:rPr lang="el-GR" sz="1400"/>
              <a:t>, </a:t>
            </a:r>
            <a:r>
              <a:rPr lang="el-GR" sz="1400" smtClean="0"/>
              <a:t>αερισμό, </a:t>
            </a:r>
            <a:r>
              <a:rPr lang="el-GR" sz="1400" dirty="0" smtClean="0"/>
              <a:t>ΖΝΧ</a:t>
            </a:r>
            <a:r>
              <a:rPr lang="el-GR" sz="1400" smtClean="0"/>
              <a:t>, φωτισμό, </a:t>
            </a:r>
            <a:r>
              <a:rPr lang="el-GR" sz="1400" dirty="0"/>
              <a:t>βοηθητικά μέσα)</a:t>
            </a:r>
          </a:p>
          <a:p>
            <a:pPr marL="457200" lvl="0">
              <a:spcBef>
                <a:spcPts val="1200"/>
              </a:spcBef>
            </a:pPr>
            <a:r>
              <a:rPr lang="el-GR" sz="2200" dirty="0"/>
              <a:t>Πολλές </a:t>
            </a:r>
            <a:r>
              <a:rPr lang="el-GR" sz="2200" b="1" dirty="0"/>
              <a:t>μονάδες </a:t>
            </a:r>
            <a:r>
              <a:rPr lang="el-GR" sz="2200" b="1" dirty="0" smtClean="0"/>
              <a:t>ηλεκτροπαραγωγής </a:t>
            </a:r>
            <a:r>
              <a:rPr lang="el-GR" sz="2200" dirty="0" smtClean="0"/>
              <a:t>εξακολουθούν </a:t>
            </a:r>
            <a:r>
              <a:rPr lang="el-GR" sz="2200" dirty="0"/>
              <a:t>να καίνε ορυκτά </a:t>
            </a:r>
            <a:r>
              <a:rPr lang="el-GR" sz="2200" dirty="0" smtClean="0"/>
              <a:t>καύσιμα</a:t>
            </a:r>
            <a:endParaRPr lang="it-IT" sz="2200" dirty="0"/>
          </a:p>
        </p:txBody>
      </p:sp>
      <p:pic>
        <p:nvPicPr>
          <p:cNvPr id="25"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752" y="3016263"/>
            <a:ext cx="378512" cy="368806"/>
          </a:xfrm>
          <a:prstGeom prst="rect">
            <a:avLst/>
          </a:prstGeom>
          <a:solidFill>
            <a:srgbClr val="FFFF00"/>
          </a:solidFill>
          <a:ln>
            <a:noFill/>
          </a:ln>
          <a:extLst/>
        </p:spPr>
      </p:pic>
      <p:sp>
        <p:nvSpPr>
          <p:cNvPr id="27"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1772462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782" y="3042126"/>
            <a:ext cx="3557153" cy="214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189" y="1791929"/>
            <a:ext cx="2573337"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a:extLst>
              <a:ext uri="{FF2B5EF4-FFF2-40B4-BE49-F238E27FC236}">
                <a16:creationId xmlns:a16="http://schemas.microsoft.com/office/drawing/2014/main" xmlns="" id="{C58E2E09-0757-483E-AD0C-4C42867B117B}"/>
              </a:ext>
            </a:extLst>
          </p:cNvPr>
          <p:cNvSpPr>
            <a:spLocks noGrp="1"/>
          </p:cNvSpPr>
          <p:nvPr>
            <p:ph type="sldNum" sz="quarter" idx="12"/>
          </p:nvPr>
        </p:nvSpPr>
        <p:spPr>
          <a:xfrm>
            <a:off x="6553200" y="6356350"/>
            <a:ext cx="2133600" cy="365125"/>
          </a:xfrm>
        </p:spPr>
        <p:txBody>
          <a:bodyPr/>
          <a:lstStyle/>
          <a:p>
            <a:fld id="{243FB592-B9A9-49AA-A86F-4031F7B97808}" type="slidenum">
              <a:rPr lang="en-US" smtClean="0"/>
              <a:t>9</a:t>
            </a:fld>
            <a:endParaRPr lang="en-US" dirty="0"/>
          </a:p>
        </p:txBody>
      </p:sp>
      <p:sp>
        <p:nvSpPr>
          <p:cNvPr id="6" name="Segnaposto contenuto 2">
            <a:extLst>
              <a:ext uri="{FF2B5EF4-FFF2-40B4-BE49-F238E27FC236}">
                <a16:creationId xmlns:a16="http://schemas.microsoft.com/office/drawing/2014/main" xmlns="" id="{86F2EB93-A63A-4210-B86A-E5FCAD7D8D7F}"/>
              </a:ext>
            </a:extLst>
          </p:cNvPr>
          <p:cNvSpPr txBox="1">
            <a:spLocks/>
          </p:cNvSpPr>
          <p:nvPr/>
        </p:nvSpPr>
        <p:spPr>
          <a:xfrm>
            <a:off x="268224" y="902208"/>
            <a:ext cx="7840606" cy="529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b="1" u="sng" dirty="0">
                <a:latin typeface="Calibri" panose="020F0502020204030204" pitchFamily="34" charset="0"/>
                <a:cs typeface="Calibri" panose="020F0502020204030204" pitchFamily="34" charset="0"/>
              </a:rPr>
              <a:t>ΜΕΘΟΔΟΛΟΓΙΑ ΑΞΙΟΛΟΓΗΣΗΣ - ΠΕΡΙΓΡΑΦΗ</a:t>
            </a:r>
          </a:p>
        </p:txBody>
      </p:sp>
      <p:pic>
        <p:nvPicPr>
          <p:cNvPr id="13"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8830" y="778843"/>
            <a:ext cx="990145" cy="541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6870577" y="1422597"/>
            <a:ext cx="1980414" cy="369332"/>
          </a:xfrm>
          <a:prstGeom prst="rect">
            <a:avLst/>
          </a:prstGeom>
          <a:noFill/>
        </p:spPr>
        <p:txBody>
          <a:bodyPr wrap="none" rtlCol="0">
            <a:spAutoFit/>
          </a:bodyPr>
          <a:lstStyle/>
          <a:p>
            <a:r>
              <a:rPr lang="el-GR" b="1" dirty="0" smtClean="0">
                <a:solidFill>
                  <a:schemeClr val="bg1">
                    <a:lumMod val="50000"/>
                  </a:schemeClr>
                </a:solidFill>
              </a:rPr>
              <a:t>Έμμεσες Εκπομπές</a:t>
            </a:r>
            <a:endParaRPr lang="en-US" b="1" dirty="0">
              <a:solidFill>
                <a:schemeClr val="bg1">
                  <a:lumMod val="50000"/>
                </a:schemeClr>
              </a:solidFill>
            </a:endParaRPr>
          </a:p>
        </p:txBody>
      </p:sp>
      <p:sp>
        <p:nvSpPr>
          <p:cNvPr id="34" name="Rectangle 33"/>
          <p:cNvSpPr/>
          <p:nvPr/>
        </p:nvSpPr>
        <p:spPr>
          <a:xfrm>
            <a:off x="268223" y="1557377"/>
            <a:ext cx="5503185" cy="3416320"/>
          </a:xfrm>
          <a:prstGeom prst="rect">
            <a:avLst/>
          </a:prstGeom>
        </p:spPr>
        <p:txBody>
          <a:bodyPr wrap="square">
            <a:spAutoFit/>
          </a:bodyPr>
          <a:lstStyle/>
          <a:p>
            <a:pPr lvl="0">
              <a:spcBef>
                <a:spcPct val="20000"/>
              </a:spcBef>
            </a:pPr>
            <a:r>
              <a:rPr lang="el-GR" sz="2400" b="1" dirty="0" smtClean="0"/>
              <a:t>Πρόσθετες </a:t>
            </a:r>
            <a:r>
              <a:rPr lang="el-GR" sz="2400" b="1" dirty="0"/>
              <a:t>περιβαλλοντικές επιπτώσεις </a:t>
            </a:r>
            <a:r>
              <a:rPr lang="el-GR" sz="2400" dirty="0" smtClean="0"/>
              <a:t>προκύπτουν </a:t>
            </a:r>
            <a:r>
              <a:rPr lang="el-GR" sz="2400" dirty="0"/>
              <a:t>επίσης από την εξόρυξη και </a:t>
            </a:r>
            <a:r>
              <a:rPr lang="el-GR" sz="2400" dirty="0" smtClean="0"/>
              <a:t>άντληση ορυκτών </a:t>
            </a:r>
            <a:r>
              <a:rPr lang="el-GR" sz="2400" dirty="0"/>
              <a:t>καυσίμων, τη μεταφορά, την επεξεργασία (π.χ. διύλιση</a:t>
            </a:r>
            <a:r>
              <a:rPr lang="el-GR" sz="2400" dirty="0" smtClean="0"/>
              <a:t>)</a:t>
            </a:r>
          </a:p>
          <a:p>
            <a:pPr lvl="0">
              <a:spcBef>
                <a:spcPts val="1800"/>
              </a:spcBef>
            </a:pPr>
            <a:r>
              <a:rPr lang="el-GR" dirty="0" smtClean="0"/>
              <a:t>Για </a:t>
            </a:r>
            <a:r>
              <a:rPr lang="el-GR" dirty="0"/>
              <a:t>παράδειγμα, </a:t>
            </a:r>
            <a:endParaRPr lang="el-GR" dirty="0" smtClean="0"/>
          </a:p>
          <a:p>
            <a:pPr marL="285750" lvl="0" indent="-285750">
              <a:spcBef>
                <a:spcPts val="1800"/>
              </a:spcBef>
              <a:buFont typeface="Courier New" panose="02070309020205020404" pitchFamily="49" charset="0"/>
              <a:buChar char="o"/>
            </a:pPr>
            <a:r>
              <a:rPr lang="el-GR" dirty="0" smtClean="0"/>
              <a:t>οι </a:t>
            </a:r>
            <a:r>
              <a:rPr lang="el-GR" dirty="0"/>
              <a:t>έμμεσες εκπομπές από </a:t>
            </a:r>
            <a:r>
              <a:rPr lang="el-GR" dirty="0" smtClean="0"/>
              <a:t>τα πρώτα </a:t>
            </a:r>
            <a:r>
              <a:rPr lang="el-GR" dirty="0"/>
              <a:t>στάδια </a:t>
            </a:r>
            <a:r>
              <a:rPr lang="el-GR" dirty="0" smtClean="0"/>
              <a:t>παραγωγής του πετρελαίου </a:t>
            </a:r>
            <a:r>
              <a:rPr lang="el-GR" dirty="0"/>
              <a:t>αντιπροσωπεύουν περίπου το 20% των συνολικών εκπομπών αερίων του θερμοκηπίου</a:t>
            </a:r>
            <a:endParaRPr lang="en-US" dirty="0"/>
          </a:p>
        </p:txBody>
      </p:sp>
      <p:sp>
        <p:nvSpPr>
          <p:cNvPr id="11" name="TextBox 10"/>
          <p:cNvSpPr txBox="1"/>
          <p:nvPr/>
        </p:nvSpPr>
        <p:spPr>
          <a:xfrm>
            <a:off x="5771408" y="5187287"/>
            <a:ext cx="3327567" cy="461665"/>
          </a:xfrm>
          <a:prstGeom prst="rect">
            <a:avLst/>
          </a:prstGeom>
          <a:noFill/>
        </p:spPr>
        <p:txBody>
          <a:bodyPr wrap="square" rtlCol="0">
            <a:spAutoFit/>
          </a:bodyPr>
          <a:lstStyle/>
          <a:p>
            <a:r>
              <a:rPr lang="el-GR" sz="800" dirty="0" smtClean="0"/>
              <a:t>Πηγή</a:t>
            </a:r>
            <a:r>
              <a:rPr lang="en-US" sz="800" dirty="0" smtClean="0"/>
              <a:t>: </a:t>
            </a:r>
            <a:r>
              <a:rPr lang="en-US" sz="800" dirty="0"/>
              <a:t>ARC Financial Corp. “Crude Oil Investing in a Carbon Constrained World”, February 2016. </a:t>
            </a:r>
            <a:endParaRPr lang="en-US" sz="800" dirty="0" smtClean="0"/>
          </a:p>
          <a:p>
            <a:r>
              <a:rPr lang="el-GR" sz="800" dirty="0" smtClean="0"/>
              <a:t>Αναφορά</a:t>
            </a:r>
            <a:r>
              <a:rPr lang="en-US" sz="800" dirty="0" smtClean="0"/>
              <a:t>: </a:t>
            </a:r>
            <a:r>
              <a:rPr lang="en-US" sz="800" dirty="0"/>
              <a:t>Jackie </a:t>
            </a:r>
            <a:r>
              <a:rPr lang="en-US" sz="800" dirty="0" smtClean="0"/>
              <a:t>Forrest, www.arcenergyinstitute.com</a:t>
            </a:r>
            <a:endParaRPr lang="en-US" sz="800" dirty="0"/>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810" y="1827771"/>
            <a:ext cx="1158262" cy="12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3"/>
          <p:cNvSpPr txBox="1">
            <a:spLocks/>
          </p:cNvSpPr>
          <p:nvPr/>
        </p:nvSpPr>
        <p:spPr>
          <a:xfrm>
            <a:off x="0" y="0"/>
            <a:ext cx="9144000" cy="7318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2000" b="1" kern="1200" dirty="0">
                <a:solidFill>
                  <a:schemeClr val="tx1">
                    <a:lumMod val="50000"/>
                    <a:lumOff val="50000"/>
                  </a:schemeClr>
                </a:solidFill>
                <a:latin typeface="+mj-lt"/>
                <a:ea typeface="+mj-ea"/>
                <a:cs typeface="+mj-cs"/>
              </a:defRPr>
            </a:lvl1pPr>
          </a:lstStyle>
          <a:p>
            <a:r>
              <a:rPr lang="el-GR" dirty="0"/>
              <a:t>Γ</a:t>
            </a:r>
            <a:r>
              <a:rPr lang="en-US" dirty="0" smtClean="0"/>
              <a:t>.1.</a:t>
            </a:r>
            <a:r>
              <a:rPr lang="el-GR" dirty="0" smtClean="0"/>
              <a:t>3</a:t>
            </a:r>
            <a:r>
              <a:rPr lang="en-US" dirty="0" smtClean="0"/>
              <a:t> – </a:t>
            </a:r>
            <a:r>
              <a:rPr lang="el-GR" dirty="0" smtClean="0"/>
              <a:t>ΕΚΠΟΜΠΕΣ ΑΕΡΙΩΝ ΘΕΡΜΟΚΗΠΙΟΥ</a:t>
            </a:r>
            <a:endParaRPr lang="el-GR" dirty="0"/>
          </a:p>
        </p:txBody>
      </p:sp>
    </p:spTree>
    <p:extLst>
      <p:ext uri="{BB962C8B-B14F-4D97-AF65-F5344CB8AC3E}">
        <p14:creationId xmlns:p14="http://schemas.microsoft.com/office/powerpoint/2010/main" val="4127832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10232</TotalTime>
  <Words>5094</Words>
  <Application>Microsoft Office PowerPoint</Application>
  <PresentationFormat>On-screen Show (4:3)</PresentationFormat>
  <Paragraphs>522</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NOA</dc:creator>
  <cp:lastModifiedBy>Costas</cp:lastModifiedBy>
  <cp:revision>427</cp:revision>
  <dcterms:created xsi:type="dcterms:W3CDTF">2017-01-09T10:20:00Z</dcterms:created>
  <dcterms:modified xsi:type="dcterms:W3CDTF">2019-02-01T07:11:22Z</dcterms:modified>
</cp:coreProperties>
</file>