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21" r:id="rId34"/>
    <p:sldId id="322" r:id="rId35"/>
    <p:sldId id="307" r:id="rId36"/>
    <p:sldId id="308" r:id="rId37"/>
    <p:sldId id="309" r:id="rId38"/>
    <p:sldId id="310" r:id="rId39"/>
    <p:sldId id="311" r:id="rId40"/>
    <p:sldId id="323" r:id="rId41"/>
    <p:sldId id="324" r:id="rId42"/>
    <p:sldId id="325" r:id="rId43"/>
    <p:sldId id="326" r:id="rId44"/>
    <p:sldId id="328" r:id="rId45"/>
    <p:sldId id="329" r:id="rId46"/>
    <p:sldId id="330" r:id="rId47"/>
    <p:sldId id="312" r:id="rId48"/>
    <p:sldId id="313" r:id="rId49"/>
    <p:sldId id="314" r:id="rId50"/>
    <p:sldId id="315" r:id="rId51"/>
    <p:sldId id="316" r:id="rId52"/>
    <p:sldId id="332" r:id="rId53"/>
    <p:sldId id="333" r:id="rId54"/>
    <p:sldId id="334" r:id="rId55"/>
    <p:sldId id="335" r:id="rId56"/>
    <p:sldId id="337" r:id="rId57"/>
    <p:sldId id="338" r:id="rId58"/>
    <p:sldId id="339" r:id="rId59"/>
    <p:sldId id="317" r:id="rId60"/>
    <p:sldId id="318" r:id="rId61"/>
    <p:sldId id="319" r:id="rId62"/>
    <p:sldId id="32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961"/>
    <a:srgbClr val="1A96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4660"/>
  </p:normalViewPr>
  <p:slideViewPr>
    <p:cSldViewPr snapToGrid="0" showGuides="1">
      <p:cViewPr varScale="1">
        <p:scale>
          <a:sx n="106" d="100"/>
          <a:sy n="106" d="100"/>
        </p:scale>
        <p:origin x="1644"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7" d="100"/>
          <a:sy n="87" d="100"/>
        </p:scale>
        <p:origin x="-37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1122B7-F128-4E7A-90EF-B937752231F2}" type="datetimeFigureOut">
              <a:rPr lang="de-AT" smtClean="0"/>
              <a:t>31.01.2019</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4349D8-82E8-4DA1-B942-901C63439EBF}" type="slidenum">
              <a:rPr lang="de-AT" smtClean="0"/>
              <a:t>‹#›</a:t>
            </a:fld>
            <a:endParaRPr lang="de-AT"/>
          </a:p>
        </p:txBody>
      </p:sp>
    </p:spTree>
    <p:extLst>
      <p:ext uri="{BB962C8B-B14F-4D97-AF65-F5344CB8AC3E}">
        <p14:creationId xmlns:p14="http://schemas.microsoft.com/office/powerpoint/2010/main" val="3575619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29A03-CC8B-4F0C-9ED9-B737F11F654C}" type="datetimeFigureOut">
              <a:rPr lang="en-US" smtClean="0"/>
              <a:t>1/31/2019</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8F923-A320-42BD-84A6-601815CE83FD}" type="slidenum">
              <a:rPr lang="en-US" smtClean="0"/>
              <a:t>‹#›</a:t>
            </a:fld>
            <a:endParaRPr lang="en-US"/>
          </a:p>
        </p:txBody>
      </p:sp>
    </p:spTree>
    <p:extLst>
      <p:ext uri="{BB962C8B-B14F-4D97-AF65-F5344CB8AC3E}">
        <p14:creationId xmlns:p14="http://schemas.microsoft.com/office/powerpoint/2010/main" val="142092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408F923-A320-42BD-84A6-601815CE83FD}" type="slidenum">
              <a:rPr lang="en-US" smtClean="0"/>
              <a:t>1</a:t>
            </a:fld>
            <a:endParaRPr lang="en-US"/>
          </a:p>
        </p:txBody>
      </p:sp>
    </p:spTree>
    <p:extLst>
      <p:ext uri="{BB962C8B-B14F-4D97-AF65-F5344CB8AC3E}">
        <p14:creationId xmlns:p14="http://schemas.microsoft.com/office/powerpoint/2010/main" val="115908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22</a:t>
            </a:fld>
            <a:endParaRPr lang="en-US"/>
          </a:p>
        </p:txBody>
      </p:sp>
    </p:spTree>
    <p:extLst>
      <p:ext uri="{BB962C8B-B14F-4D97-AF65-F5344CB8AC3E}">
        <p14:creationId xmlns:p14="http://schemas.microsoft.com/office/powerpoint/2010/main" val="89857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24</a:t>
            </a:fld>
            <a:endParaRPr lang="en-US"/>
          </a:p>
        </p:txBody>
      </p:sp>
    </p:spTree>
    <p:extLst>
      <p:ext uri="{BB962C8B-B14F-4D97-AF65-F5344CB8AC3E}">
        <p14:creationId xmlns:p14="http://schemas.microsoft.com/office/powerpoint/2010/main" val="191130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0" dirty="0"/>
          </a:p>
        </p:txBody>
      </p:sp>
      <p:sp>
        <p:nvSpPr>
          <p:cNvPr id="4" name="Slide Number Placeholder 3"/>
          <p:cNvSpPr>
            <a:spLocks noGrp="1"/>
          </p:cNvSpPr>
          <p:nvPr>
            <p:ph type="sldNum" sz="quarter" idx="10"/>
          </p:nvPr>
        </p:nvSpPr>
        <p:spPr/>
        <p:txBody>
          <a:bodyPr/>
          <a:lstStyle/>
          <a:p>
            <a:fld id="{1408F923-A320-42BD-84A6-601815CE83FD}" type="slidenum">
              <a:rPr lang="en-US" smtClean="0"/>
              <a:t>25</a:t>
            </a:fld>
            <a:endParaRPr lang="en-US"/>
          </a:p>
        </p:txBody>
      </p:sp>
    </p:spTree>
    <p:extLst>
      <p:ext uri="{BB962C8B-B14F-4D97-AF65-F5344CB8AC3E}">
        <p14:creationId xmlns:p14="http://schemas.microsoft.com/office/powerpoint/2010/main" val="3233560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26</a:t>
            </a:fld>
            <a:endParaRPr lang="en-US"/>
          </a:p>
        </p:txBody>
      </p:sp>
    </p:spTree>
    <p:extLst>
      <p:ext uri="{BB962C8B-B14F-4D97-AF65-F5344CB8AC3E}">
        <p14:creationId xmlns:p14="http://schemas.microsoft.com/office/powerpoint/2010/main" val="265372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27</a:t>
            </a:fld>
            <a:endParaRPr lang="en-US"/>
          </a:p>
        </p:txBody>
      </p:sp>
    </p:spTree>
    <p:extLst>
      <p:ext uri="{BB962C8B-B14F-4D97-AF65-F5344CB8AC3E}">
        <p14:creationId xmlns:p14="http://schemas.microsoft.com/office/powerpoint/2010/main" val="1744149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28</a:t>
            </a:fld>
            <a:endParaRPr lang="en-US"/>
          </a:p>
        </p:txBody>
      </p:sp>
    </p:spTree>
    <p:extLst>
      <p:ext uri="{BB962C8B-B14F-4D97-AF65-F5344CB8AC3E}">
        <p14:creationId xmlns:p14="http://schemas.microsoft.com/office/powerpoint/2010/main" val="1772813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47</a:t>
            </a:fld>
            <a:endParaRPr lang="en-US"/>
          </a:p>
        </p:txBody>
      </p:sp>
    </p:spTree>
    <p:extLst>
      <p:ext uri="{BB962C8B-B14F-4D97-AF65-F5344CB8AC3E}">
        <p14:creationId xmlns:p14="http://schemas.microsoft.com/office/powerpoint/2010/main" val="2102994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49</a:t>
            </a:fld>
            <a:endParaRPr lang="en-US"/>
          </a:p>
        </p:txBody>
      </p:sp>
    </p:spTree>
    <p:extLst>
      <p:ext uri="{BB962C8B-B14F-4D97-AF65-F5344CB8AC3E}">
        <p14:creationId xmlns:p14="http://schemas.microsoft.com/office/powerpoint/2010/main" val="3612159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50</a:t>
            </a:fld>
            <a:endParaRPr lang="en-US"/>
          </a:p>
        </p:txBody>
      </p:sp>
    </p:spTree>
    <p:extLst>
      <p:ext uri="{BB962C8B-B14F-4D97-AF65-F5344CB8AC3E}">
        <p14:creationId xmlns:p14="http://schemas.microsoft.com/office/powerpoint/2010/main" val="298163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59</a:t>
            </a:fld>
            <a:endParaRPr lang="en-US"/>
          </a:p>
        </p:txBody>
      </p:sp>
    </p:spTree>
    <p:extLst>
      <p:ext uri="{BB962C8B-B14F-4D97-AF65-F5344CB8AC3E}">
        <p14:creationId xmlns:p14="http://schemas.microsoft.com/office/powerpoint/2010/main" val="108107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7</a:t>
            </a:fld>
            <a:endParaRPr lang="en-US"/>
          </a:p>
        </p:txBody>
      </p:sp>
    </p:spTree>
    <p:extLst>
      <p:ext uri="{BB962C8B-B14F-4D97-AF65-F5344CB8AC3E}">
        <p14:creationId xmlns:p14="http://schemas.microsoft.com/office/powerpoint/2010/main" val="350346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61</a:t>
            </a:fld>
            <a:endParaRPr lang="en-US"/>
          </a:p>
        </p:txBody>
      </p:sp>
    </p:spTree>
    <p:extLst>
      <p:ext uri="{BB962C8B-B14F-4D97-AF65-F5344CB8AC3E}">
        <p14:creationId xmlns:p14="http://schemas.microsoft.com/office/powerpoint/2010/main" val="484266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62</a:t>
            </a:fld>
            <a:endParaRPr lang="en-US"/>
          </a:p>
        </p:txBody>
      </p:sp>
    </p:spTree>
    <p:extLst>
      <p:ext uri="{BB962C8B-B14F-4D97-AF65-F5344CB8AC3E}">
        <p14:creationId xmlns:p14="http://schemas.microsoft.com/office/powerpoint/2010/main" val="231337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an energy study carried out for the Municipal Unit of </a:t>
            </a:r>
            <a:r>
              <a:rPr lang="en-US" dirty="0" err="1"/>
              <a:t>Ano</a:t>
            </a:r>
            <a:r>
              <a:rPr lang="en-US" dirty="0"/>
              <a:t> </a:t>
            </a:r>
            <a:r>
              <a:rPr lang="en-US" dirty="0" err="1"/>
              <a:t>Liosia</a:t>
            </a:r>
            <a:r>
              <a:rPr lang="en-US" dirty="0"/>
              <a:t>, data for heated area (external dimensions), thermal and electric energy consumption for the public buildings within pilot area were available. Annual average energy prices for fuel oil and electricity were used in order to calculate the energy cost for these buildings. Assumption for converting external to internal dimensions was used (internal dimensions = 0.85 x external dimensions) and then the ratio of energy cost per internal floor area of the public buildings was calculated.</a:t>
            </a:r>
            <a:endParaRPr lang="el-GR" dirty="0"/>
          </a:p>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10</a:t>
            </a:fld>
            <a:endParaRPr lang="en-US"/>
          </a:p>
        </p:txBody>
      </p:sp>
    </p:spTree>
    <p:extLst>
      <p:ext uri="{BB962C8B-B14F-4D97-AF65-F5344CB8AC3E}">
        <p14:creationId xmlns:p14="http://schemas.microsoft.com/office/powerpoint/2010/main" val="183104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dirty="0">
                <a:solidFill>
                  <a:srgbClr val="002060"/>
                </a:solidFill>
              </a:rPr>
              <a:t>Θερμική ενέργεια κτιρίων </a:t>
            </a:r>
            <a:r>
              <a:rPr lang="it-IT" sz="1200" i="1" kern="1200" dirty="0">
                <a:solidFill>
                  <a:schemeClr val="tx1"/>
                </a:solidFill>
                <a:effectLst/>
                <a:latin typeface="+mn-lt"/>
                <a:ea typeface="+mn-ea"/>
                <a:cs typeface="+mn-cs"/>
              </a:rPr>
              <a:t>defined based on the average thermal consumption for buildings in Municipal Unit of Ano Liossia using data for whole buildings from the Energy Performance Certificates (EPC) electronic repository (buildingcert). For this reason, calculated data for thermal consumption for space heating (SH) and Domestic Hot Water (DHW) from a single fuel (fuel oil, natural gas or biomass), were used.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Considering that calculations in the EPCs are taking into account external dimensions, in order to convert into internal dimensions, the energy consumption was divided by 0.85. </a:t>
            </a:r>
            <a:endParaRPr lang="el-GR" sz="1200" i="1" kern="1200" dirty="0">
              <a:solidFill>
                <a:schemeClr val="tx1"/>
              </a:solidFill>
              <a:effectLst/>
              <a:latin typeface="+mn-lt"/>
              <a:ea typeface="+mn-ea"/>
              <a:cs typeface="+mn-cs"/>
            </a:endParaRPr>
          </a:p>
          <a:p>
            <a:r>
              <a:rPr lang="el-GR" sz="1200" b="1" dirty="0">
                <a:solidFill>
                  <a:srgbClr val="002060"/>
                </a:solidFill>
              </a:rPr>
              <a:t>Ηλεκτρική ενέργεια κτιρίων </a:t>
            </a:r>
            <a:r>
              <a:rPr lang="it-IT" sz="1200" i="1" kern="1200" dirty="0">
                <a:solidFill>
                  <a:schemeClr val="tx1"/>
                </a:solidFill>
                <a:effectLst/>
                <a:latin typeface="+mn-lt"/>
                <a:ea typeface="+mn-ea"/>
                <a:cs typeface="+mn-cs"/>
              </a:rPr>
              <a:t>defined based on the average electric energy consumption for buildings in Municipal Unit of Ano Liossia using data for whole buildings from the the Energy Performance Certificates (EPC) electronic repository (buildingcert).</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Considering that calculations in the EPCs are taking into account external dimensions, in order to convert into internal dimensions, the average energy consumption was divided by 0.85. </a:t>
            </a:r>
            <a:endParaRPr lang="el-GR" sz="1200" i="1" kern="1200" dirty="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12</a:t>
            </a:fld>
            <a:endParaRPr lang="en-US"/>
          </a:p>
        </p:txBody>
      </p:sp>
    </p:spTree>
    <p:extLst>
      <p:ext uri="{BB962C8B-B14F-4D97-AF65-F5344CB8AC3E}">
        <p14:creationId xmlns:p14="http://schemas.microsoft.com/office/powerpoint/2010/main" val="261855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dirty="0">
                <a:solidFill>
                  <a:srgbClr val="002060"/>
                </a:solidFill>
              </a:rPr>
              <a:t>Τοπικά παραγόμενη θερμική ενέργεια από ΑΠΕ </a:t>
            </a:r>
            <a:r>
              <a:rPr lang="it-IT" sz="1200" i="1" kern="1200" dirty="0">
                <a:solidFill>
                  <a:schemeClr val="tx1"/>
                </a:solidFill>
                <a:effectLst/>
                <a:latin typeface="+mn-lt"/>
                <a:ea typeface="+mn-ea"/>
                <a:cs typeface="+mn-cs"/>
              </a:rPr>
              <a:t>From an on-site audit in the testing area, the total number of households and the number of solar collectors were defined. Assuming that each solar collector corresponds to one household, the percentage of households with solar collectors was defined. The total floor area of all buildings as well as of households with solar collectors (internal dimensions) was estimated. The average thermal consumption for domestic hot water in residential buildings within the testing area, was defined based on the average thermal consumption for buildings in Municipal Unit of Ano Liossia, using data for whole buildings from the Energy Performance Certificates electronic repository (buildingcert). Assuming that households with solar collector cover 60% of their energy consumption for domestic hot water (according to KENAK), the average thermal energy consumption from on-site renewable energy sources was defined as the 60% of the product of the average thermal energy consumption for DHW with the total floor area of households with solar collectors in the area. The average thermal energy consumption for buildings was defined based on the average thermal consumption for buildings in Municipality of Fylis, using data for whole residential buildings from the Energy Performance Certificates electronic repository. The thermal consumption for all buildings within testing area, was defined as the product of the average thermal energy consumption with the total floor area of all buildings in the area </a:t>
            </a:r>
            <a:endParaRPr lang="el-GR" sz="1200" i="1" kern="1200" dirty="0">
              <a:solidFill>
                <a:schemeClr val="tx1"/>
              </a:solidFill>
              <a:effectLst/>
              <a:latin typeface="+mn-lt"/>
              <a:ea typeface="+mn-ea"/>
              <a:cs typeface="+mn-cs"/>
            </a:endParaRPr>
          </a:p>
          <a:p>
            <a:endParaRPr lang="el-GR"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002060"/>
                </a:solidFill>
              </a:rPr>
              <a:t>Τοπικά παραγόμενη ηλεκτρική ενέργεια από ΑΠΕ </a:t>
            </a:r>
            <a:r>
              <a:rPr lang="it-IT" sz="1200" i="1" kern="1200" dirty="0">
                <a:solidFill>
                  <a:schemeClr val="tx1"/>
                </a:solidFill>
                <a:effectLst/>
                <a:latin typeface="+mn-lt"/>
                <a:ea typeface="+mn-ea"/>
                <a:cs typeface="+mn-cs"/>
              </a:rPr>
              <a:t>From an on-site audit in the testing area, the number of photovoltaic panels were defined. Additionally, the total floor area of all buildings (internal dimensions) was estimated. Assuming a typical intsalled power for each PV panel (275W), the total intalled power was calculated. The average annual electric energy production from a PV panel of 1kW intalled power for the city of Athens (assuming 25% total losses) is 1334 kWh. Based on the total intalled power, the total electric energy production from PV panels for Athens was calculated. It was assumed that all the produced energy was consumed from the buildings.</a:t>
            </a:r>
            <a:endParaRPr lang="el-GR" sz="1200" kern="1200" dirty="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13</a:t>
            </a:fld>
            <a:endParaRPr lang="en-US"/>
          </a:p>
        </p:txBody>
      </p:sp>
    </p:spTree>
    <p:extLst>
      <p:ext uri="{BB962C8B-B14F-4D97-AF65-F5344CB8AC3E}">
        <p14:creationId xmlns:p14="http://schemas.microsoft.com/office/powerpoint/2010/main" val="30079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kern="1200" smtClean="0">
                <a:solidFill>
                  <a:schemeClr val="tx1"/>
                </a:solidFill>
                <a:effectLst/>
                <a:latin typeface="+mn-lt"/>
                <a:ea typeface="+mn-ea"/>
                <a:cs typeface="+mn-cs"/>
              </a:rPr>
              <a:t>From an on-site audit in the testing area, the total floor area of all buildings (internal dimensions) was estimated. Using data for whole buildings from the Energy Performance Certificates electronic repository for the Municipal Unit of Ano Liossia, the average thermal consumption of fuel oil </a:t>
            </a:r>
            <a:r>
              <a:rPr lang="it-IT" sz="1200" i="1" strike="sngStrike" kern="1200" baseline="0" smtClean="0">
                <a:solidFill>
                  <a:schemeClr val="tx1"/>
                </a:solidFill>
                <a:effectLst/>
                <a:latin typeface="+mn-lt"/>
                <a:ea typeface="+mn-ea"/>
                <a:cs typeface="+mn-cs"/>
              </a:rPr>
              <a:t>and natural gas </a:t>
            </a:r>
            <a:r>
              <a:rPr lang="it-IT" sz="1200" i="1" kern="1200" smtClean="0">
                <a:solidFill>
                  <a:schemeClr val="tx1"/>
                </a:solidFill>
                <a:effectLst/>
                <a:latin typeface="+mn-lt"/>
                <a:ea typeface="+mn-ea"/>
                <a:cs typeface="+mn-cs"/>
              </a:rPr>
              <a:t>and the average electric energy consumption for buildings, as well as the percentage of floor area for buildings using fuel oil and natural gas were defined. The total floor area of the buildings in the testing area using fuel oil </a:t>
            </a:r>
            <a:r>
              <a:rPr lang="it-IT" sz="1200" i="1" strike="sngStrike" kern="1200" baseline="0" smtClean="0">
                <a:solidFill>
                  <a:schemeClr val="tx1"/>
                </a:solidFill>
                <a:effectLst/>
                <a:latin typeface="+mn-lt"/>
                <a:ea typeface="+mn-ea"/>
                <a:cs typeface="+mn-cs"/>
              </a:rPr>
              <a:t>and natural gas </a:t>
            </a:r>
            <a:r>
              <a:rPr lang="it-IT" sz="1200" i="1" kern="1200" smtClean="0">
                <a:solidFill>
                  <a:schemeClr val="tx1"/>
                </a:solidFill>
                <a:effectLst/>
                <a:latin typeface="+mn-lt"/>
                <a:ea typeface="+mn-ea"/>
                <a:cs typeface="+mn-cs"/>
              </a:rPr>
              <a:t>was estimated, as well as the annual thermal consumption for fuel oil </a:t>
            </a:r>
            <a:r>
              <a:rPr lang="it-IT" sz="1200" i="1" strike="sngStrike" kern="1200" baseline="0" smtClean="0">
                <a:solidFill>
                  <a:schemeClr val="tx1"/>
                </a:solidFill>
                <a:effectLst/>
                <a:latin typeface="+mn-lt"/>
                <a:ea typeface="+mn-ea"/>
                <a:cs typeface="+mn-cs"/>
              </a:rPr>
              <a:t>and natural gas </a:t>
            </a:r>
            <a:r>
              <a:rPr lang="it-IT" sz="1200" i="1" kern="1200" smtClean="0">
                <a:solidFill>
                  <a:schemeClr val="tx1"/>
                </a:solidFill>
                <a:effectLst/>
                <a:latin typeface="+mn-lt"/>
                <a:ea typeface="+mn-ea"/>
                <a:cs typeface="+mn-cs"/>
              </a:rPr>
              <a:t>and the the annual electric energy  consumption in buildings within the testing</a:t>
            </a:r>
            <a:r>
              <a:rPr lang="it-IT" sz="1200" kern="1200" smtClean="0">
                <a:solidFill>
                  <a:schemeClr val="tx1"/>
                </a:solidFill>
                <a:effectLst/>
                <a:latin typeface="+mn-lt"/>
                <a:ea typeface="+mn-ea"/>
                <a:cs typeface="+mn-cs"/>
              </a:rPr>
              <a:t> </a:t>
            </a:r>
            <a:r>
              <a:rPr lang="it-IT" sz="1200" i="1" kern="1200" smtClean="0">
                <a:solidFill>
                  <a:schemeClr val="tx1"/>
                </a:solidFill>
                <a:effectLst/>
                <a:latin typeface="+mn-lt"/>
                <a:ea typeface="+mn-ea"/>
                <a:cs typeface="+mn-cs"/>
              </a:rPr>
              <a:t> area. Based on the national conversion factors to COeq (20704.1 kg/GWh for fuel oil, 15627.6 kg/GWh for natural gas, 17572.2 kg/GWh for LPG και 61123.9 kg/GWh for electricity), total CO2 equivalent emissions from all buildings to total useful internal floor area of all buildings was calculated.</a:t>
            </a:r>
            <a:r>
              <a:rPr lang="el-GR" smtClean="0">
                <a:effectLst/>
              </a:rPr>
              <a:t> </a:t>
            </a:r>
            <a:r>
              <a:rPr lang="it-IT" sz="1200" kern="1200" smtClean="0">
                <a:solidFill>
                  <a:schemeClr val="tx1"/>
                </a:solidFill>
                <a:effectLst/>
                <a:latin typeface="+mn-lt"/>
                <a:ea typeface="+mn-ea"/>
                <a:cs typeface="+mn-cs"/>
              </a:rPr>
              <a:t> ONLY FUEL OIL</a:t>
            </a:r>
            <a:endParaRPr lang="el-GR" sz="1200" kern="120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14</a:t>
            </a:fld>
            <a:endParaRPr lang="en-US"/>
          </a:p>
        </p:txBody>
      </p:sp>
    </p:spTree>
    <p:extLst>
      <p:ext uri="{BB962C8B-B14F-4D97-AF65-F5344CB8AC3E}">
        <p14:creationId xmlns:p14="http://schemas.microsoft.com/office/powerpoint/2010/main" val="322496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002060"/>
                </a:solidFill>
              </a:rPr>
              <a:t>Κατανάλωση νερού σε κτίρια κατοικιών </a:t>
            </a:r>
            <a:r>
              <a:rPr lang="it-IT" sz="1200" i="1" kern="1200" dirty="0">
                <a:solidFill>
                  <a:schemeClr val="tx1"/>
                </a:solidFill>
                <a:effectLst/>
                <a:latin typeface="+mn-lt"/>
                <a:ea typeface="+mn-ea"/>
                <a:cs typeface="+mn-cs"/>
              </a:rPr>
              <a:t>From an on-site audit in the testing area, the number of households was defined. According to ELSTAT, the typical number of persons in the average household of West Region of Attica Perfecture, is 3. From statistica ldata the daily water consumption per (3-persons) household is 0.489m3. The ratio of the annual  water consumption for the households of the testing area to the residents was calculated.</a:t>
            </a:r>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16</a:t>
            </a:fld>
            <a:endParaRPr lang="en-US"/>
          </a:p>
        </p:txBody>
      </p:sp>
    </p:spTree>
    <p:extLst>
      <p:ext uri="{BB962C8B-B14F-4D97-AF65-F5344CB8AC3E}">
        <p14:creationId xmlns:p14="http://schemas.microsoft.com/office/powerpoint/2010/main" val="1923574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dirty="0">
                <a:solidFill>
                  <a:srgbClr val="002060"/>
                </a:solidFill>
              </a:rPr>
              <a:t>Υδατοπερατότητα εδάφους </a:t>
            </a:r>
            <a:r>
              <a:rPr lang="it-IT" sz="1200" i="1" kern="1200" dirty="0">
                <a:solidFill>
                  <a:schemeClr val="tx1"/>
                </a:solidFill>
                <a:effectLst/>
                <a:latin typeface="+mn-lt"/>
                <a:ea typeface="+mn-ea"/>
                <a:cs typeface="+mn-cs"/>
              </a:rPr>
              <a:t>From an on-site audit in the testing area, the size of the surfaces with a different paving or occupied by constructions was defined. The real permeability of the area was calculated, using the default values for the permeability coefficient of various surfaces. The ratio of the real permeability to the total area was calculated.</a:t>
            </a:r>
            <a:endParaRPr lang="el-GR" dirty="0"/>
          </a:p>
        </p:txBody>
      </p:sp>
      <p:sp>
        <p:nvSpPr>
          <p:cNvPr id="4" name="Slide Number Placeholder 3"/>
          <p:cNvSpPr>
            <a:spLocks noGrp="1"/>
          </p:cNvSpPr>
          <p:nvPr>
            <p:ph type="sldNum" sz="quarter" idx="10"/>
          </p:nvPr>
        </p:nvSpPr>
        <p:spPr/>
        <p:txBody>
          <a:bodyPr/>
          <a:lstStyle/>
          <a:p>
            <a:fld id="{1408F923-A320-42BD-84A6-601815CE83FD}" type="slidenum">
              <a:rPr lang="en-US" smtClean="0"/>
              <a:t>18</a:t>
            </a:fld>
            <a:endParaRPr lang="en-US"/>
          </a:p>
        </p:txBody>
      </p:sp>
    </p:spTree>
    <p:extLst>
      <p:ext uri="{BB962C8B-B14F-4D97-AF65-F5344CB8AC3E}">
        <p14:creationId xmlns:p14="http://schemas.microsoft.com/office/powerpoint/2010/main" val="210905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408F923-A320-42BD-84A6-601815CE83FD}" type="slidenum">
              <a:rPr lang="en-US" smtClean="0"/>
              <a:t>19</a:t>
            </a:fld>
            <a:endParaRPr lang="en-US"/>
          </a:p>
        </p:txBody>
      </p:sp>
    </p:spTree>
    <p:extLst>
      <p:ext uri="{BB962C8B-B14F-4D97-AF65-F5344CB8AC3E}">
        <p14:creationId xmlns:p14="http://schemas.microsoft.com/office/powerpoint/2010/main" val="2633522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esba-med.interreg-med.eu/"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1" y="1916832"/>
            <a:ext cx="5004050" cy="4941168"/>
          </a:xfrm>
          <a:prstGeom prst="rect">
            <a:avLst/>
          </a:prstGeom>
        </p:spPr>
      </p:pic>
      <p:sp>
        <p:nvSpPr>
          <p:cNvPr id="3" name="Untertitel 2"/>
          <p:cNvSpPr>
            <a:spLocks noGrp="1"/>
          </p:cNvSpPr>
          <p:nvPr>
            <p:ph type="subTitle" idx="1"/>
          </p:nvPr>
        </p:nvSpPr>
        <p:spPr>
          <a:xfrm>
            <a:off x="611560" y="3356992"/>
            <a:ext cx="6400800" cy="2520280"/>
          </a:xfrm>
        </p:spPr>
        <p:txBody>
          <a:bodyPr>
            <a:noAutofit/>
          </a:bodyPr>
          <a:lstStyle>
            <a:lvl1pPr marL="0" indent="0" algn="l">
              <a:buNone/>
              <a:defRPr lang="de-DE" sz="2400" b="1" i="0" u="none" strike="noStrike" cap="none" baseline="0" dirty="0" err="1">
                <a:solidFill>
                  <a:srgbClr val="888888"/>
                </a:solidFill>
                <a:latin typeface="Calibri"/>
                <a:ea typeface="Calibri"/>
                <a:cs typeface="Calibri"/>
                <a:sym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8" name="Rechteck 7"/>
          <p:cNvSpPr/>
          <p:nvPr userDrawn="1"/>
        </p:nvSpPr>
        <p:spPr>
          <a:xfrm>
            <a:off x="0" y="908720"/>
            <a:ext cx="91440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 xmlns:a16="http://schemas.microsoft.com/office/drawing/2014/main" id="{A61B04D2-5F89-402D-B449-8D97A3660DC2}"/>
              </a:ext>
            </a:extLst>
          </p:cNvPr>
          <p:cNvSpPr>
            <a:spLocks noChangeArrowheads="1"/>
          </p:cNvSpPr>
          <p:nvPr userDrawn="1"/>
        </p:nvSpPr>
        <p:spPr bwMode="auto">
          <a:xfrm>
            <a:off x="611560" y="6198587"/>
            <a:ext cx="420272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rtl="0">
              <a:lnSpc>
                <a:spcPct val="100000"/>
              </a:lnSpc>
              <a:spcBef>
                <a:spcPts val="0"/>
              </a:spcBef>
              <a:spcAft>
                <a:spcPts val="0"/>
              </a:spcAft>
              <a:buClr>
                <a:schemeClr val="dk1"/>
              </a:buClr>
              <a:buSzPts val="1100"/>
              <a:buFont typeface="Arial"/>
              <a:buNone/>
            </a:pPr>
            <a:r>
              <a:rPr lang="el-GR" sz="1100" b="0" i="0" u="none" strike="noStrike" cap="none" dirty="0" smtClean="0">
                <a:solidFill>
                  <a:schemeClr val="dk1"/>
                </a:solidFill>
                <a:latin typeface="Arial"/>
                <a:ea typeface="Arial"/>
                <a:cs typeface="Arial"/>
                <a:sym typeface="Arial"/>
              </a:rPr>
              <a:t>WP4 - ΔΡΑΣΗ 4.2: CESBA MED ΣΥΣΤΗΜΑ ΚΑΤΑΡΤΗΣΗΣ</a:t>
            </a:r>
          </a:p>
          <a:p>
            <a:pPr marL="0" marR="0" lvl="0" indent="0" algn="l" rtl="0">
              <a:lnSpc>
                <a:spcPct val="100000"/>
              </a:lnSpc>
              <a:spcBef>
                <a:spcPts val="0"/>
              </a:spcBef>
              <a:spcAft>
                <a:spcPts val="0"/>
              </a:spcAft>
              <a:buClr>
                <a:schemeClr val="dk1"/>
              </a:buClr>
              <a:buSzPts val="1100"/>
              <a:buFont typeface="Arial"/>
              <a:buNone/>
            </a:pPr>
            <a:r>
              <a:rPr lang="el-GR" sz="1100" b="0" i="0" u="none" strike="noStrike" cap="none" dirty="0" smtClean="0">
                <a:solidFill>
                  <a:schemeClr val="dk1"/>
                </a:solidFill>
                <a:latin typeface="Arial"/>
                <a:ea typeface="Arial"/>
                <a:cs typeface="Arial"/>
                <a:sym typeface="Arial"/>
              </a:rPr>
              <a:t>ΠΑΡΑΔΟΤΕΟ 4.2.1 </a:t>
            </a:r>
          </a:p>
        </p:txBody>
      </p:sp>
      <p:grpSp>
        <p:nvGrpSpPr>
          <p:cNvPr id="15" name="Group 14"/>
          <p:cNvGrpSpPr/>
          <p:nvPr userDrawn="1"/>
        </p:nvGrpSpPr>
        <p:grpSpPr>
          <a:xfrm>
            <a:off x="2674564" y="389343"/>
            <a:ext cx="4328078" cy="2766945"/>
            <a:chOff x="2572966" y="522164"/>
            <a:chExt cx="4328078" cy="2766945"/>
          </a:xfrm>
        </p:grpSpPr>
        <p:pic>
          <p:nvPicPr>
            <p:cNvPr id="16" name="Picture 1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966" y="522164"/>
              <a:ext cx="4328078" cy="2766945"/>
            </a:xfrm>
            <a:prstGeom prst="rect">
              <a:avLst/>
            </a:prstGeom>
          </p:spPr>
        </p:pic>
        <p:sp>
          <p:nvSpPr>
            <p:cNvPr id="17" name="TextBox 16"/>
            <p:cNvSpPr txBox="1"/>
            <p:nvPr/>
          </p:nvSpPr>
          <p:spPr>
            <a:xfrm>
              <a:off x="2572966" y="2689756"/>
              <a:ext cx="4328078" cy="523220"/>
            </a:xfrm>
            <a:prstGeom prst="rect">
              <a:avLst/>
            </a:prstGeom>
            <a:solidFill>
              <a:schemeClr val="bg1"/>
            </a:solidFill>
          </p:spPr>
          <p:txBody>
            <a:bodyPr wrap="square" rtlCol="0">
              <a:spAutoFit/>
            </a:bodyPr>
            <a:lstStyle/>
            <a:p>
              <a:r>
                <a:rPr lang="el-GR" sz="1400" dirty="0" smtClean="0">
                  <a:solidFill>
                    <a:srgbClr val="0066CC"/>
                  </a:solidFill>
                </a:rPr>
                <a:t>‘Έργο συγχρηματοδοτούμενο από το Ευρωπαϊκό Ταμείο Περιφερειακής Ανάπτυξης</a:t>
              </a:r>
              <a:endParaRPr lang="en-US" sz="1400" dirty="0">
                <a:solidFill>
                  <a:srgbClr val="0066CC"/>
                </a:solidFill>
              </a:endParaRPr>
            </a:p>
          </p:txBody>
        </p:sp>
      </p:grpSp>
    </p:spTree>
    <p:extLst>
      <p:ext uri="{BB962C8B-B14F-4D97-AF65-F5344CB8AC3E}">
        <p14:creationId xmlns:p14="http://schemas.microsoft.com/office/powerpoint/2010/main" val="64671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731837"/>
          </a:xfrm>
        </p:spPr>
        <p:txBody>
          <a:bodyPr>
            <a:normAutofit/>
          </a:bodyPr>
          <a:lstStyle>
            <a:lvl1pPr>
              <a:defRPr lang="en-US" sz="2000" b="1" kern="1200" dirty="0">
                <a:solidFill>
                  <a:schemeClr val="tx1">
                    <a:lumMod val="50000"/>
                    <a:lumOff val="50000"/>
                  </a:schemeClr>
                </a:solidFill>
                <a:latin typeface="+mj-lt"/>
                <a:ea typeface="+mj-ea"/>
                <a:cs typeface="+mj-cs"/>
              </a:defRPr>
            </a:lvl1pPr>
          </a:lstStyle>
          <a:p>
            <a:r>
              <a:rPr lang="en-US" sz="2000" b="1" dirty="0">
                <a:solidFill>
                  <a:schemeClr val="tx1">
                    <a:lumMod val="50000"/>
                    <a:lumOff val="50000"/>
                  </a:schemeClr>
                </a:solidFill>
              </a:rPr>
              <a:t>CASE STUDY  name, location, …</a:t>
            </a:r>
            <a:endParaRPr lang="en-US" dirty="0"/>
          </a:p>
        </p:txBody>
      </p:sp>
      <p:sp>
        <p:nvSpPr>
          <p:cNvPr id="3" name="Inhaltsplatzhalter 2"/>
          <p:cNvSpPr>
            <a:spLocks noGrp="1"/>
          </p:cNvSpPr>
          <p:nvPr>
            <p:ph idx="1" hasCustomPrompt="1"/>
          </p:nvPr>
        </p:nvSpPr>
        <p:spPr>
          <a:xfrm>
            <a:off x="457200" y="1336431"/>
            <a:ext cx="8229600" cy="4525963"/>
          </a:xfrm>
        </p:spPr>
        <p:txBody>
          <a:bodyPr/>
          <a:lstStyle>
            <a:lvl1pPr>
              <a:defRPr/>
            </a:lvl1pPr>
          </a:lstStyle>
          <a:p>
            <a:pPr lvl="0"/>
            <a:r>
              <a:rPr lang="de-DE" dirty="0" err="1"/>
              <a:t>Testo</a:t>
            </a:r>
            <a:endParaRPr lang="en-US" dirty="0"/>
          </a:p>
        </p:txBody>
      </p:sp>
      <p:sp>
        <p:nvSpPr>
          <p:cNvPr id="6" name="Foliennummernplatzhalter 5"/>
          <p:cNvSpPr>
            <a:spLocks noGrp="1"/>
          </p:cNvSpPr>
          <p:nvPr>
            <p:ph type="sldNum" sz="quarter" idx="12"/>
          </p:nvPr>
        </p:nvSpPr>
        <p:spPr/>
        <p:txBody>
          <a:bodyPr/>
          <a:lstStyle/>
          <a:p>
            <a:fld id="{243FB592-B9A9-49AA-A86F-4031F7B97808}" type="slidenum">
              <a:rPr lang="en-US" smtClean="0"/>
              <a:t>‹#›</a:t>
            </a:fld>
            <a:endParaRPr lang="en-US"/>
          </a:p>
        </p:txBody>
      </p:sp>
    </p:spTree>
    <p:extLst>
      <p:ext uri="{BB962C8B-B14F-4D97-AF65-F5344CB8AC3E}">
        <p14:creationId xmlns:p14="http://schemas.microsoft.com/office/powerpoint/2010/main" val="369692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882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3999" cy="718178"/>
          </a:xfrm>
          <a:prstGeom prst="rect">
            <a:avLst/>
          </a:prstGeom>
        </p:spPr>
        <p:txBody>
          <a:bodyPr vert="horz" lIns="91440" tIns="45720" rIns="91440" bIns="45720" rtlCol="0" anchor="ctr">
            <a:noAutofit/>
          </a:bodyPr>
          <a:lstStyle/>
          <a:p>
            <a:r>
              <a:rPr lang="en-US" sz="2000" b="1" dirty="0">
                <a:solidFill>
                  <a:schemeClr val="tx1">
                    <a:lumMod val="50000"/>
                    <a:lumOff val="50000"/>
                  </a:schemeClr>
                </a:solidFill>
              </a:rPr>
              <a:t>CASE STUDY name, location, …</a:t>
            </a:r>
            <a:endParaRPr lang="en-US" dirty="0"/>
          </a:p>
        </p:txBody>
      </p:sp>
      <p:sp>
        <p:nvSpPr>
          <p:cNvPr id="3" name="Textplatzhalter 2"/>
          <p:cNvSpPr>
            <a:spLocks noGrp="1"/>
          </p:cNvSpPr>
          <p:nvPr>
            <p:ph type="body" idx="1"/>
          </p:nvPr>
        </p:nvSpPr>
        <p:spPr>
          <a:xfrm>
            <a:off x="457200" y="1019910"/>
            <a:ext cx="8229600" cy="4932483"/>
          </a:xfrm>
          <a:prstGeom prst="rect">
            <a:avLst/>
          </a:prstGeom>
        </p:spPr>
        <p:txBody>
          <a:bodyPr vert="horz" lIns="91440" tIns="45720" rIns="91440" bIns="45720" rtlCol="0">
            <a:normAutofit/>
          </a:bodyPr>
          <a:lstStyle/>
          <a:p>
            <a:pPr lvl="0"/>
            <a:endParaRPr lang="en-US" dirty="0"/>
          </a:p>
        </p:txBody>
      </p:sp>
      <p:sp>
        <p:nvSpPr>
          <p:cNvPr id="6" name="Foliennummernplatzhalter 5"/>
          <p:cNvSpPr>
            <a:spLocks noGrp="1"/>
          </p:cNvSpPr>
          <p:nvPr>
            <p:ph type="sldNum" sz="quarter" idx="4"/>
          </p:nvPr>
        </p:nvSpPr>
        <p:spPr>
          <a:xfrm>
            <a:off x="8071338" y="6356350"/>
            <a:ext cx="6154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a:t>
            </a:r>
            <a:fld id="{243FB592-B9A9-49AA-A86F-4031F7B97808}" type="slidenum">
              <a:rPr lang="en-US" smtClean="0"/>
              <a:pPr/>
              <a:t>‹#›</a:t>
            </a:fld>
            <a:endParaRPr lang="en-US" dirty="0"/>
          </a:p>
        </p:txBody>
      </p:sp>
      <p:cxnSp>
        <p:nvCxnSpPr>
          <p:cNvPr id="8" name="Gerade Verbindung 7"/>
          <p:cNvCxnSpPr/>
          <p:nvPr userDrawn="1"/>
        </p:nvCxnSpPr>
        <p:spPr>
          <a:xfrm>
            <a:off x="0" y="718181"/>
            <a:ext cx="9144000" cy="0"/>
          </a:xfrm>
          <a:prstGeom prst="line">
            <a:avLst/>
          </a:prstGeom>
          <a:ln w="38100">
            <a:solidFill>
              <a:srgbClr val="159961"/>
            </a:solidFill>
          </a:ln>
        </p:spPr>
        <p:style>
          <a:lnRef idx="1">
            <a:schemeClr val="accent1"/>
          </a:lnRef>
          <a:fillRef idx="0">
            <a:schemeClr val="accent1"/>
          </a:fillRef>
          <a:effectRef idx="0">
            <a:schemeClr val="accent1"/>
          </a:effectRef>
          <a:fontRef idx="minor">
            <a:schemeClr val="tx1"/>
          </a:fontRef>
        </p:style>
      </p:cxnSp>
      <p:sp>
        <p:nvSpPr>
          <p:cNvPr id="4" name="Rettangolo 3">
            <a:extLst>
              <a:ext uri="{FF2B5EF4-FFF2-40B4-BE49-F238E27FC236}">
                <a16:creationId xmlns="" xmlns:a16="http://schemas.microsoft.com/office/drawing/2014/main" id="{5E8A9E16-C193-4E5B-B9C6-F4E1DAD62E47}"/>
              </a:ext>
            </a:extLst>
          </p:cNvPr>
          <p:cNvSpPr/>
          <p:nvPr userDrawn="1"/>
        </p:nvSpPr>
        <p:spPr>
          <a:xfrm>
            <a:off x="1749669" y="6207073"/>
            <a:ext cx="6207370" cy="461665"/>
          </a:xfrm>
          <a:prstGeom prst="rect">
            <a:avLst/>
          </a:prstGeom>
        </p:spPr>
        <p:txBody>
          <a:bodyPr wrap="square">
            <a:spAutoFit/>
          </a:bodyPr>
          <a:lstStyle/>
          <a:p>
            <a:r>
              <a:rPr lang="el-GR" sz="1200" dirty="0" smtClean="0"/>
              <a:t>ΕΚΠΑΙΔΕΥΤΙΚΗ ΕΝΟΤΗΤΑ </a:t>
            </a:r>
            <a:r>
              <a:rPr lang="en-US" sz="1200" dirty="0" smtClean="0"/>
              <a:t>6</a:t>
            </a:r>
            <a:r>
              <a:rPr lang="it-IT" sz="1200" dirty="0"/>
              <a:t/>
            </a:r>
            <a:br>
              <a:rPr lang="it-IT" sz="1200" dirty="0"/>
            </a:br>
            <a:r>
              <a:rPr lang="el-GR" sz="1200" dirty="0" smtClean="0"/>
              <a:t>ΠΙΛΟΤΙΚΗ</a:t>
            </a:r>
            <a:r>
              <a:rPr lang="el-GR" sz="1200" baseline="0" dirty="0" smtClean="0"/>
              <a:t> ΕΦΑΡΜΟΓΗ </a:t>
            </a:r>
            <a:r>
              <a:rPr lang="en-US" sz="1200" dirty="0" smtClean="0"/>
              <a:t>(</a:t>
            </a:r>
            <a:r>
              <a:rPr lang="el-GR" sz="1200" dirty="0" smtClean="0"/>
              <a:t>ΚΛΙΜΑΚΑ ΓΕΙΤΟΝΙΑΣ &amp; ΚΤΙΡΙΟΥ</a:t>
            </a:r>
            <a:r>
              <a:rPr lang="en-US" sz="1200" dirty="0" smtClean="0"/>
              <a:t>)</a:t>
            </a:r>
            <a:endParaRPr lang="it-IT" dirty="0"/>
          </a:p>
        </p:txBody>
      </p:sp>
      <p:pic>
        <p:nvPicPr>
          <p:cNvPr id="5" name="Picture 4"/>
          <p:cNvPicPr>
            <a:picLocks noChangeAspect="1"/>
          </p:cNvPicPr>
          <p:nvPr userDrawn="1"/>
        </p:nvPicPr>
        <p:blipFill>
          <a:blip r:embed="rId5"/>
          <a:stretch>
            <a:fillRect/>
          </a:stretch>
        </p:blipFill>
        <p:spPr>
          <a:xfrm>
            <a:off x="457200" y="6113905"/>
            <a:ext cx="1017674" cy="648000"/>
          </a:xfrm>
          <a:prstGeom prst="rect">
            <a:avLst/>
          </a:prstGeom>
        </p:spPr>
      </p:pic>
    </p:spTree>
    <p:extLst>
      <p:ext uri="{BB962C8B-B14F-4D97-AF65-F5344CB8AC3E}">
        <p14:creationId xmlns:p14="http://schemas.microsoft.com/office/powerpoint/2010/main" val="1823990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p:txStyles>
    <p:titleStyle>
      <a:lvl1pPr algn="ctr" defTabSz="914400" rtl="0" eaLnBrk="1" latinLnBrk="0" hangingPunct="1">
        <a:spcBef>
          <a:spcPct val="0"/>
        </a:spcBef>
        <a:buNone/>
        <a:defRPr sz="2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3.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hyperlink" Target="https://www.fyli.gr/%CE%B5%CE%BD%CE%B7%CE%BC%CE%AD%CF%81%CF%89%CF%83%CE%B7/%CE%BD%CE%AD%CE%B1-%CE%B4%CE%B5%CE%BB%CF%84%CE%AF%CE%B1-%CF%84%CF%8D%CF%80%CE%BF%CF%85/2001-%CF%83%CF%85%CE%BC%CE%BC%CE%B5%CF%84%CE%BF%CF%87%CE%AE-%CF%84%CE%BF%CF%85-%CE%B4%CE%AE%CE%BC%CE%BF%CF%85-%CF%86%CF%85%CE%BB%CE%AE%CF%82-%CF%83%CE%B5-%CE%B5%CF%85%CF%81%CF%89%CF%80%CE%B1%CF%8A%CE%BA%CF%8C-%CF%80%CE%B5%CF%81%CE%B9%CE%B2%CE%B1%CE%BB%CE%BB%CE%BF%CE%BD%CF%84%CE%B9%CE%BA%CF%8C-%CF%80%CF%81%CF%8C%CE%B3%CF%81%CE%B1%CE%BC%CE%BC%CE%B1-%CE%BC%CE%B1%CE%B6%CE%AF-%CE%BC%CE%B5-%CF%84%CE%BF-%CE%B5%CE%B8%CE%BD%CE%B9%CE%BA%CF%8C-%CE%B1%CF%83%CF%84%CE%B5%CF%81%CE%BF%CF%83%CE%BA%CE%BF%CF%80%CE%B5%CE%AF%CE%BF.htm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7.jp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el-GR" sz="4000" dirty="0">
                <a:solidFill>
                  <a:srgbClr val="0070C0"/>
                </a:solidFill>
              </a:rPr>
              <a:t>Εκπαιδευτική Ενότητα 6</a:t>
            </a:r>
            <a:endParaRPr lang="el-GR" sz="3600" dirty="0"/>
          </a:p>
          <a:p>
            <a:endParaRPr lang="de-DE" sz="1800" dirty="0"/>
          </a:p>
          <a:p>
            <a:r>
              <a:rPr lang="el-GR" sz="3600" dirty="0" smtClean="0"/>
              <a:t>Πιλοτική Εφαρμογή (Κλίμακα Γειτονιάς &amp; Κτιρίου)</a:t>
            </a:r>
          </a:p>
          <a:p>
            <a:r>
              <a:rPr lang="el-GR" sz="2800" dirty="0" smtClean="0"/>
              <a:t>Δήμος Φυλής</a:t>
            </a:r>
            <a:endParaRPr lang="de-DE" sz="2800" dirty="0"/>
          </a:p>
        </p:txBody>
      </p:sp>
    </p:spTree>
    <p:extLst>
      <p:ext uri="{BB962C8B-B14F-4D97-AF65-F5344CB8AC3E}">
        <p14:creationId xmlns:p14="http://schemas.microsoft.com/office/powerpoint/2010/main" val="59081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grpSp>
        <p:nvGrpSpPr>
          <p:cNvPr id="6" name="Group 5"/>
          <p:cNvGrpSpPr/>
          <p:nvPr/>
        </p:nvGrpSpPr>
        <p:grpSpPr>
          <a:xfrm>
            <a:off x="197956" y="1515755"/>
            <a:ext cx="8962186" cy="1446550"/>
            <a:chOff x="197956" y="4613938"/>
            <a:chExt cx="8962186" cy="1446550"/>
          </a:xfrm>
        </p:grpSpPr>
        <p:sp>
          <p:nvSpPr>
            <p:cNvPr id="16" name="TextBox 15"/>
            <p:cNvSpPr txBox="1"/>
            <p:nvPr/>
          </p:nvSpPr>
          <p:spPr>
            <a:xfrm>
              <a:off x="197956" y="4613938"/>
              <a:ext cx="8877678" cy="1446550"/>
            </a:xfrm>
            <a:prstGeom prst="rect">
              <a:avLst/>
            </a:prstGeom>
            <a:noFill/>
          </p:spPr>
          <p:txBody>
            <a:bodyPr wrap="square" rtlCol="0">
              <a:spAutoFit/>
            </a:bodyPr>
            <a:lstStyle/>
            <a:p>
              <a:pPr marL="342900" indent="-342900">
                <a:buSzPct val="135000"/>
                <a:buBlip>
                  <a:blip r:embed="rId3"/>
                </a:buBlip>
              </a:pPr>
              <a:r>
                <a:rPr lang="el-GR" sz="1600" b="1" dirty="0">
                  <a:solidFill>
                    <a:srgbClr val="002060"/>
                  </a:solidFill>
                </a:rPr>
                <a:t>Λειτουργικό ενεργειακό κόστος δημόσιων/ δημοτικών κτιρίων γραφείων/σχολείων </a:t>
              </a:r>
            </a:p>
            <a:p>
              <a:pPr>
                <a:lnSpc>
                  <a:spcPct val="150000"/>
                </a:lnSpc>
              </a:pPr>
              <a:r>
                <a:rPr lang="el-GR" sz="1600" dirty="0">
                  <a:solidFill>
                    <a:srgbClr val="002060"/>
                  </a:solidFill>
                </a:rPr>
                <a:t>Ετήσιο ενεργειακό κόστος δημόσιων/δημοτικών κτιρίων</a:t>
              </a:r>
            </a:p>
            <a:p>
              <a:pPr>
                <a:lnSpc>
                  <a:spcPct val="150000"/>
                </a:lnSpc>
              </a:pPr>
              <a:r>
                <a:rPr lang="el-GR" sz="1600" dirty="0">
                  <a:solidFill>
                    <a:srgbClr val="002060"/>
                  </a:solidFill>
                </a:rPr>
                <a:t>γραφείων/σχολείων προς τη συνολική εσωτερική </a:t>
              </a:r>
            </a:p>
            <a:p>
              <a:pPr>
                <a:lnSpc>
                  <a:spcPct val="150000"/>
                </a:lnSpc>
              </a:pPr>
              <a:r>
                <a:rPr lang="el-GR" sz="1600" dirty="0">
                  <a:solidFill>
                    <a:srgbClr val="002060"/>
                  </a:solidFill>
                </a:rPr>
                <a:t>ωφέλιμη επιφάνεια</a:t>
              </a:r>
              <a:r>
                <a:rPr lang="en-US" sz="1600" dirty="0">
                  <a:solidFill>
                    <a:srgbClr val="002060"/>
                  </a:solidFill>
                </a:rPr>
                <a:t>:</a:t>
              </a:r>
              <a:r>
                <a:rPr lang="el-GR" sz="1600" dirty="0">
                  <a:solidFill>
                    <a:srgbClr val="002060"/>
                  </a:solidFill>
                </a:rPr>
                <a:t> </a:t>
              </a:r>
              <a:r>
                <a:rPr lang="el-GR" sz="1600" b="1" dirty="0" smtClean="0">
                  <a:solidFill>
                    <a:srgbClr val="00B0F0"/>
                  </a:solidFill>
                </a:rPr>
                <a:t>20,4</a:t>
              </a:r>
              <a:r>
                <a:rPr lang="en-US" sz="1600" b="1" dirty="0">
                  <a:solidFill>
                    <a:srgbClr val="00B0F0"/>
                  </a:solidFill>
                </a:rPr>
                <a:t>Euro/m2</a:t>
              </a:r>
              <a:r>
                <a:rPr lang="el-GR" sz="1600" b="1" dirty="0">
                  <a:solidFill>
                    <a:srgbClr val="00B0F0"/>
                  </a:solidFill>
                </a:rPr>
                <a:t>  </a:t>
              </a:r>
            </a:p>
          </p:txBody>
        </p:sp>
        <p:grpSp>
          <p:nvGrpSpPr>
            <p:cNvPr id="74" name="Group 73"/>
            <p:cNvGrpSpPr/>
            <p:nvPr/>
          </p:nvGrpSpPr>
          <p:grpSpPr>
            <a:xfrm>
              <a:off x="5402936" y="4935673"/>
              <a:ext cx="3757206" cy="972357"/>
              <a:chOff x="4991950" y="2152585"/>
              <a:chExt cx="3757206" cy="972357"/>
            </a:xfrm>
          </p:grpSpPr>
          <p:grpSp>
            <p:nvGrpSpPr>
              <p:cNvPr id="75" name="Group 74"/>
              <p:cNvGrpSpPr/>
              <p:nvPr/>
            </p:nvGrpSpPr>
            <p:grpSpPr>
              <a:xfrm>
                <a:off x="5661615" y="2152585"/>
                <a:ext cx="3087541" cy="972357"/>
                <a:chOff x="5661615" y="2152585"/>
                <a:chExt cx="3087541" cy="972357"/>
              </a:xfrm>
            </p:grpSpPr>
            <p:grpSp>
              <p:nvGrpSpPr>
                <p:cNvPr id="77" name="Group 76"/>
                <p:cNvGrpSpPr/>
                <p:nvPr/>
              </p:nvGrpSpPr>
              <p:grpSpPr>
                <a:xfrm>
                  <a:off x="5809140" y="2152585"/>
                  <a:ext cx="2161314" cy="610142"/>
                  <a:chOff x="3995644" y="2860020"/>
                  <a:chExt cx="2161314" cy="610142"/>
                </a:xfrm>
              </p:grpSpPr>
              <p:sp>
                <p:nvSpPr>
                  <p:cNvPr id="81" name="Rounded Rectangle 80"/>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82" name="TextBox 81"/>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83" name="TextBox 82"/>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84" name="TextBox 83"/>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78" name="TextBox 77"/>
                <p:cNvSpPr txBox="1"/>
                <p:nvPr/>
              </p:nvSpPr>
              <p:spPr>
                <a:xfrm>
                  <a:off x="5661615" y="2786388"/>
                  <a:ext cx="548548" cy="338554"/>
                </a:xfrm>
                <a:prstGeom prst="rect">
                  <a:avLst/>
                </a:prstGeom>
                <a:noFill/>
              </p:spPr>
              <p:txBody>
                <a:bodyPr wrap="none" rtlCol="0">
                  <a:spAutoFit/>
                </a:bodyPr>
                <a:lstStyle/>
                <a:p>
                  <a:pPr algn="ctr"/>
                  <a:r>
                    <a:rPr lang="el-GR" sz="1600" dirty="0" smtClean="0"/>
                    <a:t>17,7</a:t>
                  </a:r>
                  <a:endParaRPr lang="el-GR" sz="1600" dirty="0"/>
                </a:p>
              </p:txBody>
            </p:sp>
            <p:sp>
              <p:nvSpPr>
                <p:cNvPr id="79" name="Rectangle 78"/>
                <p:cNvSpPr/>
                <p:nvPr/>
              </p:nvSpPr>
              <p:spPr>
                <a:xfrm>
                  <a:off x="7867312" y="2776196"/>
                  <a:ext cx="881844" cy="338554"/>
                </a:xfrm>
                <a:prstGeom prst="rect">
                  <a:avLst/>
                </a:prstGeom>
              </p:spPr>
              <p:txBody>
                <a:bodyPr wrap="none">
                  <a:spAutoFit/>
                </a:bodyPr>
                <a:lstStyle/>
                <a:p>
                  <a:r>
                    <a:rPr lang="en-US" sz="1600" dirty="0"/>
                    <a:t>Euro/m</a:t>
                  </a:r>
                  <a:r>
                    <a:rPr lang="en-US" sz="1600" baseline="30000" dirty="0"/>
                    <a:t>2</a:t>
                  </a:r>
                  <a:endParaRPr lang="el-GR" sz="1600" baseline="30000" dirty="0"/>
                </a:p>
              </p:txBody>
            </p:sp>
            <p:sp>
              <p:nvSpPr>
                <p:cNvPr id="80" name="TextBox 79"/>
                <p:cNvSpPr txBox="1"/>
                <p:nvPr/>
              </p:nvSpPr>
              <p:spPr>
                <a:xfrm>
                  <a:off x="7594229" y="2776196"/>
                  <a:ext cx="444352" cy="338554"/>
                </a:xfrm>
                <a:prstGeom prst="rect">
                  <a:avLst/>
                </a:prstGeom>
                <a:noFill/>
              </p:spPr>
              <p:txBody>
                <a:bodyPr wrap="none" rtlCol="0">
                  <a:spAutoFit/>
                </a:bodyPr>
                <a:lstStyle/>
                <a:p>
                  <a:r>
                    <a:rPr lang="el-GR" sz="1600" dirty="0" smtClean="0"/>
                    <a:t>4,1</a:t>
                  </a:r>
                  <a:endParaRPr lang="el-GR" sz="1600" dirty="0"/>
                </a:p>
              </p:txBody>
            </p:sp>
          </p:grpSp>
          <p:sp>
            <p:nvSpPr>
              <p:cNvPr id="76" name="Striped Right Arrow 75"/>
              <p:cNvSpPr/>
              <p:nvPr/>
            </p:nvSpPr>
            <p:spPr>
              <a:xfrm rot="5400000">
                <a:off x="4899649" y="2325774"/>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grpSp>
        <p:nvGrpSpPr>
          <p:cNvPr id="48" name="Group 47"/>
          <p:cNvGrpSpPr/>
          <p:nvPr/>
        </p:nvGrpSpPr>
        <p:grpSpPr>
          <a:xfrm>
            <a:off x="252303" y="829810"/>
            <a:ext cx="2268042" cy="540000"/>
            <a:chOff x="167340" y="815433"/>
            <a:chExt cx="2268042" cy="540000"/>
          </a:xfrm>
        </p:grpSpPr>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50" name="TextBox 49"/>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51" name="Rectangle 50"/>
          <p:cNvSpPr/>
          <p:nvPr/>
        </p:nvSpPr>
        <p:spPr>
          <a:xfrm>
            <a:off x="2692650" y="884367"/>
            <a:ext cx="6451489"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Β3. Κόστος &amp; Επενδύσεις</a:t>
            </a:r>
            <a:endParaRPr lang="en-US" sz="2200" b="1" kern="0" dirty="0">
              <a:solidFill>
                <a:srgbClr val="002060"/>
              </a:solidFill>
            </a:endParaRPr>
          </a:p>
        </p:txBody>
      </p:sp>
      <p:sp>
        <p:nvSpPr>
          <p:cNvPr id="23"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17400D02-424C-4325-B77D-925F2058C94B}" type="slidenum">
              <a:rPr lang="en-US" sz="1600" smtClean="0">
                <a:solidFill>
                  <a:srgbClr val="002060"/>
                </a:solidFill>
              </a:rPr>
              <a:t>10</a:t>
            </a:fld>
            <a:endParaRPr lang="en-US" sz="1600" dirty="0">
              <a:solidFill>
                <a:srgbClr val="002060"/>
              </a:solidFill>
            </a:endParaRPr>
          </a:p>
        </p:txBody>
      </p:sp>
      <p:sp>
        <p:nvSpPr>
          <p:cNvPr id="2" name="Rectangle 1"/>
          <p:cNvSpPr/>
          <p:nvPr/>
        </p:nvSpPr>
        <p:spPr>
          <a:xfrm>
            <a:off x="863361" y="3333068"/>
            <a:ext cx="7954714" cy="584775"/>
          </a:xfrm>
          <a:prstGeom prst="rect">
            <a:avLst/>
          </a:prstGeom>
        </p:spPr>
        <p:txBody>
          <a:bodyPr wrap="square">
            <a:spAutoFit/>
          </a:bodyPr>
          <a:lstStyle/>
          <a:p>
            <a:r>
              <a:rPr lang="el-GR" sz="1600" dirty="0" smtClean="0">
                <a:solidFill>
                  <a:srgbClr val="002060"/>
                </a:solidFill>
              </a:rPr>
              <a:t>Έγινε προσαύξηση </a:t>
            </a:r>
            <a:r>
              <a:rPr lang="en-US" sz="1600" dirty="0" smtClean="0">
                <a:solidFill>
                  <a:srgbClr val="002060"/>
                </a:solidFill>
              </a:rPr>
              <a:t>20</a:t>
            </a:r>
            <a:r>
              <a:rPr lang="en-US" sz="1600" dirty="0">
                <a:solidFill>
                  <a:srgbClr val="002060"/>
                </a:solidFill>
              </a:rPr>
              <a:t>% </a:t>
            </a:r>
            <a:r>
              <a:rPr lang="el-GR" sz="1600" dirty="0" smtClean="0">
                <a:solidFill>
                  <a:srgbClr val="002060"/>
                </a:solidFill>
              </a:rPr>
              <a:t>για να ληφθεί υπόψη η ηλεκτρική κατανάλωση από όλες τις χρήσεις (π.χ. εξοπλισμός)</a:t>
            </a:r>
            <a:endParaRPr lang="el-GR" sz="1600" dirty="0">
              <a:solidFill>
                <a:srgbClr val="002060"/>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987" y="3333068"/>
            <a:ext cx="639374" cy="564627"/>
          </a:xfrm>
          <a:prstGeom prst="rect">
            <a:avLst/>
          </a:prstGeom>
        </p:spPr>
      </p:pic>
    </p:spTree>
    <p:extLst>
      <p:ext uri="{BB962C8B-B14F-4D97-AF65-F5344CB8AC3E}">
        <p14:creationId xmlns:p14="http://schemas.microsoft.com/office/powerpoint/2010/main" val="212244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17" name="Rectangle 16"/>
          <p:cNvSpPr/>
          <p:nvPr/>
        </p:nvSpPr>
        <p:spPr>
          <a:xfrm>
            <a:off x="252304" y="895301"/>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Γ. Ενέργεια</a:t>
            </a:r>
            <a:endParaRPr lang="en-US" sz="2400" b="1" kern="0" dirty="0">
              <a:solidFill>
                <a:srgbClr val="002060"/>
              </a:solidFill>
            </a:endParaRPr>
          </a:p>
        </p:txBody>
      </p:sp>
      <p:sp>
        <p:nvSpPr>
          <p:cNvPr id="2" name="TextBox 1"/>
          <p:cNvSpPr txBox="1"/>
          <p:nvPr/>
        </p:nvSpPr>
        <p:spPr>
          <a:xfrm>
            <a:off x="960017" y="2688766"/>
            <a:ext cx="3306776" cy="1600438"/>
          </a:xfrm>
          <a:prstGeom prst="rect">
            <a:avLst/>
          </a:prstGeom>
          <a:noFill/>
        </p:spPr>
        <p:txBody>
          <a:bodyPr wrap="square" rtlCol="0">
            <a:spAutoFit/>
          </a:bodyPr>
          <a:lstStyle/>
          <a:p>
            <a:r>
              <a:rPr lang="el-GR" sz="1400" dirty="0">
                <a:solidFill>
                  <a:srgbClr val="002060"/>
                </a:solidFill>
              </a:rPr>
              <a:t>Συνολική επιφάνεια περιοχής</a:t>
            </a:r>
          </a:p>
          <a:p>
            <a:r>
              <a:rPr lang="el-GR" sz="1400" dirty="0">
                <a:solidFill>
                  <a:srgbClr val="002060"/>
                </a:solidFill>
              </a:rPr>
              <a:t>Αριθμός κτιρίων</a:t>
            </a:r>
          </a:p>
          <a:p>
            <a:r>
              <a:rPr lang="el-GR" sz="1400" dirty="0">
                <a:solidFill>
                  <a:srgbClr val="002060"/>
                </a:solidFill>
              </a:rPr>
              <a:t>Αριθμός διαμερισμάτων</a:t>
            </a:r>
          </a:p>
          <a:p>
            <a:r>
              <a:rPr lang="el-GR" sz="1400" dirty="0">
                <a:solidFill>
                  <a:srgbClr val="002060"/>
                </a:solidFill>
              </a:rPr>
              <a:t>Αριθμός ορόφων κτιρίων</a:t>
            </a:r>
          </a:p>
          <a:p>
            <a:r>
              <a:rPr lang="el-GR" sz="1400" dirty="0">
                <a:solidFill>
                  <a:srgbClr val="002060"/>
                </a:solidFill>
              </a:rPr>
              <a:t>Εμβαδόν κάτοψης κτιρίων</a:t>
            </a:r>
          </a:p>
          <a:p>
            <a:r>
              <a:rPr lang="el-GR" sz="1400" dirty="0">
                <a:solidFill>
                  <a:srgbClr val="002060"/>
                </a:solidFill>
              </a:rPr>
              <a:t>Αριθμός ηλιακών συλλεκτών</a:t>
            </a:r>
          </a:p>
          <a:p>
            <a:r>
              <a:rPr lang="el-GR" sz="1400" dirty="0">
                <a:solidFill>
                  <a:srgbClr val="002060"/>
                </a:solidFill>
              </a:rPr>
              <a:t>Αριθμός Φ/Β πάνελ</a:t>
            </a:r>
            <a:endParaRPr lang="el-GR" sz="14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8499" y="3713632"/>
            <a:ext cx="568800" cy="5760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17" y="2688766"/>
            <a:ext cx="576000" cy="576000"/>
          </a:xfrm>
          <a:prstGeom prst="rect">
            <a:avLst/>
          </a:prstGeom>
          <a:ln>
            <a:noFill/>
          </a:ln>
          <a:effectLst>
            <a:outerShdw blurRad="190500" algn="tl" rotWithShape="0">
              <a:srgbClr val="000000">
                <a:alpha val="70000"/>
              </a:srgbClr>
            </a:outerShdw>
          </a:effectLst>
        </p:spPr>
      </p:pic>
      <p:grpSp>
        <p:nvGrpSpPr>
          <p:cNvPr id="61" name="Group 60"/>
          <p:cNvGrpSpPr/>
          <p:nvPr/>
        </p:nvGrpSpPr>
        <p:grpSpPr>
          <a:xfrm>
            <a:off x="400050" y="1888625"/>
            <a:ext cx="1962904" cy="516974"/>
            <a:chOff x="400050" y="2408211"/>
            <a:chExt cx="1962904" cy="516974"/>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0" y="2408211"/>
              <a:ext cx="568671" cy="516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2" name="TextBox 61"/>
            <p:cNvSpPr txBox="1"/>
            <p:nvPr/>
          </p:nvSpPr>
          <p:spPr>
            <a:xfrm>
              <a:off x="1131483" y="2482032"/>
              <a:ext cx="1231471" cy="369332"/>
            </a:xfrm>
            <a:prstGeom prst="rect">
              <a:avLst/>
            </a:prstGeom>
            <a:noFill/>
          </p:spPr>
          <p:txBody>
            <a:bodyPr wrap="square" rtlCol="0">
              <a:spAutoFit/>
            </a:bodyPr>
            <a:lstStyle/>
            <a:p>
              <a:r>
                <a:rPr lang="el-GR" b="1" dirty="0">
                  <a:solidFill>
                    <a:srgbClr val="002060"/>
                  </a:solidFill>
                </a:rPr>
                <a:t>Δεδομένα</a:t>
              </a:r>
              <a:endParaRPr lang="el-GR" b="1" dirty="0"/>
            </a:p>
          </p:txBody>
        </p:sp>
      </p:grpSp>
      <p:sp>
        <p:nvSpPr>
          <p:cNvPr id="20" name="TextBox 19"/>
          <p:cNvSpPr txBox="1"/>
          <p:nvPr/>
        </p:nvSpPr>
        <p:spPr>
          <a:xfrm>
            <a:off x="5096041" y="2688766"/>
            <a:ext cx="3727583" cy="861774"/>
          </a:xfrm>
          <a:prstGeom prst="rect">
            <a:avLst/>
          </a:prstGeom>
          <a:noFill/>
        </p:spPr>
        <p:txBody>
          <a:bodyPr wrap="square" rtlCol="0">
            <a:spAutoFit/>
          </a:bodyPr>
          <a:lstStyle/>
          <a:p>
            <a:r>
              <a:rPr lang="el-GR" sz="1400" dirty="0">
                <a:solidFill>
                  <a:srgbClr val="002060"/>
                </a:solidFill>
              </a:rPr>
              <a:t>ΠΕΑ Δημοτικής Ενότητας Άνω Λιοσίων</a:t>
            </a:r>
          </a:p>
          <a:p>
            <a:r>
              <a:rPr lang="el-GR" sz="1200" dirty="0">
                <a:solidFill>
                  <a:srgbClr val="002060"/>
                </a:solidFill>
              </a:rPr>
              <a:t>(κατανάλωση πρωτογενούς, τελικής θερμικής &amp; ηλεκτρικής ενέργειας, κατανάλωση θερμικής ενέργειας για ΖΝΧ σε κατοικίες, θερμαινόμενο εμβαδόν}</a:t>
            </a:r>
            <a:endParaRPr lang="el-GR" sz="1200" dirty="0"/>
          </a:p>
        </p:txBody>
      </p:sp>
      <p:sp>
        <p:nvSpPr>
          <p:cNvPr id="21" name="TextBox 20"/>
          <p:cNvSpPr txBox="1"/>
          <p:nvPr/>
        </p:nvSpPr>
        <p:spPr>
          <a:xfrm>
            <a:off x="5090858" y="3713632"/>
            <a:ext cx="3981583" cy="1815882"/>
          </a:xfrm>
          <a:prstGeom prst="rect">
            <a:avLst/>
          </a:prstGeom>
          <a:noFill/>
        </p:spPr>
        <p:txBody>
          <a:bodyPr wrap="square" rtlCol="0">
            <a:spAutoFit/>
          </a:bodyPr>
          <a:lstStyle/>
          <a:p>
            <a:r>
              <a:rPr lang="el-GR" sz="1400" dirty="0">
                <a:solidFill>
                  <a:srgbClr val="002060"/>
                </a:solidFill>
              </a:rPr>
              <a:t>Μετατροπή εξωτερικών διαστάσεων σε εσωτερικές</a:t>
            </a:r>
          </a:p>
          <a:p>
            <a:r>
              <a:rPr lang="el-GR" sz="1400" dirty="0">
                <a:solidFill>
                  <a:srgbClr val="002060"/>
                </a:solidFill>
              </a:rPr>
              <a:t>Επιφάνεια ηλιακού συλλέκτη/ διαμέρισμα</a:t>
            </a:r>
          </a:p>
          <a:p>
            <a:r>
              <a:rPr lang="el-GR" sz="1400" dirty="0">
                <a:solidFill>
                  <a:srgbClr val="002060"/>
                </a:solidFill>
              </a:rPr>
              <a:t>Κάληψη κατανάλωσης ΖΝΧ/ διαμέρισμα </a:t>
            </a:r>
          </a:p>
          <a:p>
            <a:r>
              <a:rPr lang="el-GR" sz="1400" dirty="0">
                <a:solidFill>
                  <a:srgbClr val="002060"/>
                </a:solidFill>
              </a:rPr>
              <a:t> από ηλιακό συλλέκτη</a:t>
            </a:r>
          </a:p>
          <a:p>
            <a:r>
              <a:rPr lang="el-GR" sz="1400" dirty="0">
                <a:solidFill>
                  <a:srgbClr val="002060"/>
                </a:solidFill>
              </a:rPr>
              <a:t>Τυπική ισχύς Φ/Β πάνελ</a:t>
            </a:r>
          </a:p>
          <a:p>
            <a:r>
              <a:rPr lang="el-GR" sz="1400" dirty="0">
                <a:solidFill>
                  <a:srgbClr val="002060"/>
                </a:solidFill>
              </a:rPr>
              <a:t>Μέση ετήσια αναμενόμενη παραγωγή ηλεκτρικής ενέργειας για Φ/Β πάνελ 1 kW</a:t>
            </a:r>
          </a:p>
          <a:p>
            <a:r>
              <a:rPr lang="el-GR" sz="1400" dirty="0">
                <a:solidFill>
                  <a:srgbClr val="002060"/>
                </a:solidFill>
              </a:rPr>
              <a:t>Συντελεστές μετατροπής σε </a:t>
            </a:r>
            <a:r>
              <a:rPr lang="en-US" sz="1400" dirty="0">
                <a:solidFill>
                  <a:srgbClr val="002060"/>
                </a:solidFill>
              </a:rPr>
              <a:t>CO</a:t>
            </a:r>
            <a:r>
              <a:rPr lang="el-GR" sz="1400" dirty="0">
                <a:solidFill>
                  <a:srgbClr val="002060"/>
                </a:solidFill>
              </a:rPr>
              <a:t>2</a:t>
            </a:r>
            <a:r>
              <a:rPr lang="en-US" sz="1400" dirty="0" err="1">
                <a:solidFill>
                  <a:srgbClr val="002060"/>
                </a:solidFill>
              </a:rPr>
              <a:t>eq</a:t>
            </a:r>
            <a:endParaRPr lang="el-GR" sz="1400" dirty="0">
              <a:solidFill>
                <a:srgbClr val="002060"/>
              </a:solidFill>
            </a:endParaRPr>
          </a:p>
        </p:txBody>
      </p:sp>
      <p:sp>
        <p:nvSpPr>
          <p:cNvPr id="22" name="TextBox 21"/>
          <p:cNvSpPr txBox="1"/>
          <p:nvPr/>
        </p:nvSpPr>
        <p:spPr>
          <a:xfrm>
            <a:off x="960017" y="4461360"/>
            <a:ext cx="3306776" cy="1046440"/>
          </a:xfrm>
          <a:prstGeom prst="rect">
            <a:avLst/>
          </a:prstGeom>
          <a:noFill/>
        </p:spPr>
        <p:txBody>
          <a:bodyPr wrap="square" rtlCol="0">
            <a:spAutoFit/>
          </a:bodyPr>
          <a:lstStyle/>
          <a:p>
            <a:r>
              <a:rPr lang="el-GR" sz="1400" dirty="0">
                <a:solidFill>
                  <a:srgbClr val="002060"/>
                </a:solidFill>
              </a:rPr>
              <a:t>Ενεργειακή Μελέτη δημοτικών κτιρίων </a:t>
            </a:r>
            <a:r>
              <a:rPr lang="el-GR" sz="1200" dirty="0">
                <a:solidFill>
                  <a:srgbClr val="002060"/>
                </a:solidFill>
              </a:rPr>
              <a:t>(κατανάλωση θερμικής, ηλεκτρικής ενέργειας ενέργειας, θερμαινόμενο εμβαδόν, εγκατεστημένη ισχύς για οδοφωτισμό, ώρες λειτουργίας φωτιστικών οδοφωτισμού)</a:t>
            </a:r>
          </a:p>
        </p:txBody>
      </p:sp>
      <p:sp>
        <p:nvSpPr>
          <p:cNvPr id="23" name="Rectangle 22"/>
          <p:cNvSpPr/>
          <p:nvPr/>
        </p:nvSpPr>
        <p:spPr>
          <a:xfrm>
            <a:off x="252303" y="1288804"/>
            <a:ext cx="8877678" cy="461665"/>
          </a:xfrm>
          <a:prstGeom prst="rect">
            <a:avLst/>
          </a:prstGeom>
        </p:spPr>
        <p:txBody>
          <a:bodyPr wrap="square">
            <a:spAutoFit/>
          </a:bodyPr>
          <a:lstStyle/>
          <a:p>
            <a:pPr lvl="1">
              <a:defRPr/>
            </a:pPr>
            <a:r>
              <a:rPr lang="el-GR" sz="2400" b="1" kern="0" dirty="0">
                <a:solidFill>
                  <a:srgbClr val="002060"/>
                </a:solidFill>
              </a:rPr>
              <a:t>			 Δ. Εκπομπές</a:t>
            </a:r>
            <a:endParaRPr lang="en-US" sz="2400" b="1" kern="0" dirty="0">
              <a:solidFill>
                <a:srgbClr val="002060"/>
              </a:solidFill>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3357" t="2407" r="16590" b="24815"/>
          <a:stretch/>
        </p:blipFill>
        <p:spPr>
          <a:xfrm>
            <a:off x="4463683" y="2688766"/>
            <a:ext cx="447757" cy="576000"/>
          </a:xfrm>
          <a:prstGeom prst="rect">
            <a:avLst/>
          </a:prstGeom>
          <a:ln>
            <a:noFill/>
          </a:ln>
          <a:effectLst>
            <a:outerShdw blurRad="292100" dist="139700" dir="2700000" algn="tl" rotWithShape="0">
              <a:srgbClr val="333333">
                <a:alpha val="65000"/>
              </a:srgbClr>
            </a:outerShdw>
          </a:effectLst>
        </p:spPr>
      </p:pic>
      <p:sp>
        <p:nvSpPr>
          <p:cNvPr id="25" name="Rectangular Callout 24"/>
          <p:cNvSpPr/>
          <p:nvPr/>
        </p:nvSpPr>
        <p:spPr>
          <a:xfrm>
            <a:off x="135172" y="2485115"/>
            <a:ext cx="8810045" cy="3044400"/>
          </a:xfrm>
          <a:prstGeom prst="wedgeRectCallout">
            <a:avLst>
              <a:gd name="adj1" fmla="val 36620"/>
              <a:gd name="adj2" fmla="val 66788"/>
            </a:avLst>
          </a:prstGeom>
          <a:noFill/>
          <a:ln>
            <a:solidFill>
              <a:srgbClr val="FF66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0244" y="5625790"/>
            <a:ext cx="483840" cy="576000"/>
          </a:xfrm>
          <a:prstGeom prst="rect">
            <a:avLst/>
          </a:prstGeom>
          <a:ln>
            <a:noFill/>
          </a:ln>
          <a:effectLst>
            <a:outerShdw blurRad="190500" algn="tl" rotWithShape="0">
              <a:srgbClr val="000000">
                <a:alpha val="70000"/>
              </a:srgbClr>
            </a:outerShdw>
          </a:effectLst>
        </p:spPr>
      </p:pic>
      <p:pic>
        <p:nvPicPr>
          <p:cNvPr id="27" name="Picture 2" descr="ÎÎ®Î¼Î¿Ï Î¦ÏÎ»Î®Ï"/>
          <p:cNvPicPr>
            <a:picLocks noChangeAspect="1" noChangeArrowheads="1"/>
          </p:cNvPicPr>
          <p:nvPr/>
        </p:nvPicPr>
        <p:blipFill rotWithShape="1">
          <a:blip r:embed="rId7">
            <a:extLst>
              <a:ext uri="{28A0092B-C50C-407E-A947-70E740481C1C}">
                <a14:useLocalDpi xmlns:a14="http://schemas.microsoft.com/office/drawing/2010/main" val="0"/>
              </a:ext>
            </a:extLst>
          </a:blip>
          <a:srcRect t="-1" r="67056" b="-665"/>
          <a:stretch/>
        </p:blipFill>
        <p:spPr bwMode="auto">
          <a:xfrm>
            <a:off x="374363" y="4461360"/>
            <a:ext cx="587147" cy="57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9930B186-95BB-4F52-8044-112773CE10FC}" type="slidenum">
              <a:rPr lang="en-US" sz="1600" smtClean="0">
                <a:solidFill>
                  <a:srgbClr val="002060"/>
                </a:solidFill>
              </a:rPr>
              <a:t>11</a:t>
            </a:fld>
            <a:endParaRPr lang="en-US" sz="1600" dirty="0">
              <a:solidFill>
                <a:srgbClr val="002060"/>
              </a:solidFill>
            </a:endParaRPr>
          </a:p>
        </p:txBody>
      </p:sp>
    </p:spTree>
    <p:extLst>
      <p:ext uri="{BB962C8B-B14F-4D97-AF65-F5344CB8AC3E}">
        <p14:creationId xmlns:p14="http://schemas.microsoft.com/office/powerpoint/2010/main" val="138162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66322" y="1437482"/>
            <a:ext cx="8877678" cy="1077218"/>
          </a:xfrm>
          <a:prstGeom prst="rect">
            <a:avLst/>
          </a:prstGeom>
          <a:noFill/>
        </p:spPr>
        <p:txBody>
          <a:bodyPr wrap="square" rtlCol="0">
            <a:spAutoFit/>
          </a:bodyPr>
          <a:lstStyle/>
          <a:p>
            <a:pPr marL="342900" indent="-342900">
              <a:buSzPct val="135000"/>
              <a:buBlip>
                <a:blip r:embed="rId3"/>
              </a:buBlip>
            </a:pPr>
            <a:r>
              <a:rPr lang="el-GR" sz="1600" b="1" dirty="0">
                <a:solidFill>
                  <a:srgbClr val="002060"/>
                </a:solidFill>
              </a:rPr>
              <a:t>Θερμική ενέργεια κτιρίων (θέρμανση, ψύξη και ζεστό νερό χρήσης)</a:t>
            </a:r>
          </a:p>
          <a:p>
            <a:pPr>
              <a:lnSpc>
                <a:spcPct val="150000"/>
              </a:lnSpc>
            </a:pPr>
            <a:r>
              <a:rPr lang="el-GR" sz="1600" dirty="0">
                <a:solidFill>
                  <a:srgbClr val="002060"/>
                </a:solidFill>
              </a:rPr>
              <a:t>Μέση ετήσια κατανάλωση θερμικής ενέργειας κτιρίων </a:t>
            </a:r>
          </a:p>
          <a:p>
            <a:pPr>
              <a:lnSpc>
                <a:spcPct val="150000"/>
              </a:lnSpc>
            </a:pPr>
            <a:r>
              <a:rPr lang="el-GR" sz="1600" dirty="0">
                <a:solidFill>
                  <a:srgbClr val="002060"/>
                </a:solidFill>
              </a:rPr>
              <a:t>ανα μονάδα εσωτερικής επιφάνειας</a:t>
            </a:r>
            <a:r>
              <a:rPr lang="en-US" sz="1600" dirty="0">
                <a:solidFill>
                  <a:srgbClr val="002060"/>
                </a:solidFill>
              </a:rPr>
              <a:t>:</a:t>
            </a:r>
            <a:r>
              <a:rPr lang="el-GR" sz="1600" dirty="0">
                <a:solidFill>
                  <a:srgbClr val="002060"/>
                </a:solidFill>
              </a:rPr>
              <a:t> </a:t>
            </a:r>
            <a:r>
              <a:rPr lang="en-US" sz="1600" b="1" dirty="0" smtClean="0">
                <a:solidFill>
                  <a:srgbClr val="00B0F0"/>
                </a:solidFill>
              </a:rPr>
              <a:t>15</a:t>
            </a:r>
            <a:r>
              <a:rPr lang="el-GR" sz="1600" b="1" dirty="0" smtClean="0">
                <a:solidFill>
                  <a:srgbClr val="00B0F0"/>
                </a:solidFill>
              </a:rPr>
              <a:t>5,4 </a:t>
            </a:r>
            <a:r>
              <a:rPr lang="en-US" sz="1600" b="1" dirty="0">
                <a:solidFill>
                  <a:srgbClr val="00B0F0"/>
                </a:solidFill>
              </a:rPr>
              <a:t>kWh/m</a:t>
            </a:r>
            <a:r>
              <a:rPr lang="en-US" sz="1600" b="1" baseline="30000" dirty="0">
                <a:solidFill>
                  <a:srgbClr val="00B0F0"/>
                </a:solidFill>
              </a:rPr>
              <a:t>2</a:t>
            </a:r>
            <a:r>
              <a:rPr lang="el-GR" sz="1600" b="1" dirty="0">
                <a:solidFill>
                  <a:srgbClr val="00B0F0"/>
                </a:solidFill>
              </a:rPr>
              <a:t> </a:t>
            </a:r>
          </a:p>
        </p:txBody>
      </p:sp>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grpSp>
        <p:nvGrpSpPr>
          <p:cNvPr id="14" name="Group 13"/>
          <p:cNvGrpSpPr/>
          <p:nvPr/>
        </p:nvGrpSpPr>
        <p:grpSpPr>
          <a:xfrm>
            <a:off x="5826369" y="1577465"/>
            <a:ext cx="3390059" cy="972357"/>
            <a:chOff x="5609515" y="2152585"/>
            <a:chExt cx="3390059" cy="972357"/>
          </a:xfrm>
        </p:grpSpPr>
        <p:grpSp>
          <p:nvGrpSpPr>
            <p:cNvPr id="17" name="Group 16"/>
            <p:cNvGrpSpPr/>
            <p:nvPr/>
          </p:nvGrpSpPr>
          <p:grpSpPr>
            <a:xfrm>
              <a:off x="5609515" y="2152585"/>
              <a:ext cx="3390059" cy="972357"/>
              <a:chOff x="5609515" y="2152585"/>
              <a:chExt cx="3390059" cy="972357"/>
            </a:xfrm>
          </p:grpSpPr>
          <p:grpSp>
            <p:nvGrpSpPr>
              <p:cNvPr id="19" name="Group 18"/>
              <p:cNvGrpSpPr/>
              <p:nvPr/>
            </p:nvGrpSpPr>
            <p:grpSpPr>
              <a:xfrm>
                <a:off x="5809140" y="2152585"/>
                <a:ext cx="2161314" cy="610142"/>
                <a:chOff x="3995644" y="2860020"/>
                <a:chExt cx="2161314" cy="610142"/>
              </a:xfrm>
            </p:grpSpPr>
            <p:sp>
              <p:nvSpPr>
                <p:cNvPr id="24" name="Rounded Rectangle 23"/>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25" name="TextBox 24"/>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26" name="TextBox 25"/>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27" name="TextBox 26"/>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20" name="TextBox 19"/>
              <p:cNvSpPr txBox="1"/>
              <p:nvPr/>
            </p:nvSpPr>
            <p:spPr>
              <a:xfrm>
                <a:off x="5609515" y="2786388"/>
                <a:ext cx="652743" cy="338554"/>
              </a:xfrm>
              <a:prstGeom prst="rect">
                <a:avLst/>
              </a:prstGeom>
              <a:noFill/>
            </p:spPr>
            <p:txBody>
              <a:bodyPr wrap="none" rtlCol="0">
                <a:spAutoFit/>
              </a:bodyPr>
              <a:lstStyle/>
              <a:p>
                <a:pPr algn="ctr"/>
                <a:r>
                  <a:rPr lang="el-GR" sz="1600" dirty="0" smtClean="0"/>
                  <a:t>323,2</a:t>
                </a:r>
                <a:endParaRPr lang="el-GR" sz="1600" dirty="0"/>
              </a:p>
            </p:txBody>
          </p:sp>
          <p:sp>
            <p:nvSpPr>
              <p:cNvPr id="21" name="Rectangle 20"/>
              <p:cNvSpPr/>
              <p:nvPr/>
            </p:nvSpPr>
            <p:spPr>
              <a:xfrm>
                <a:off x="8120807" y="2776196"/>
                <a:ext cx="878767" cy="338554"/>
              </a:xfrm>
              <a:prstGeom prst="rect">
                <a:avLst/>
              </a:prstGeom>
            </p:spPr>
            <p:txBody>
              <a:bodyPr wrap="none">
                <a:spAutoFit/>
              </a:bodyPr>
              <a:lstStyle/>
              <a:p>
                <a:r>
                  <a:rPr lang="en-US" sz="1600" dirty="0"/>
                  <a:t>kWh/m</a:t>
                </a:r>
                <a:r>
                  <a:rPr lang="en-US" sz="1600" baseline="30000" dirty="0"/>
                  <a:t>2</a:t>
                </a:r>
                <a:endParaRPr lang="el-GR" sz="1600" baseline="30000" dirty="0"/>
              </a:p>
            </p:txBody>
          </p:sp>
          <p:sp>
            <p:nvSpPr>
              <p:cNvPr id="22" name="TextBox 21"/>
              <p:cNvSpPr txBox="1"/>
              <p:nvPr/>
            </p:nvSpPr>
            <p:spPr>
              <a:xfrm>
                <a:off x="7594229" y="2776196"/>
                <a:ext cx="548548" cy="338554"/>
              </a:xfrm>
              <a:prstGeom prst="rect">
                <a:avLst/>
              </a:prstGeom>
              <a:noFill/>
            </p:spPr>
            <p:txBody>
              <a:bodyPr wrap="none" rtlCol="0">
                <a:spAutoFit/>
              </a:bodyPr>
              <a:lstStyle/>
              <a:p>
                <a:r>
                  <a:rPr lang="el-GR" sz="1600" dirty="0" smtClean="0"/>
                  <a:t>16,1</a:t>
                </a:r>
                <a:endParaRPr lang="el-GR" sz="1600" dirty="0"/>
              </a:p>
            </p:txBody>
          </p:sp>
        </p:grpSp>
        <p:sp>
          <p:nvSpPr>
            <p:cNvPr id="18" name="Striped Right Arrow 17"/>
            <p:cNvSpPr/>
            <p:nvPr/>
          </p:nvSpPr>
          <p:spPr>
            <a:xfrm rot="5400000">
              <a:off x="6647726"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nvGrpSpPr>
          <p:cNvPr id="42" name="Group 41"/>
          <p:cNvGrpSpPr/>
          <p:nvPr/>
        </p:nvGrpSpPr>
        <p:grpSpPr>
          <a:xfrm>
            <a:off x="80291" y="829810"/>
            <a:ext cx="2268042" cy="540000"/>
            <a:chOff x="167340" y="815433"/>
            <a:chExt cx="2268042" cy="540000"/>
          </a:xfrm>
        </p:grpSpPr>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44" name="TextBox 43"/>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grpSp>
        <p:nvGrpSpPr>
          <p:cNvPr id="2" name="Ομάδα 1">
            <a:extLst>
              <a:ext uri="{FF2B5EF4-FFF2-40B4-BE49-F238E27FC236}">
                <a16:creationId xmlns="" xmlns:a16="http://schemas.microsoft.com/office/drawing/2014/main" id="{31E1DE18-0941-454E-98DB-4E432C940C7E}"/>
              </a:ext>
            </a:extLst>
          </p:cNvPr>
          <p:cNvGrpSpPr/>
          <p:nvPr/>
        </p:nvGrpSpPr>
        <p:grpSpPr>
          <a:xfrm>
            <a:off x="252303" y="2782007"/>
            <a:ext cx="8877678" cy="1323439"/>
            <a:chOff x="252303" y="4610812"/>
            <a:chExt cx="8877678" cy="1323439"/>
          </a:xfrm>
        </p:grpSpPr>
        <p:sp>
          <p:nvSpPr>
            <p:cNvPr id="46" name="TextBox 45"/>
            <p:cNvSpPr txBox="1"/>
            <p:nvPr/>
          </p:nvSpPr>
          <p:spPr>
            <a:xfrm>
              <a:off x="252303" y="4610812"/>
              <a:ext cx="8877678" cy="1323439"/>
            </a:xfrm>
            <a:prstGeom prst="rect">
              <a:avLst/>
            </a:prstGeom>
            <a:noFill/>
          </p:spPr>
          <p:txBody>
            <a:bodyPr wrap="square" rtlCol="0">
              <a:spAutoFit/>
            </a:bodyPr>
            <a:lstStyle/>
            <a:p>
              <a:pPr marL="342900" indent="-342900">
                <a:buSzPct val="135000"/>
                <a:buBlip>
                  <a:blip r:embed="rId3"/>
                </a:buBlip>
              </a:pPr>
              <a:r>
                <a:rPr lang="el-GR" sz="1600" b="1" dirty="0">
                  <a:solidFill>
                    <a:srgbClr val="002060"/>
                  </a:solidFill>
                </a:rPr>
                <a:t>Ηλεκτρική ενέργεια κτιρίων (θέρμανση, ψύξη, ζεστό νερό χρήσης, αερισμός, φωτισμός και βοηθητικά συστήματα)</a:t>
              </a:r>
            </a:p>
            <a:p>
              <a:pPr>
                <a:lnSpc>
                  <a:spcPct val="150000"/>
                </a:lnSpc>
              </a:pPr>
              <a:r>
                <a:rPr lang="el-GR" sz="1600" dirty="0">
                  <a:solidFill>
                    <a:srgbClr val="002060"/>
                  </a:solidFill>
                </a:rPr>
                <a:t>Μέση ετήσια κατανάλωση ηλεκτρικής ενέργειας κτιρίων </a:t>
              </a:r>
            </a:p>
            <a:p>
              <a:pPr>
                <a:lnSpc>
                  <a:spcPct val="150000"/>
                </a:lnSpc>
              </a:pPr>
              <a:r>
                <a:rPr lang="el-GR" sz="1600" dirty="0">
                  <a:solidFill>
                    <a:srgbClr val="002060"/>
                  </a:solidFill>
                </a:rPr>
                <a:t>ανα μονάδα εσωτερικής επιφάνειας</a:t>
              </a:r>
              <a:r>
                <a:rPr lang="en-US" sz="1600" dirty="0">
                  <a:solidFill>
                    <a:srgbClr val="002060"/>
                  </a:solidFill>
                </a:rPr>
                <a:t>:</a:t>
              </a:r>
              <a:r>
                <a:rPr lang="el-GR" sz="1600" dirty="0">
                  <a:solidFill>
                    <a:srgbClr val="002060"/>
                  </a:solidFill>
                </a:rPr>
                <a:t> </a:t>
              </a:r>
              <a:r>
                <a:rPr lang="el-GR" sz="1600" b="1" dirty="0" smtClean="0">
                  <a:solidFill>
                    <a:srgbClr val="00B0F0"/>
                  </a:solidFill>
                </a:rPr>
                <a:t>77,7 </a:t>
              </a:r>
              <a:r>
                <a:rPr lang="en-US" sz="1600" b="1" dirty="0">
                  <a:solidFill>
                    <a:srgbClr val="00B0F0"/>
                  </a:solidFill>
                </a:rPr>
                <a:t>kWh/m</a:t>
              </a:r>
              <a:r>
                <a:rPr lang="en-US" sz="1600" b="1" baseline="30000" dirty="0">
                  <a:solidFill>
                    <a:srgbClr val="00B0F0"/>
                  </a:solidFill>
                </a:rPr>
                <a:t>2</a:t>
              </a:r>
              <a:r>
                <a:rPr lang="el-GR" sz="1600" b="1" dirty="0">
                  <a:solidFill>
                    <a:srgbClr val="00B0F0"/>
                  </a:solidFill>
                </a:rPr>
                <a:t> </a:t>
              </a:r>
            </a:p>
          </p:txBody>
        </p:sp>
        <p:grpSp>
          <p:nvGrpSpPr>
            <p:cNvPr id="47" name="Group 46"/>
            <p:cNvGrpSpPr/>
            <p:nvPr/>
          </p:nvGrpSpPr>
          <p:grpSpPr>
            <a:xfrm>
              <a:off x="5482563" y="4932548"/>
              <a:ext cx="3590421" cy="972357"/>
              <a:chOff x="5255249" y="2152585"/>
              <a:chExt cx="3590421" cy="972357"/>
            </a:xfrm>
          </p:grpSpPr>
          <p:grpSp>
            <p:nvGrpSpPr>
              <p:cNvPr id="48" name="Group 47"/>
              <p:cNvGrpSpPr/>
              <p:nvPr/>
            </p:nvGrpSpPr>
            <p:grpSpPr>
              <a:xfrm>
                <a:off x="5661613" y="2152585"/>
                <a:ext cx="3184057" cy="972357"/>
                <a:chOff x="5661613" y="2152585"/>
                <a:chExt cx="3184057" cy="972357"/>
              </a:xfrm>
            </p:grpSpPr>
            <p:grpSp>
              <p:nvGrpSpPr>
                <p:cNvPr id="50" name="Group 49"/>
                <p:cNvGrpSpPr/>
                <p:nvPr/>
              </p:nvGrpSpPr>
              <p:grpSpPr>
                <a:xfrm>
                  <a:off x="5809140" y="2152585"/>
                  <a:ext cx="2161314" cy="610142"/>
                  <a:chOff x="3995644" y="2860020"/>
                  <a:chExt cx="2161314" cy="610142"/>
                </a:xfrm>
              </p:grpSpPr>
              <p:sp>
                <p:nvSpPr>
                  <p:cNvPr id="54" name="Rounded Rectangle 53"/>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55" name="TextBox 54"/>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56" name="TextBox 55"/>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57" name="TextBox 56"/>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51" name="TextBox 50"/>
                <p:cNvSpPr txBox="1"/>
                <p:nvPr/>
              </p:nvSpPr>
              <p:spPr>
                <a:xfrm>
                  <a:off x="5661613" y="2786388"/>
                  <a:ext cx="548548" cy="338554"/>
                </a:xfrm>
                <a:prstGeom prst="rect">
                  <a:avLst/>
                </a:prstGeom>
                <a:noFill/>
              </p:spPr>
              <p:txBody>
                <a:bodyPr wrap="none" rtlCol="0">
                  <a:spAutoFit/>
                </a:bodyPr>
                <a:lstStyle/>
                <a:p>
                  <a:pPr algn="ctr"/>
                  <a:r>
                    <a:rPr lang="el-GR" sz="1600" dirty="0" smtClean="0"/>
                    <a:t>67,6</a:t>
                  </a:r>
                  <a:endParaRPr lang="el-GR" sz="1600" dirty="0"/>
                </a:p>
              </p:txBody>
            </p:sp>
            <p:sp>
              <p:nvSpPr>
                <p:cNvPr id="52" name="Rectangle 51"/>
                <p:cNvSpPr/>
                <p:nvPr/>
              </p:nvSpPr>
              <p:spPr>
                <a:xfrm>
                  <a:off x="7966903" y="2776196"/>
                  <a:ext cx="878767" cy="338554"/>
                </a:xfrm>
                <a:prstGeom prst="rect">
                  <a:avLst/>
                </a:prstGeom>
              </p:spPr>
              <p:txBody>
                <a:bodyPr wrap="none">
                  <a:spAutoFit/>
                </a:bodyPr>
                <a:lstStyle/>
                <a:p>
                  <a:r>
                    <a:rPr lang="en-US" sz="1600" dirty="0"/>
                    <a:t>kWh/m</a:t>
                  </a:r>
                  <a:r>
                    <a:rPr lang="en-US" sz="1600" baseline="30000" dirty="0"/>
                    <a:t>2</a:t>
                  </a:r>
                  <a:endParaRPr lang="el-GR" sz="1600" baseline="30000" dirty="0"/>
                </a:p>
              </p:txBody>
            </p:sp>
            <p:sp>
              <p:nvSpPr>
                <p:cNvPr id="53" name="TextBox 52"/>
                <p:cNvSpPr txBox="1"/>
                <p:nvPr/>
              </p:nvSpPr>
              <p:spPr>
                <a:xfrm>
                  <a:off x="7594229" y="2776196"/>
                  <a:ext cx="548548" cy="338554"/>
                </a:xfrm>
                <a:prstGeom prst="rect">
                  <a:avLst/>
                </a:prstGeom>
                <a:noFill/>
              </p:spPr>
              <p:txBody>
                <a:bodyPr wrap="none" rtlCol="0">
                  <a:spAutoFit/>
                </a:bodyPr>
                <a:lstStyle/>
                <a:p>
                  <a:r>
                    <a:rPr lang="el-GR" sz="1600" dirty="0" smtClean="0"/>
                    <a:t>10,8</a:t>
                  </a:r>
                  <a:endParaRPr lang="el-GR" sz="1600" dirty="0"/>
                </a:p>
              </p:txBody>
            </p:sp>
          </p:grpSp>
          <p:sp>
            <p:nvSpPr>
              <p:cNvPr id="49" name="Striped Right Arrow 48"/>
              <p:cNvSpPr/>
              <p:nvPr/>
            </p:nvSpPr>
            <p:spPr>
              <a:xfrm rot="5400000">
                <a:off x="5162948"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sp>
        <p:nvSpPr>
          <p:cNvPr id="58" name="Rectangle 57"/>
          <p:cNvSpPr/>
          <p:nvPr/>
        </p:nvSpPr>
        <p:spPr>
          <a:xfrm>
            <a:off x="2263366" y="893423"/>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Γ1. Συμβατικές Πηγές Ενέργειας</a:t>
            </a:r>
            <a:endParaRPr lang="en-US" sz="2200" b="1" kern="0" dirty="0">
              <a:solidFill>
                <a:srgbClr val="002060"/>
              </a:solidFill>
            </a:endParaRPr>
          </a:p>
        </p:txBody>
      </p:sp>
      <p:sp>
        <p:nvSpPr>
          <p:cNvPr id="59"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5A4BD209-072D-446C-8BC1-5333372F237E}" type="slidenum">
              <a:rPr lang="en-US" sz="1600" smtClean="0">
                <a:solidFill>
                  <a:srgbClr val="002060"/>
                </a:solidFill>
              </a:rPr>
              <a:t>12</a:t>
            </a:fld>
            <a:endParaRPr lang="en-US" sz="1600" dirty="0">
              <a:solidFill>
                <a:srgbClr val="002060"/>
              </a:solidFill>
            </a:endParaRPr>
          </a:p>
        </p:txBody>
      </p:sp>
      <p:sp>
        <p:nvSpPr>
          <p:cNvPr id="60" name="TextBox 59">
            <a:extLst>
              <a:ext uri="{FF2B5EF4-FFF2-40B4-BE49-F238E27FC236}">
                <a16:creationId xmlns="" xmlns:a16="http://schemas.microsoft.com/office/drawing/2014/main" id="{C8046D22-950C-481F-9D88-7FA71F1496D5}"/>
              </a:ext>
            </a:extLst>
          </p:cNvPr>
          <p:cNvSpPr txBox="1"/>
          <p:nvPr/>
        </p:nvSpPr>
        <p:spPr>
          <a:xfrm>
            <a:off x="266322" y="4311267"/>
            <a:ext cx="8877678" cy="1323439"/>
          </a:xfrm>
          <a:prstGeom prst="rect">
            <a:avLst/>
          </a:prstGeom>
          <a:noFill/>
        </p:spPr>
        <p:txBody>
          <a:bodyPr wrap="square" rtlCol="0">
            <a:spAutoFit/>
          </a:bodyPr>
          <a:lstStyle>
            <a:defPPr>
              <a:defRPr lang="en-US"/>
            </a:defPPr>
            <a:lvl1pPr marL="342900" indent="-342900">
              <a:buSzPct val="135000"/>
              <a:buBlip>
                <a:blip r:embed="rId3"/>
              </a:buBlip>
              <a:defRPr sz="1600" b="1">
                <a:solidFill>
                  <a:srgbClr val="002060"/>
                </a:solidFill>
              </a:defRPr>
            </a:lvl1pPr>
          </a:lstStyle>
          <a:p>
            <a:r>
              <a:rPr lang="el-GR" dirty="0"/>
              <a:t>Πρωτογενής ενέργεια κτιρίων (θέρμανση, ψύξη, ζεστό νερό χρήσης, αερισμός, φωτισμός και βοηθητικά συστήματα)</a:t>
            </a:r>
          </a:p>
          <a:p>
            <a:pPr marL="0" indent="0">
              <a:lnSpc>
                <a:spcPct val="150000"/>
              </a:lnSpc>
              <a:buNone/>
            </a:pPr>
            <a:r>
              <a:rPr lang="el-GR" b="0" dirty="0"/>
              <a:t>Μέση ετήσια κατανάλωση πρωτογενούς ενέργειας </a:t>
            </a:r>
            <a:r>
              <a:rPr lang="el-GR" b="0" dirty="0" smtClean="0"/>
              <a:t>κτιρίων </a:t>
            </a:r>
            <a:endParaRPr lang="el-GR" b="0" dirty="0"/>
          </a:p>
          <a:p>
            <a:pPr marL="0" indent="0">
              <a:lnSpc>
                <a:spcPct val="150000"/>
              </a:lnSpc>
              <a:buNone/>
            </a:pPr>
            <a:r>
              <a:rPr lang="el-GR" b="0" dirty="0"/>
              <a:t>ανά μονάδα εσωτερικής επιφάνειας</a:t>
            </a:r>
            <a:r>
              <a:rPr lang="en-US" b="0" dirty="0"/>
              <a:t>:</a:t>
            </a:r>
            <a:r>
              <a:rPr lang="el-GR" b="0" dirty="0"/>
              <a:t> </a:t>
            </a:r>
            <a:r>
              <a:rPr lang="el-GR" dirty="0" smtClean="0">
                <a:solidFill>
                  <a:srgbClr val="00B0F0"/>
                </a:solidFill>
              </a:rPr>
              <a:t>396,3 </a:t>
            </a:r>
            <a:r>
              <a:rPr lang="en-US" dirty="0">
                <a:solidFill>
                  <a:srgbClr val="00B0F0"/>
                </a:solidFill>
              </a:rPr>
              <a:t>kWh/m</a:t>
            </a:r>
            <a:r>
              <a:rPr lang="en-US" baseline="30000" dirty="0">
                <a:solidFill>
                  <a:srgbClr val="00B0F0"/>
                </a:solidFill>
              </a:rPr>
              <a:t>2</a:t>
            </a:r>
            <a:r>
              <a:rPr lang="el-GR" b="0" dirty="0"/>
              <a:t> </a:t>
            </a:r>
          </a:p>
        </p:txBody>
      </p:sp>
      <p:grpSp>
        <p:nvGrpSpPr>
          <p:cNvPr id="61" name="Group 42">
            <a:extLst>
              <a:ext uri="{FF2B5EF4-FFF2-40B4-BE49-F238E27FC236}">
                <a16:creationId xmlns="" xmlns:a16="http://schemas.microsoft.com/office/drawing/2014/main" id="{9CBC2084-770C-4D41-993B-E67ABF7D30FF}"/>
              </a:ext>
            </a:extLst>
          </p:cNvPr>
          <p:cNvGrpSpPr/>
          <p:nvPr/>
        </p:nvGrpSpPr>
        <p:grpSpPr>
          <a:xfrm>
            <a:off x="5850335" y="4671859"/>
            <a:ext cx="3281421" cy="972357"/>
            <a:chOff x="5609514" y="2152585"/>
            <a:chExt cx="3281421" cy="972357"/>
          </a:xfrm>
        </p:grpSpPr>
        <p:grpSp>
          <p:nvGrpSpPr>
            <p:cNvPr id="62" name="Group 43">
              <a:extLst>
                <a:ext uri="{FF2B5EF4-FFF2-40B4-BE49-F238E27FC236}">
                  <a16:creationId xmlns="" xmlns:a16="http://schemas.microsoft.com/office/drawing/2014/main" id="{C3F45BAA-55E5-4964-A180-9CC77DD22034}"/>
                </a:ext>
              </a:extLst>
            </p:cNvPr>
            <p:cNvGrpSpPr/>
            <p:nvPr/>
          </p:nvGrpSpPr>
          <p:grpSpPr>
            <a:xfrm>
              <a:off x="5609514" y="2152585"/>
              <a:ext cx="3281421" cy="972357"/>
              <a:chOff x="5609514" y="2152585"/>
              <a:chExt cx="3281421" cy="972357"/>
            </a:xfrm>
          </p:grpSpPr>
          <p:grpSp>
            <p:nvGrpSpPr>
              <p:cNvPr id="64" name="Group 45">
                <a:extLst>
                  <a:ext uri="{FF2B5EF4-FFF2-40B4-BE49-F238E27FC236}">
                    <a16:creationId xmlns="" xmlns:a16="http://schemas.microsoft.com/office/drawing/2014/main" id="{094B45FA-F060-4152-B987-B31CE00F971A}"/>
                  </a:ext>
                </a:extLst>
              </p:cNvPr>
              <p:cNvGrpSpPr/>
              <p:nvPr/>
            </p:nvGrpSpPr>
            <p:grpSpPr>
              <a:xfrm>
                <a:off x="5809140" y="2152585"/>
                <a:ext cx="2161314" cy="610142"/>
                <a:chOff x="3995644" y="2860020"/>
                <a:chExt cx="2161314" cy="610142"/>
              </a:xfrm>
            </p:grpSpPr>
            <p:sp>
              <p:nvSpPr>
                <p:cNvPr id="68" name="Rounded Rectangle 49">
                  <a:extLst>
                    <a:ext uri="{FF2B5EF4-FFF2-40B4-BE49-F238E27FC236}">
                      <a16:creationId xmlns="" xmlns:a16="http://schemas.microsoft.com/office/drawing/2014/main" id="{31D900A1-9290-4CF2-AB48-0235BC4DD038}"/>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69" name="TextBox 68">
                  <a:extLst>
                    <a:ext uri="{FF2B5EF4-FFF2-40B4-BE49-F238E27FC236}">
                      <a16:creationId xmlns="" xmlns:a16="http://schemas.microsoft.com/office/drawing/2014/main" id="{E0046476-16F1-4E92-A7D0-AEE5DDA6714B}"/>
                    </a:ext>
                  </a:extLst>
                </p:cNvPr>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70" name="TextBox 69">
                  <a:extLst>
                    <a:ext uri="{FF2B5EF4-FFF2-40B4-BE49-F238E27FC236}">
                      <a16:creationId xmlns="" xmlns:a16="http://schemas.microsoft.com/office/drawing/2014/main" id="{60F78452-7235-45A7-B4BB-04B464ABD743}"/>
                    </a:ext>
                  </a:extLst>
                </p:cNvPr>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71" name="TextBox 70">
                  <a:extLst>
                    <a:ext uri="{FF2B5EF4-FFF2-40B4-BE49-F238E27FC236}">
                      <a16:creationId xmlns="" xmlns:a16="http://schemas.microsoft.com/office/drawing/2014/main" id="{884DA541-849E-4A01-9B8D-5B2537BA74B8}"/>
                    </a:ext>
                  </a:extLst>
                </p:cNvPr>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65" name="TextBox 64">
                <a:extLst>
                  <a:ext uri="{FF2B5EF4-FFF2-40B4-BE49-F238E27FC236}">
                    <a16:creationId xmlns="" xmlns:a16="http://schemas.microsoft.com/office/drawing/2014/main" id="{66D85AA7-3FC7-489F-B465-9B00E1615015}"/>
                  </a:ext>
                </a:extLst>
              </p:cNvPr>
              <p:cNvSpPr txBox="1"/>
              <p:nvPr/>
            </p:nvSpPr>
            <p:spPr>
              <a:xfrm>
                <a:off x="5609514" y="2786388"/>
                <a:ext cx="652743" cy="338554"/>
              </a:xfrm>
              <a:prstGeom prst="rect">
                <a:avLst/>
              </a:prstGeom>
              <a:noFill/>
            </p:spPr>
            <p:txBody>
              <a:bodyPr wrap="none" rtlCol="0">
                <a:spAutoFit/>
              </a:bodyPr>
              <a:lstStyle/>
              <a:p>
                <a:pPr algn="ctr"/>
                <a:r>
                  <a:rPr lang="el-GR" sz="1600" dirty="0" smtClean="0"/>
                  <a:t>528,2</a:t>
                </a:r>
                <a:endParaRPr lang="el-GR" sz="1600" dirty="0"/>
              </a:p>
            </p:txBody>
          </p:sp>
          <p:sp>
            <p:nvSpPr>
              <p:cNvPr id="66" name="Rectangle 47">
                <a:extLst>
                  <a:ext uri="{FF2B5EF4-FFF2-40B4-BE49-F238E27FC236}">
                    <a16:creationId xmlns="" xmlns:a16="http://schemas.microsoft.com/office/drawing/2014/main" id="{1FE2133B-D58B-41EC-A2C6-1B91D0CEE421}"/>
                  </a:ext>
                </a:extLst>
              </p:cNvPr>
              <p:cNvSpPr/>
              <p:nvPr/>
            </p:nvSpPr>
            <p:spPr>
              <a:xfrm>
                <a:off x="8012168" y="2776196"/>
                <a:ext cx="878767" cy="338554"/>
              </a:xfrm>
              <a:prstGeom prst="rect">
                <a:avLst/>
              </a:prstGeom>
            </p:spPr>
            <p:txBody>
              <a:bodyPr wrap="none">
                <a:spAutoFit/>
              </a:bodyPr>
              <a:lstStyle/>
              <a:p>
                <a:r>
                  <a:rPr lang="en-US" sz="1600" dirty="0"/>
                  <a:t>kWh/m</a:t>
                </a:r>
                <a:r>
                  <a:rPr lang="en-US" sz="1600" baseline="30000" dirty="0"/>
                  <a:t>2</a:t>
                </a:r>
                <a:endParaRPr lang="el-GR" sz="1600" baseline="30000" dirty="0"/>
              </a:p>
            </p:txBody>
          </p:sp>
          <p:sp>
            <p:nvSpPr>
              <p:cNvPr id="67" name="TextBox 66">
                <a:extLst>
                  <a:ext uri="{FF2B5EF4-FFF2-40B4-BE49-F238E27FC236}">
                    <a16:creationId xmlns="" xmlns:a16="http://schemas.microsoft.com/office/drawing/2014/main" id="{B453EBDB-D685-43E4-AB9E-FD21146D9461}"/>
                  </a:ext>
                </a:extLst>
              </p:cNvPr>
              <p:cNvSpPr txBox="1"/>
              <p:nvPr/>
            </p:nvSpPr>
            <p:spPr>
              <a:xfrm>
                <a:off x="7594229" y="2776196"/>
                <a:ext cx="548548" cy="338554"/>
              </a:xfrm>
              <a:prstGeom prst="rect">
                <a:avLst/>
              </a:prstGeom>
              <a:noFill/>
            </p:spPr>
            <p:txBody>
              <a:bodyPr wrap="none" rtlCol="0">
                <a:spAutoFit/>
              </a:bodyPr>
              <a:lstStyle/>
              <a:p>
                <a:r>
                  <a:rPr lang="el-GR" sz="1600" dirty="0" smtClean="0"/>
                  <a:t>41,9</a:t>
                </a:r>
                <a:endParaRPr lang="el-GR" sz="1600" dirty="0"/>
              </a:p>
            </p:txBody>
          </p:sp>
        </p:grpSp>
        <p:sp>
          <p:nvSpPr>
            <p:cNvPr id="63" name="Striped Right Arrow 44">
              <a:extLst>
                <a:ext uri="{FF2B5EF4-FFF2-40B4-BE49-F238E27FC236}">
                  <a16:creationId xmlns="" xmlns:a16="http://schemas.microsoft.com/office/drawing/2014/main" id="{DE00FD72-FC04-4B95-9DEF-0602C57CCAE2}"/>
                </a:ext>
              </a:extLst>
            </p:cNvPr>
            <p:cNvSpPr/>
            <p:nvPr/>
          </p:nvSpPr>
          <p:spPr>
            <a:xfrm rot="5400000">
              <a:off x="6220443"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Tree>
    <p:extLst>
      <p:ext uri="{BB962C8B-B14F-4D97-AF65-F5344CB8AC3E}">
        <p14:creationId xmlns:p14="http://schemas.microsoft.com/office/powerpoint/2010/main" val="22434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58" name="Rectangle 57"/>
          <p:cNvSpPr/>
          <p:nvPr/>
        </p:nvSpPr>
        <p:spPr>
          <a:xfrm>
            <a:off x="2263366" y="991201"/>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Γ2. Ανανεώσιμες &amp; Καθαρές Πηγές Ενέργειας</a:t>
            </a:r>
            <a:endParaRPr lang="en-US" sz="2200" b="1" kern="0" dirty="0">
              <a:solidFill>
                <a:srgbClr val="002060"/>
              </a:solidFill>
            </a:endParaRPr>
          </a:p>
        </p:txBody>
      </p:sp>
      <p:grpSp>
        <p:nvGrpSpPr>
          <p:cNvPr id="5" name="Group 4"/>
          <p:cNvGrpSpPr/>
          <p:nvPr/>
        </p:nvGrpSpPr>
        <p:grpSpPr>
          <a:xfrm>
            <a:off x="266322" y="1642099"/>
            <a:ext cx="8877678" cy="1446550"/>
            <a:chOff x="266322" y="2984521"/>
            <a:chExt cx="8877678" cy="1446550"/>
          </a:xfrm>
        </p:grpSpPr>
        <p:sp>
          <p:nvSpPr>
            <p:cNvPr id="59" name="TextBox 58"/>
            <p:cNvSpPr txBox="1"/>
            <p:nvPr/>
          </p:nvSpPr>
          <p:spPr>
            <a:xfrm>
              <a:off x="266322" y="2984521"/>
              <a:ext cx="8877678" cy="1446550"/>
            </a:xfrm>
            <a:prstGeom prst="rect">
              <a:avLst/>
            </a:prstGeom>
            <a:noFill/>
          </p:spPr>
          <p:txBody>
            <a:bodyPr wrap="square" rtlCol="0">
              <a:spAutoFit/>
            </a:bodyPr>
            <a:lstStyle/>
            <a:p>
              <a:pPr marL="342900" indent="-342900">
                <a:buSzPct val="135000"/>
                <a:buBlip>
                  <a:blip r:embed="rId3"/>
                </a:buBlip>
              </a:pPr>
              <a:r>
                <a:rPr lang="el-GR" sz="1600" b="1" dirty="0">
                  <a:solidFill>
                    <a:srgbClr val="002060"/>
                  </a:solidFill>
                </a:rPr>
                <a:t>Τοπικά παραγόμενη θερμική ενέργεια από ΑΠΕ </a:t>
              </a:r>
            </a:p>
            <a:p>
              <a:pPr>
                <a:lnSpc>
                  <a:spcPct val="150000"/>
                </a:lnSpc>
              </a:pPr>
              <a:r>
                <a:rPr lang="el-GR" sz="1600" dirty="0">
                  <a:solidFill>
                    <a:srgbClr val="002060"/>
                  </a:solidFill>
                </a:rPr>
                <a:t>Ποσοστό της τοπικά παραγόμενης θερμικής ενέργειας </a:t>
              </a:r>
            </a:p>
            <a:p>
              <a:pPr>
                <a:lnSpc>
                  <a:spcPct val="150000"/>
                </a:lnSpc>
              </a:pPr>
              <a:r>
                <a:rPr lang="el-GR" sz="1600" dirty="0">
                  <a:solidFill>
                    <a:srgbClr val="002060"/>
                  </a:solidFill>
                </a:rPr>
                <a:t>από ΑΠΕ στα κτίρια προς τη συνολική τους κατανάλωση </a:t>
              </a:r>
            </a:p>
            <a:p>
              <a:pPr>
                <a:lnSpc>
                  <a:spcPct val="150000"/>
                </a:lnSpc>
              </a:pPr>
              <a:r>
                <a:rPr lang="el-GR" sz="1600" dirty="0">
                  <a:solidFill>
                    <a:srgbClr val="002060"/>
                  </a:solidFill>
                </a:rPr>
                <a:t>θερμικής ενέργειας</a:t>
              </a:r>
              <a:r>
                <a:rPr lang="en-US" sz="1600" dirty="0">
                  <a:solidFill>
                    <a:srgbClr val="002060"/>
                  </a:solidFill>
                </a:rPr>
                <a:t>:</a:t>
              </a:r>
              <a:r>
                <a:rPr lang="el-GR" sz="1600" dirty="0">
                  <a:solidFill>
                    <a:srgbClr val="002060"/>
                  </a:solidFill>
                </a:rPr>
                <a:t> </a:t>
              </a:r>
              <a:r>
                <a:rPr lang="el-GR" sz="1600" b="1" dirty="0" smtClean="0">
                  <a:solidFill>
                    <a:srgbClr val="00B0F0"/>
                  </a:solidFill>
                </a:rPr>
                <a:t>3,4% </a:t>
              </a:r>
              <a:endParaRPr lang="el-GR" sz="1600" b="1" dirty="0">
                <a:solidFill>
                  <a:srgbClr val="00B0F0"/>
                </a:solidFill>
              </a:endParaRPr>
            </a:p>
          </p:txBody>
        </p:sp>
        <p:grpSp>
          <p:nvGrpSpPr>
            <p:cNvPr id="61" name="Group 60"/>
            <p:cNvGrpSpPr/>
            <p:nvPr/>
          </p:nvGrpSpPr>
          <p:grpSpPr>
            <a:xfrm>
              <a:off x="6095897" y="3221618"/>
              <a:ext cx="2612017" cy="972357"/>
              <a:chOff x="5713711" y="2152585"/>
              <a:chExt cx="2612017" cy="972357"/>
            </a:xfrm>
          </p:grpSpPr>
          <p:grpSp>
            <p:nvGrpSpPr>
              <p:cNvPr id="62" name="Group 61"/>
              <p:cNvGrpSpPr/>
              <p:nvPr/>
            </p:nvGrpSpPr>
            <p:grpSpPr>
              <a:xfrm>
                <a:off x="5713711" y="2152585"/>
                <a:ext cx="2612017" cy="972357"/>
                <a:chOff x="5713711" y="2152585"/>
                <a:chExt cx="2612017" cy="972357"/>
              </a:xfrm>
            </p:grpSpPr>
            <p:grpSp>
              <p:nvGrpSpPr>
                <p:cNvPr id="64" name="Group 63"/>
                <p:cNvGrpSpPr/>
                <p:nvPr/>
              </p:nvGrpSpPr>
              <p:grpSpPr>
                <a:xfrm>
                  <a:off x="5809140" y="2152585"/>
                  <a:ext cx="2161314" cy="610142"/>
                  <a:chOff x="3995644" y="2860020"/>
                  <a:chExt cx="2161314" cy="610142"/>
                </a:xfrm>
              </p:grpSpPr>
              <p:sp>
                <p:nvSpPr>
                  <p:cNvPr id="68" name="Rounded Rectangle 67"/>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69" name="TextBox 68"/>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70" name="TextBox 69"/>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71" name="TextBox 70"/>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65" name="TextBox 64"/>
                <p:cNvSpPr txBox="1"/>
                <p:nvPr/>
              </p:nvSpPr>
              <p:spPr>
                <a:xfrm>
                  <a:off x="5713711" y="2786388"/>
                  <a:ext cx="444352" cy="338554"/>
                </a:xfrm>
                <a:prstGeom prst="rect">
                  <a:avLst/>
                </a:prstGeom>
                <a:noFill/>
              </p:spPr>
              <p:txBody>
                <a:bodyPr wrap="none" rtlCol="0">
                  <a:spAutoFit/>
                </a:bodyPr>
                <a:lstStyle/>
                <a:p>
                  <a:pPr algn="ctr"/>
                  <a:r>
                    <a:rPr lang="el-GR" sz="1600" dirty="0"/>
                    <a:t>4,0</a:t>
                  </a:r>
                </a:p>
              </p:txBody>
            </p:sp>
            <p:sp>
              <p:nvSpPr>
                <p:cNvPr id="66" name="Rectangle 65"/>
                <p:cNvSpPr/>
                <p:nvPr/>
              </p:nvSpPr>
              <p:spPr>
                <a:xfrm>
                  <a:off x="7993586" y="2776196"/>
                  <a:ext cx="332142" cy="338554"/>
                </a:xfrm>
                <a:prstGeom prst="rect">
                  <a:avLst/>
                </a:prstGeom>
              </p:spPr>
              <p:txBody>
                <a:bodyPr wrap="none">
                  <a:spAutoFit/>
                </a:bodyPr>
                <a:lstStyle/>
                <a:p>
                  <a:r>
                    <a:rPr lang="el-GR" sz="1600" dirty="0"/>
                    <a:t>%</a:t>
                  </a:r>
                  <a:endParaRPr lang="el-GR" sz="1600" baseline="30000" dirty="0"/>
                </a:p>
              </p:txBody>
            </p:sp>
            <p:sp>
              <p:nvSpPr>
                <p:cNvPr id="67" name="TextBox 66"/>
                <p:cNvSpPr txBox="1"/>
                <p:nvPr/>
              </p:nvSpPr>
              <p:spPr>
                <a:xfrm>
                  <a:off x="7594229" y="2776196"/>
                  <a:ext cx="548548" cy="338554"/>
                </a:xfrm>
                <a:prstGeom prst="rect">
                  <a:avLst/>
                </a:prstGeom>
                <a:noFill/>
              </p:spPr>
              <p:txBody>
                <a:bodyPr wrap="none" rtlCol="0">
                  <a:spAutoFit/>
                </a:bodyPr>
                <a:lstStyle/>
                <a:p>
                  <a:r>
                    <a:rPr lang="el-GR" sz="1600" dirty="0"/>
                    <a:t>13,5</a:t>
                  </a:r>
                </a:p>
              </p:txBody>
            </p:sp>
          </p:grpSp>
          <p:sp>
            <p:nvSpPr>
              <p:cNvPr id="63" name="Striped Right Arrow 62"/>
              <p:cNvSpPr/>
              <p:nvPr/>
            </p:nvSpPr>
            <p:spPr>
              <a:xfrm rot="5400000">
                <a:off x="5716025" y="229532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grpSp>
        <p:nvGrpSpPr>
          <p:cNvPr id="4" name="Group 3"/>
          <p:cNvGrpSpPr/>
          <p:nvPr/>
        </p:nvGrpSpPr>
        <p:grpSpPr>
          <a:xfrm>
            <a:off x="266322" y="3240194"/>
            <a:ext cx="8877678" cy="1446550"/>
            <a:chOff x="266322" y="4214872"/>
            <a:chExt cx="8877678" cy="1446550"/>
          </a:xfrm>
        </p:grpSpPr>
        <p:sp>
          <p:nvSpPr>
            <p:cNvPr id="60" name="TextBox 59"/>
            <p:cNvSpPr txBox="1"/>
            <p:nvPr/>
          </p:nvSpPr>
          <p:spPr>
            <a:xfrm>
              <a:off x="266322" y="4214872"/>
              <a:ext cx="8877678" cy="1446550"/>
            </a:xfrm>
            <a:prstGeom prst="rect">
              <a:avLst/>
            </a:prstGeom>
            <a:noFill/>
          </p:spPr>
          <p:txBody>
            <a:bodyPr wrap="square" rtlCol="0">
              <a:spAutoFit/>
            </a:bodyPr>
            <a:lstStyle/>
            <a:p>
              <a:pPr marL="342900" indent="-342900">
                <a:buSzPct val="135000"/>
                <a:buBlip>
                  <a:blip r:embed="rId3"/>
                </a:buBlip>
              </a:pPr>
              <a:r>
                <a:rPr lang="el-GR" sz="1600" b="1" dirty="0">
                  <a:solidFill>
                    <a:srgbClr val="002060"/>
                  </a:solidFill>
                </a:rPr>
                <a:t>Τοπικά παραγόμενη ηλεκτρική ενέργεια από ΑΠΕ </a:t>
              </a:r>
            </a:p>
            <a:p>
              <a:pPr>
                <a:lnSpc>
                  <a:spcPct val="150000"/>
                </a:lnSpc>
              </a:pPr>
              <a:r>
                <a:rPr lang="el-GR" sz="1600" dirty="0">
                  <a:solidFill>
                    <a:srgbClr val="002060"/>
                  </a:solidFill>
                </a:rPr>
                <a:t>Ποσοστό της τοπικά παραγόμενης ηλεκτρικής ενέργειας </a:t>
              </a:r>
            </a:p>
            <a:p>
              <a:pPr>
                <a:lnSpc>
                  <a:spcPct val="150000"/>
                </a:lnSpc>
              </a:pPr>
              <a:r>
                <a:rPr lang="el-GR" sz="1600" dirty="0">
                  <a:solidFill>
                    <a:srgbClr val="002060"/>
                  </a:solidFill>
                </a:rPr>
                <a:t>από ΑΠΕ στα κτίρια προς τη συνολική τους κατανάλωση </a:t>
              </a:r>
            </a:p>
            <a:p>
              <a:pPr>
                <a:lnSpc>
                  <a:spcPct val="150000"/>
                </a:lnSpc>
              </a:pPr>
              <a:r>
                <a:rPr lang="el-GR" sz="1600" dirty="0">
                  <a:solidFill>
                    <a:srgbClr val="002060"/>
                  </a:solidFill>
                </a:rPr>
                <a:t>ηλεκτρικής ενέργειας</a:t>
              </a:r>
              <a:r>
                <a:rPr lang="en-US" sz="1600" dirty="0">
                  <a:solidFill>
                    <a:srgbClr val="002060"/>
                  </a:solidFill>
                </a:rPr>
                <a:t>:</a:t>
              </a:r>
              <a:r>
                <a:rPr lang="el-GR" sz="1600" dirty="0">
                  <a:solidFill>
                    <a:srgbClr val="002060"/>
                  </a:solidFill>
                </a:rPr>
                <a:t> </a:t>
              </a:r>
              <a:r>
                <a:rPr lang="el-GR" sz="1600" b="1" dirty="0" smtClean="0">
                  <a:solidFill>
                    <a:srgbClr val="00B0F0"/>
                  </a:solidFill>
                </a:rPr>
                <a:t>2,4%</a:t>
              </a:r>
              <a:endParaRPr lang="el-GR" sz="1600" b="1" dirty="0">
                <a:solidFill>
                  <a:srgbClr val="00B0F0"/>
                </a:solidFill>
              </a:endParaRPr>
            </a:p>
          </p:txBody>
        </p:sp>
        <p:grpSp>
          <p:nvGrpSpPr>
            <p:cNvPr id="72" name="Group 71"/>
            <p:cNvGrpSpPr/>
            <p:nvPr/>
          </p:nvGrpSpPr>
          <p:grpSpPr>
            <a:xfrm>
              <a:off x="6095897" y="4451969"/>
              <a:ext cx="2635875" cy="972357"/>
              <a:chOff x="5713711" y="2152585"/>
              <a:chExt cx="2635875" cy="972357"/>
            </a:xfrm>
          </p:grpSpPr>
          <p:grpSp>
            <p:nvGrpSpPr>
              <p:cNvPr id="73" name="Group 72"/>
              <p:cNvGrpSpPr/>
              <p:nvPr/>
            </p:nvGrpSpPr>
            <p:grpSpPr>
              <a:xfrm>
                <a:off x="5713711" y="2152585"/>
                <a:ext cx="2635875" cy="972357"/>
                <a:chOff x="5713711" y="2152585"/>
                <a:chExt cx="2635875" cy="972357"/>
              </a:xfrm>
            </p:grpSpPr>
            <p:grpSp>
              <p:nvGrpSpPr>
                <p:cNvPr id="75" name="Group 74"/>
                <p:cNvGrpSpPr/>
                <p:nvPr/>
              </p:nvGrpSpPr>
              <p:grpSpPr>
                <a:xfrm>
                  <a:off x="5809140" y="2152585"/>
                  <a:ext cx="2161314" cy="610142"/>
                  <a:chOff x="3995644" y="2860020"/>
                  <a:chExt cx="2161314" cy="610142"/>
                </a:xfrm>
              </p:grpSpPr>
              <p:sp>
                <p:nvSpPr>
                  <p:cNvPr id="79" name="Rounded Rectangle 78"/>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80" name="TextBox 79"/>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81" name="TextBox 80"/>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82" name="TextBox 81"/>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76" name="TextBox 75"/>
                <p:cNvSpPr txBox="1"/>
                <p:nvPr/>
              </p:nvSpPr>
              <p:spPr>
                <a:xfrm>
                  <a:off x="5713711" y="2786388"/>
                  <a:ext cx="444352" cy="338554"/>
                </a:xfrm>
                <a:prstGeom prst="rect">
                  <a:avLst/>
                </a:prstGeom>
                <a:noFill/>
              </p:spPr>
              <p:txBody>
                <a:bodyPr wrap="none" rtlCol="0">
                  <a:spAutoFit/>
                </a:bodyPr>
                <a:lstStyle/>
                <a:p>
                  <a:pPr algn="ctr"/>
                  <a:r>
                    <a:rPr lang="el-GR" sz="1600" dirty="0"/>
                    <a:t>1,0</a:t>
                  </a:r>
                </a:p>
              </p:txBody>
            </p:sp>
            <p:sp>
              <p:nvSpPr>
                <p:cNvPr id="77" name="Rectangle 76"/>
                <p:cNvSpPr/>
                <p:nvPr/>
              </p:nvSpPr>
              <p:spPr>
                <a:xfrm>
                  <a:off x="8017444" y="2776196"/>
                  <a:ext cx="332142" cy="338554"/>
                </a:xfrm>
                <a:prstGeom prst="rect">
                  <a:avLst/>
                </a:prstGeom>
              </p:spPr>
              <p:txBody>
                <a:bodyPr wrap="none">
                  <a:spAutoFit/>
                </a:bodyPr>
                <a:lstStyle/>
                <a:p>
                  <a:r>
                    <a:rPr lang="el-GR" sz="1600" dirty="0"/>
                    <a:t>%</a:t>
                  </a:r>
                  <a:endParaRPr lang="el-GR" sz="1600" baseline="30000" dirty="0"/>
                </a:p>
              </p:txBody>
            </p:sp>
            <p:sp>
              <p:nvSpPr>
                <p:cNvPr id="78" name="TextBox 77"/>
                <p:cNvSpPr txBox="1"/>
                <p:nvPr/>
              </p:nvSpPr>
              <p:spPr>
                <a:xfrm>
                  <a:off x="7594229" y="2776196"/>
                  <a:ext cx="548548" cy="338554"/>
                </a:xfrm>
                <a:prstGeom prst="rect">
                  <a:avLst/>
                </a:prstGeom>
                <a:noFill/>
              </p:spPr>
              <p:txBody>
                <a:bodyPr wrap="none" rtlCol="0">
                  <a:spAutoFit/>
                </a:bodyPr>
                <a:lstStyle/>
                <a:p>
                  <a:r>
                    <a:rPr lang="el-GR" sz="1600" dirty="0"/>
                    <a:t>47,0</a:t>
                  </a:r>
                </a:p>
              </p:txBody>
            </p:sp>
          </p:grpSp>
          <p:sp>
            <p:nvSpPr>
              <p:cNvPr id="74" name="Striped Right Arrow 73"/>
              <p:cNvSpPr/>
              <p:nvPr/>
            </p:nvSpPr>
            <p:spPr>
              <a:xfrm rot="5400000">
                <a:off x="5661696" y="229532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grpSp>
        <p:nvGrpSpPr>
          <p:cNvPr id="96" name="Group 95"/>
          <p:cNvGrpSpPr/>
          <p:nvPr/>
        </p:nvGrpSpPr>
        <p:grpSpPr>
          <a:xfrm>
            <a:off x="80291" y="953956"/>
            <a:ext cx="2268042" cy="540000"/>
            <a:chOff x="167340" y="815433"/>
            <a:chExt cx="2268042" cy="540000"/>
          </a:xfrm>
        </p:grpSpPr>
        <p:pic>
          <p:nvPicPr>
            <p:cNvPr id="97" name="Picture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98" name="TextBox 97"/>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54"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3A171294-01DC-4497-AE1D-54E3F7E2E443}" type="slidenum">
              <a:rPr lang="en-US" sz="1600" smtClean="0">
                <a:solidFill>
                  <a:srgbClr val="002060"/>
                </a:solidFill>
              </a:rPr>
              <a:t>13</a:t>
            </a:fld>
            <a:endParaRPr lang="en-US" sz="1600" dirty="0">
              <a:solidFill>
                <a:srgbClr val="002060"/>
              </a:solidFill>
            </a:endParaRPr>
          </a:p>
        </p:txBody>
      </p:sp>
    </p:spTree>
    <p:extLst>
      <p:ext uri="{BB962C8B-B14F-4D97-AF65-F5344CB8AC3E}">
        <p14:creationId xmlns:p14="http://schemas.microsoft.com/office/powerpoint/2010/main" val="16231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68" name="TextBox 67"/>
          <p:cNvSpPr txBox="1"/>
          <p:nvPr/>
        </p:nvSpPr>
        <p:spPr>
          <a:xfrm>
            <a:off x="266322" y="1419194"/>
            <a:ext cx="8877678" cy="1692771"/>
          </a:xfrm>
          <a:prstGeom prst="rect">
            <a:avLst/>
          </a:prstGeom>
          <a:noFill/>
        </p:spPr>
        <p:txBody>
          <a:bodyPr wrap="square" rtlCol="0">
            <a:spAutoFit/>
          </a:bodyPr>
          <a:lstStyle/>
          <a:p>
            <a:pPr marL="342900" indent="-342900">
              <a:buSzPct val="135000"/>
              <a:buBlip>
                <a:blip r:embed="rId3"/>
              </a:buBlip>
            </a:pPr>
            <a:r>
              <a:rPr lang="el-GR" sz="1600" b="1" dirty="0">
                <a:solidFill>
                  <a:srgbClr val="002060"/>
                </a:solidFill>
              </a:rPr>
              <a:t>Εκπομπές αερίων θερμοκηπίου από τα κτίρια (θέρμανση, ψύξη, ΖΝΧ, φωτισμό, αερισμό, βοηθητικά συστήματα)</a:t>
            </a:r>
          </a:p>
          <a:p>
            <a:pPr>
              <a:lnSpc>
                <a:spcPct val="150000"/>
              </a:lnSpc>
            </a:pPr>
            <a:r>
              <a:rPr lang="el-GR" sz="1600" dirty="0">
                <a:solidFill>
                  <a:srgbClr val="002060"/>
                </a:solidFill>
              </a:rPr>
              <a:t>Ετήσιες συνολικές εκπομπές ισοδύναμου CO2 από την </a:t>
            </a:r>
          </a:p>
          <a:p>
            <a:pPr>
              <a:lnSpc>
                <a:spcPct val="150000"/>
              </a:lnSpc>
            </a:pPr>
            <a:r>
              <a:rPr lang="el-GR" sz="1600" dirty="0">
                <a:solidFill>
                  <a:srgbClr val="002060"/>
                </a:solidFill>
              </a:rPr>
              <a:t>κατανάλωση ενέργειας στα κτίρια ανά μονάδα </a:t>
            </a:r>
          </a:p>
          <a:p>
            <a:pPr>
              <a:lnSpc>
                <a:spcPct val="150000"/>
              </a:lnSpc>
            </a:pPr>
            <a:r>
              <a:rPr lang="el-GR" sz="1600" dirty="0">
                <a:solidFill>
                  <a:srgbClr val="002060"/>
                </a:solidFill>
              </a:rPr>
              <a:t>εσωτερικής επιφάνειας: </a:t>
            </a:r>
            <a:r>
              <a:rPr lang="el-GR" sz="1600" b="1" dirty="0" smtClean="0">
                <a:solidFill>
                  <a:srgbClr val="00B0F0"/>
                </a:solidFill>
              </a:rPr>
              <a:t>10,9 </a:t>
            </a:r>
            <a:r>
              <a:rPr lang="en-US" sz="1600" b="1" dirty="0">
                <a:solidFill>
                  <a:srgbClr val="00B0F0"/>
                </a:solidFill>
              </a:rPr>
              <a:t>kg CO2 </a:t>
            </a:r>
            <a:r>
              <a:rPr lang="en-US" sz="1600" b="1" dirty="0" err="1">
                <a:solidFill>
                  <a:srgbClr val="00B0F0"/>
                </a:solidFill>
              </a:rPr>
              <a:t>eq</a:t>
            </a:r>
            <a:r>
              <a:rPr lang="en-US" sz="1600" b="1" dirty="0">
                <a:solidFill>
                  <a:srgbClr val="00B0F0"/>
                </a:solidFill>
              </a:rPr>
              <a:t>/m</a:t>
            </a:r>
            <a:r>
              <a:rPr lang="en-US" sz="1600" b="1" baseline="30000" dirty="0">
                <a:solidFill>
                  <a:srgbClr val="00B0F0"/>
                </a:solidFill>
              </a:rPr>
              <a:t>2</a:t>
            </a:r>
            <a:r>
              <a:rPr lang="el-GR" sz="1600" b="1" dirty="0">
                <a:solidFill>
                  <a:srgbClr val="00B0F0"/>
                </a:solidFill>
              </a:rPr>
              <a:t> </a:t>
            </a:r>
          </a:p>
        </p:txBody>
      </p:sp>
      <p:grpSp>
        <p:nvGrpSpPr>
          <p:cNvPr id="69" name="Group 68"/>
          <p:cNvGrpSpPr/>
          <p:nvPr/>
        </p:nvGrpSpPr>
        <p:grpSpPr>
          <a:xfrm>
            <a:off x="5860208" y="1879429"/>
            <a:ext cx="3346526" cy="972357"/>
            <a:chOff x="5661614" y="2152585"/>
            <a:chExt cx="3346526" cy="972357"/>
          </a:xfrm>
        </p:grpSpPr>
        <p:grpSp>
          <p:nvGrpSpPr>
            <p:cNvPr id="70" name="Group 69"/>
            <p:cNvGrpSpPr/>
            <p:nvPr/>
          </p:nvGrpSpPr>
          <p:grpSpPr>
            <a:xfrm>
              <a:off x="5661614" y="2152585"/>
              <a:ext cx="3346526" cy="972357"/>
              <a:chOff x="5661614" y="2152585"/>
              <a:chExt cx="3346526" cy="972357"/>
            </a:xfrm>
          </p:grpSpPr>
          <p:grpSp>
            <p:nvGrpSpPr>
              <p:cNvPr id="72" name="Group 71"/>
              <p:cNvGrpSpPr/>
              <p:nvPr/>
            </p:nvGrpSpPr>
            <p:grpSpPr>
              <a:xfrm>
                <a:off x="5809140" y="2152585"/>
                <a:ext cx="2161314" cy="610142"/>
                <a:chOff x="3995644" y="2860020"/>
                <a:chExt cx="2161314" cy="610142"/>
              </a:xfrm>
            </p:grpSpPr>
            <p:sp>
              <p:nvSpPr>
                <p:cNvPr id="76" name="Rounded Rectangle 75"/>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77" name="TextBox 76"/>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78" name="TextBox 77"/>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79" name="TextBox 78"/>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73" name="TextBox 72"/>
              <p:cNvSpPr txBox="1"/>
              <p:nvPr/>
            </p:nvSpPr>
            <p:spPr>
              <a:xfrm>
                <a:off x="5661614" y="2786388"/>
                <a:ext cx="548548" cy="338554"/>
              </a:xfrm>
              <a:prstGeom prst="rect">
                <a:avLst/>
              </a:prstGeom>
              <a:noFill/>
            </p:spPr>
            <p:txBody>
              <a:bodyPr wrap="none" rtlCol="0">
                <a:spAutoFit/>
              </a:bodyPr>
              <a:lstStyle/>
              <a:p>
                <a:pPr algn="ctr"/>
                <a:r>
                  <a:rPr lang="en-US" sz="1600" dirty="0" smtClean="0"/>
                  <a:t>46</a:t>
                </a:r>
                <a:r>
                  <a:rPr lang="el-GR" sz="1600" dirty="0" smtClean="0"/>
                  <a:t>,0</a:t>
                </a:r>
                <a:endParaRPr lang="el-GR" sz="1600" dirty="0"/>
              </a:p>
            </p:txBody>
          </p:sp>
          <p:sp>
            <p:nvSpPr>
              <p:cNvPr id="74" name="Rectangle 73"/>
              <p:cNvSpPr/>
              <p:nvPr/>
            </p:nvSpPr>
            <p:spPr>
              <a:xfrm>
                <a:off x="7765684" y="2776196"/>
                <a:ext cx="1242456" cy="338554"/>
              </a:xfrm>
              <a:prstGeom prst="rect">
                <a:avLst/>
              </a:prstGeom>
            </p:spPr>
            <p:txBody>
              <a:bodyPr wrap="none">
                <a:spAutoFit/>
              </a:bodyPr>
              <a:lstStyle/>
              <a:p>
                <a:r>
                  <a:rPr lang="en-US" sz="1600" dirty="0"/>
                  <a:t>kgCO2eq/m</a:t>
                </a:r>
                <a:r>
                  <a:rPr lang="en-US" sz="1600" baseline="30000" dirty="0"/>
                  <a:t>2</a:t>
                </a:r>
                <a:endParaRPr lang="el-GR" sz="1600" baseline="30000" dirty="0"/>
              </a:p>
            </p:txBody>
          </p:sp>
          <p:sp>
            <p:nvSpPr>
              <p:cNvPr id="75" name="TextBox 74"/>
              <p:cNvSpPr txBox="1"/>
              <p:nvPr/>
            </p:nvSpPr>
            <p:spPr>
              <a:xfrm>
                <a:off x="7446749" y="2776196"/>
                <a:ext cx="444352" cy="338554"/>
              </a:xfrm>
              <a:prstGeom prst="rect">
                <a:avLst/>
              </a:prstGeom>
              <a:noFill/>
            </p:spPr>
            <p:txBody>
              <a:bodyPr wrap="none" rtlCol="0">
                <a:spAutoFit/>
              </a:bodyPr>
              <a:lstStyle/>
              <a:p>
                <a:r>
                  <a:rPr lang="en-US" sz="1600" dirty="0" smtClean="0"/>
                  <a:t>5</a:t>
                </a:r>
                <a:r>
                  <a:rPr lang="el-GR" sz="1600" dirty="0" smtClean="0"/>
                  <a:t>,0</a:t>
                </a:r>
                <a:endParaRPr lang="el-GR" sz="1600" dirty="0"/>
              </a:p>
            </p:txBody>
          </p:sp>
        </p:grpSp>
        <p:sp>
          <p:nvSpPr>
            <p:cNvPr id="71" name="Striped Right Arrow 70"/>
            <p:cNvSpPr/>
            <p:nvPr/>
          </p:nvSpPr>
          <p:spPr>
            <a:xfrm rot="5400000">
              <a:off x="7286658"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nvGrpSpPr>
          <p:cNvPr id="3" name="Group 2"/>
          <p:cNvGrpSpPr/>
          <p:nvPr/>
        </p:nvGrpSpPr>
        <p:grpSpPr>
          <a:xfrm>
            <a:off x="80291" y="896689"/>
            <a:ext cx="9063709" cy="540000"/>
            <a:chOff x="80291" y="3926395"/>
            <a:chExt cx="9063709" cy="540000"/>
          </a:xfrm>
        </p:grpSpPr>
        <p:sp>
          <p:nvSpPr>
            <p:cNvPr id="66" name="Rectangle 65"/>
            <p:cNvSpPr/>
            <p:nvPr/>
          </p:nvSpPr>
          <p:spPr>
            <a:xfrm>
              <a:off x="2263227" y="3980952"/>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Δ1. Ατμοσφαιρική Ρύπανση</a:t>
              </a:r>
              <a:endParaRPr lang="en-US" sz="2200" b="1" kern="0" dirty="0">
                <a:solidFill>
                  <a:srgbClr val="002060"/>
                </a:solidFill>
              </a:endParaRPr>
            </a:p>
          </p:txBody>
        </p:sp>
        <p:grpSp>
          <p:nvGrpSpPr>
            <p:cNvPr id="80" name="Group 79"/>
            <p:cNvGrpSpPr/>
            <p:nvPr/>
          </p:nvGrpSpPr>
          <p:grpSpPr>
            <a:xfrm>
              <a:off x="80291" y="3926395"/>
              <a:ext cx="2268042" cy="540000"/>
              <a:chOff x="167340" y="815433"/>
              <a:chExt cx="2268042" cy="540000"/>
            </a:xfrm>
          </p:grpSpPr>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82" name="TextBox 81"/>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grpSp>
      <p:sp>
        <p:nvSpPr>
          <p:cNvPr id="53"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AA83CD7D-748F-45AD-AD8A-F8AE5CCB73F5}" type="slidenum">
              <a:rPr lang="en-US" sz="1600" smtClean="0">
                <a:solidFill>
                  <a:srgbClr val="002060"/>
                </a:solidFill>
              </a:rPr>
              <a:t>14</a:t>
            </a:fld>
            <a:endParaRPr lang="en-US" sz="1600" dirty="0">
              <a:solidFill>
                <a:srgbClr val="002060"/>
              </a:solidFill>
            </a:endParaRPr>
          </a:p>
        </p:txBody>
      </p:sp>
    </p:spTree>
    <p:extLst>
      <p:ext uri="{BB962C8B-B14F-4D97-AF65-F5344CB8AC3E}">
        <p14:creationId xmlns:p14="http://schemas.microsoft.com/office/powerpoint/2010/main" val="155551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17" name="Rectangle 16"/>
          <p:cNvSpPr/>
          <p:nvPr/>
        </p:nvSpPr>
        <p:spPr>
          <a:xfrm>
            <a:off x="252304" y="895301"/>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n-US" sz="2400" b="1" kern="0" dirty="0">
                <a:solidFill>
                  <a:srgbClr val="002060"/>
                </a:solidFill>
              </a:rPr>
              <a:t>E</a:t>
            </a:r>
            <a:r>
              <a:rPr lang="el-GR" sz="2400" b="1" kern="0" dirty="0">
                <a:solidFill>
                  <a:srgbClr val="002060"/>
                </a:solidFill>
              </a:rPr>
              <a:t>. Μη-Ανανεώσιμοι Φυσικοί Πόροι</a:t>
            </a:r>
            <a:endParaRPr lang="en-US" sz="2400" b="1" kern="0" dirty="0">
              <a:solidFill>
                <a:srgbClr val="002060"/>
              </a:solidFill>
            </a:endParaRPr>
          </a:p>
        </p:txBody>
      </p:sp>
      <p:sp>
        <p:nvSpPr>
          <p:cNvPr id="2" name="TextBox 1"/>
          <p:cNvSpPr txBox="1"/>
          <p:nvPr/>
        </p:nvSpPr>
        <p:spPr>
          <a:xfrm>
            <a:off x="1218115" y="2339477"/>
            <a:ext cx="3306776" cy="1169551"/>
          </a:xfrm>
          <a:prstGeom prst="rect">
            <a:avLst/>
          </a:prstGeom>
          <a:noFill/>
        </p:spPr>
        <p:txBody>
          <a:bodyPr wrap="square" rtlCol="0">
            <a:spAutoFit/>
          </a:bodyPr>
          <a:lstStyle/>
          <a:p>
            <a:r>
              <a:rPr lang="el-GR" sz="1400" dirty="0">
                <a:solidFill>
                  <a:srgbClr val="002060"/>
                </a:solidFill>
              </a:rPr>
              <a:t>Αριθμός κτιρίων</a:t>
            </a:r>
          </a:p>
          <a:p>
            <a:r>
              <a:rPr lang="el-GR" sz="1400" dirty="0">
                <a:solidFill>
                  <a:srgbClr val="002060"/>
                </a:solidFill>
              </a:rPr>
              <a:t>Αριθμός διαμερισμάτων</a:t>
            </a:r>
          </a:p>
          <a:p>
            <a:r>
              <a:rPr lang="el-GR" sz="1400" dirty="0">
                <a:solidFill>
                  <a:srgbClr val="002060"/>
                </a:solidFill>
              </a:rPr>
              <a:t>Αριθμός ορόφων κτιρίων</a:t>
            </a:r>
          </a:p>
          <a:p>
            <a:r>
              <a:rPr lang="el-GR" sz="1400" dirty="0">
                <a:solidFill>
                  <a:srgbClr val="002060"/>
                </a:solidFill>
              </a:rPr>
              <a:t>Εμβαδόν κάτοψης κτιρίου</a:t>
            </a:r>
          </a:p>
          <a:p>
            <a:r>
              <a:rPr lang="el-GR" sz="1400" dirty="0">
                <a:solidFill>
                  <a:srgbClr val="002060"/>
                </a:solidFill>
              </a:rPr>
              <a:t>Αριθμός &amp; θέση κάδων ανακύκλωσης</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0058" y="3326748"/>
            <a:ext cx="568800" cy="5760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17" y="2339477"/>
            <a:ext cx="576000" cy="576000"/>
          </a:xfrm>
          <a:prstGeom prst="rect">
            <a:avLst/>
          </a:prstGeom>
          <a:ln>
            <a:noFill/>
          </a:ln>
          <a:effectLst>
            <a:outerShdw blurRad="190500" algn="tl" rotWithShape="0">
              <a:srgbClr val="000000">
                <a:alpha val="70000"/>
              </a:srgbClr>
            </a:outerShdw>
          </a:effectLst>
        </p:spPr>
      </p:pic>
      <p:grpSp>
        <p:nvGrpSpPr>
          <p:cNvPr id="61" name="Group 60"/>
          <p:cNvGrpSpPr/>
          <p:nvPr/>
        </p:nvGrpSpPr>
        <p:grpSpPr>
          <a:xfrm>
            <a:off x="400050" y="1548142"/>
            <a:ext cx="1962904" cy="516974"/>
            <a:chOff x="400050" y="2408211"/>
            <a:chExt cx="1962904" cy="516974"/>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0" y="2408211"/>
              <a:ext cx="568671" cy="516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2" name="TextBox 61"/>
            <p:cNvSpPr txBox="1"/>
            <p:nvPr/>
          </p:nvSpPr>
          <p:spPr>
            <a:xfrm>
              <a:off x="1131483" y="2482032"/>
              <a:ext cx="1231471" cy="369332"/>
            </a:xfrm>
            <a:prstGeom prst="rect">
              <a:avLst/>
            </a:prstGeom>
            <a:noFill/>
          </p:spPr>
          <p:txBody>
            <a:bodyPr wrap="square" rtlCol="0">
              <a:spAutoFit/>
            </a:bodyPr>
            <a:lstStyle/>
            <a:p>
              <a:r>
                <a:rPr lang="el-GR" b="1" dirty="0">
                  <a:solidFill>
                    <a:srgbClr val="002060"/>
                  </a:solidFill>
                </a:rPr>
                <a:t>Δεδομένα</a:t>
              </a:r>
              <a:endParaRPr lang="el-GR" b="1" dirty="0"/>
            </a:p>
          </p:txBody>
        </p:sp>
      </p:grpSp>
      <p:sp>
        <p:nvSpPr>
          <p:cNvPr id="21" name="TextBox 20"/>
          <p:cNvSpPr txBox="1"/>
          <p:nvPr/>
        </p:nvSpPr>
        <p:spPr>
          <a:xfrm>
            <a:off x="5122662" y="3326748"/>
            <a:ext cx="3981583" cy="307777"/>
          </a:xfrm>
          <a:prstGeom prst="rect">
            <a:avLst/>
          </a:prstGeom>
          <a:noFill/>
        </p:spPr>
        <p:txBody>
          <a:bodyPr wrap="square" rtlCol="0">
            <a:spAutoFit/>
          </a:bodyPr>
          <a:lstStyle/>
          <a:p>
            <a:r>
              <a:rPr lang="el-GR" sz="1400" dirty="0">
                <a:solidFill>
                  <a:srgbClr val="002060"/>
                </a:solidFill>
              </a:rPr>
              <a:t>Μετατροπή εξωτερικών διαστάσεων σε εσωτερικές</a:t>
            </a:r>
          </a:p>
        </p:txBody>
      </p:sp>
      <p:sp>
        <p:nvSpPr>
          <p:cNvPr id="19" name="TextBox 18"/>
          <p:cNvSpPr txBox="1"/>
          <p:nvPr/>
        </p:nvSpPr>
        <p:spPr>
          <a:xfrm>
            <a:off x="1176921" y="3549773"/>
            <a:ext cx="3347970" cy="523220"/>
          </a:xfrm>
          <a:prstGeom prst="rect">
            <a:avLst/>
          </a:prstGeom>
          <a:noFill/>
        </p:spPr>
        <p:txBody>
          <a:bodyPr wrap="square" rtlCol="0">
            <a:spAutoFit/>
          </a:bodyPr>
          <a:lstStyle/>
          <a:p>
            <a:r>
              <a:rPr lang="el-GR" sz="1400" dirty="0">
                <a:solidFill>
                  <a:srgbClr val="002060"/>
                </a:solidFill>
              </a:rPr>
              <a:t>Αριθμός ατόμων/ νοικοκυριό</a:t>
            </a:r>
          </a:p>
          <a:p>
            <a:r>
              <a:rPr lang="el-GR" sz="1400" dirty="0">
                <a:solidFill>
                  <a:srgbClr val="002060"/>
                </a:solidFill>
              </a:rPr>
              <a:t>Ημερήσια κατανάλωση νερού/ νοικοκυριό</a:t>
            </a:r>
          </a:p>
        </p:txBody>
      </p:sp>
      <p:sp>
        <p:nvSpPr>
          <p:cNvPr id="23" name="TextBox 22"/>
          <p:cNvSpPr txBox="1"/>
          <p:nvPr/>
        </p:nvSpPr>
        <p:spPr>
          <a:xfrm>
            <a:off x="400050" y="3641766"/>
            <a:ext cx="794000" cy="338554"/>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opperplate Gothic Bold" panose="020E0705020206020404" pitchFamily="34" charset="0"/>
              </a:rPr>
              <a:t>ΕΛΣΤΑΤ</a:t>
            </a:r>
            <a:endParaRPr lang="el-GR"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24" name="Rectangular Callout 23"/>
          <p:cNvSpPr/>
          <p:nvPr/>
        </p:nvSpPr>
        <p:spPr>
          <a:xfrm>
            <a:off x="135172" y="2167065"/>
            <a:ext cx="8857753" cy="2126639"/>
          </a:xfrm>
          <a:prstGeom prst="wedgeRectCallout">
            <a:avLst>
              <a:gd name="adj1" fmla="val 36620"/>
              <a:gd name="adj2" fmla="val 66788"/>
            </a:avLst>
          </a:prstGeom>
          <a:noFill/>
          <a:ln>
            <a:solidFill>
              <a:srgbClr val="FF66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0244" y="4393342"/>
            <a:ext cx="483840" cy="576000"/>
          </a:xfrm>
          <a:prstGeom prst="rect">
            <a:avLst/>
          </a:prstGeom>
          <a:ln>
            <a:noFill/>
          </a:ln>
          <a:effectLst>
            <a:outerShdw blurRad="190500" algn="tl" rotWithShape="0">
              <a:srgbClr val="000000">
                <a:alpha val="70000"/>
              </a:srgbClr>
            </a:outerShdw>
          </a:effectLst>
        </p:spPr>
      </p:pic>
      <p:pic>
        <p:nvPicPr>
          <p:cNvPr id="26" name="Picture 2" descr="ÎÎ®Î¼Î¿Ï Î¦ÏÎ»Î®Ï"/>
          <p:cNvPicPr>
            <a:picLocks noChangeAspect="1" noChangeArrowheads="1"/>
          </p:cNvPicPr>
          <p:nvPr/>
        </p:nvPicPr>
        <p:blipFill rotWithShape="1">
          <a:blip r:embed="rId6">
            <a:extLst>
              <a:ext uri="{28A0092B-C50C-407E-A947-70E740481C1C}">
                <a14:useLocalDpi xmlns:a14="http://schemas.microsoft.com/office/drawing/2010/main" val="0"/>
              </a:ext>
            </a:extLst>
          </a:blip>
          <a:srcRect t="-1" r="67056" b="-665"/>
          <a:stretch/>
        </p:blipFill>
        <p:spPr bwMode="auto">
          <a:xfrm>
            <a:off x="4535515" y="2339477"/>
            <a:ext cx="587147" cy="57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134712" y="2339477"/>
            <a:ext cx="3306776" cy="861774"/>
          </a:xfrm>
          <a:prstGeom prst="rect">
            <a:avLst/>
          </a:prstGeom>
          <a:noFill/>
        </p:spPr>
        <p:txBody>
          <a:bodyPr wrap="square" rtlCol="0">
            <a:spAutoFit/>
          </a:bodyPr>
          <a:lstStyle/>
          <a:p>
            <a:r>
              <a:rPr lang="el-GR" sz="1400" dirty="0">
                <a:solidFill>
                  <a:srgbClr val="002060"/>
                </a:solidFill>
              </a:rPr>
              <a:t>Τεχνική Υπηρεσία Δήμου Φυλής</a:t>
            </a:r>
          </a:p>
          <a:p>
            <a:r>
              <a:rPr lang="el-GR" sz="1200" i="1" dirty="0">
                <a:solidFill>
                  <a:schemeClr val="bg1">
                    <a:lumMod val="50000"/>
                  </a:schemeClr>
                </a:solidFill>
              </a:rPr>
              <a:t>(Κατανάλωση νερού για κατοικίες, κατανάλωση νερού ια δημοτικά κτίρια, κατανάλωση νερού για δημόσιους χώρους)</a:t>
            </a:r>
          </a:p>
        </p:txBody>
      </p:sp>
      <p:sp>
        <p:nvSpPr>
          <p:cNvPr id="20"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41F4164D-8EDD-4A75-BE4B-EC5FFA2EC691}" type="slidenum">
              <a:rPr lang="en-US" sz="1600" smtClean="0">
                <a:solidFill>
                  <a:srgbClr val="002060"/>
                </a:solidFill>
              </a:rPr>
              <a:t>15</a:t>
            </a:fld>
            <a:endParaRPr lang="en-US" sz="1600" dirty="0">
              <a:solidFill>
                <a:srgbClr val="002060"/>
              </a:solidFill>
            </a:endParaRPr>
          </a:p>
        </p:txBody>
      </p:sp>
    </p:spTree>
    <p:extLst>
      <p:ext uri="{BB962C8B-B14F-4D97-AF65-F5344CB8AC3E}">
        <p14:creationId xmlns:p14="http://schemas.microsoft.com/office/powerpoint/2010/main" val="422653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42" name="TextBox 41"/>
          <p:cNvSpPr txBox="1"/>
          <p:nvPr/>
        </p:nvSpPr>
        <p:spPr>
          <a:xfrm>
            <a:off x="266322" y="1473253"/>
            <a:ext cx="8877678" cy="1077218"/>
          </a:xfrm>
          <a:prstGeom prst="rect">
            <a:avLst/>
          </a:prstGeom>
          <a:noFill/>
        </p:spPr>
        <p:txBody>
          <a:bodyPr wrap="square" rtlCol="0">
            <a:spAutoFit/>
          </a:bodyPr>
          <a:lstStyle/>
          <a:p>
            <a:pPr marL="342900" indent="-342900">
              <a:buSzPct val="135000"/>
              <a:buBlip>
                <a:blip r:embed="rId3"/>
              </a:buBlip>
            </a:pPr>
            <a:r>
              <a:rPr lang="el-GR" sz="1600" b="1" dirty="0">
                <a:solidFill>
                  <a:srgbClr val="002060"/>
                </a:solidFill>
              </a:rPr>
              <a:t>Κατανάλωση νερού σε κτίρια κατοικιών</a:t>
            </a:r>
          </a:p>
          <a:p>
            <a:pPr>
              <a:lnSpc>
                <a:spcPct val="150000"/>
              </a:lnSpc>
            </a:pPr>
            <a:r>
              <a:rPr lang="el-GR" sz="1600" dirty="0">
                <a:solidFill>
                  <a:srgbClr val="002060"/>
                </a:solidFill>
              </a:rPr>
              <a:t>Συνολική ετήσια κατανάλωση νερού δικτύου</a:t>
            </a:r>
          </a:p>
          <a:p>
            <a:pPr>
              <a:lnSpc>
                <a:spcPct val="150000"/>
              </a:lnSpc>
            </a:pPr>
            <a:r>
              <a:rPr lang="el-GR" sz="1600" dirty="0">
                <a:solidFill>
                  <a:srgbClr val="002060"/>
                </a:solidFill>
              </a:rPr>
              <a:t>για όλα τα κτίρια κατοικιών ανά άτομο: </a:t>
            </a:r>
            <a:r>
              <a:rPr lang="el-GR" sz="1600" b="1" dirty="0">
                <a:solidFill>
                  <a:srgbClr val="00B0F0"/>
                </a:solidFill>
              </a:rPr>
              <a:t>59,5 </a:t>
            </a:r>
            <a:r>
              <a:rPr lang="en-US" sz="1600" b="1" dirty="0">
                <a:solidFill>
                  <a:srgbClr val="00B0F0"/>
                </a:solidFill>
              </a:rPr>
              <a:t>m</a:t>
            </a:r>
            <a:r>
              <a:rPr lang="el-GR" sz="1600" b="1" baseline="30000" dirty="0">
                <a:solidFill>
                  <a:srgbClr val="00B0F0"/>
                </a:solidFill>
              </a:rPr>
              <a:t>3</a:t>
            </a:r>
            <a:r>
              <a:rPr lang="el-GR" sz="1600" b="1" dirty="0">
                <a:solidFill>
                  <a:srgbClr val="00B0F0"/>
                </a:solidFill>
              </a:rPr>
              <a:t>/άτομο</a:t>
            </a:r>
          </a:p>
        </p:txBody>
      </p:sp>
      <p:grpSp>
        <p:nvGrpSpPr>
          <p:cNvPr id="45" name="Group 44"/>
          <p:cNvGrpSpPr/>
          <p:nvPr/>
        </p:nvGrpSpPr>
        <p:grpSpPr>
          <a:xfrm>
            <a:off x="5597819" y="1525684"/>
            <a:ext cx="3370515" cy="972357"/>
            <a:chOff x="5661613" y="2152585"/>
            <a:chExt cx="3370515" cy="972357"/>
          </a:xfrm>
        </p:grpSpPr>
        <p:grpSp>
          <p:nvGrpSpPr>
            <p:cNvPr id="46" name="Group 45"/>
            <p:cNvGrpSpPr/>
            <p:nvPr/>
          </p:nvGrpSpPr>
          <p:grpSpPr>
            <a:xfrm>
              <a:off x="5661613" y="2152585"/>
              <a:ext cx="3370515" cy="972357"/>
              <a:chOff x="5661613" y="2152585"/>
              <a:chExt cx="3370515" cy="972357"/>
            </a:xfrm>
          </p:grpSpPr>
          <p:grpSp>
            <p:nvGrpSpPr>
              <p:cNvPr id="48" name="Group 47"/>
              <p:cNvGrpSpPr/>
              <p:nvPr/>
            </p:nvGrpSpPr>
            <p:grpSpPr>
              <a:xfrm>
                <a:off x="5809140" y="2152585"/>
                <a:ext cx="2161314" cy="610142"/>
                <a:chOff x="3995644" y="2860020"/>
                <a:chExt cx="2161314" cy="610142"/>
              </a:xfrm>
            </p:grpSpPr>
            <p:sp>
              <p:nvSpPr>
                <p:cNvPr id="52" name="Rounded Rectangle 51"/>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53" name="TextBox 52"/>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54" name="TextBox 53"/>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55" name="TextBox 54"/>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49" name="TextBox 48"/>
              <p:cNvSpPr txBox="1"/>
              <p:nvPr/>
            </p:nvSpPr>
            <p:spPr>
              <a:xfrm>
                <a:off x="5661613" y="2786388"/>
                <a:ext cx="548548" cy="338554"/>
              </a:xfrm>
              <a:prstGeom prst="rect">
                <a:avLst/>
              </a:prstGeom>
              <a:noFill/>
            </p:spPr>
            <p:txBody>
              <a:bodyPr wrap="none" rtlCol="0">
                <a:spAutoFit/>
              </a:bodyPr>
              <a:lstStyle/>
              <a:p>
                <a:pPr algn="ctr"/>
                <a:r>
                  <a:rPr lang="el-GR" sz="1600" dirty="0"/>
                  <a:t>62,1</a:t>
                </a:r>
              </a:p>
            </p:txBody>
          </p:sp>
          <p:sp>
            <p:nvSpPr>
              <p:cNvPr id="50" name="Rectangle 49"/>
              <p:cNvSpPr/>
              <p:nvPr/>
            </p:nvSpPr>
            <p:spPr>
              <a:xfrm>
                <a:off x="8012169" y="2776196"/>
                <a:ext cx="1019959" cy="338554"/>
              </a:xfrm>
              <a:prstGeom prst="rect">
                <a:avLst/>
              </a:prstGeom>
            </p:spPr>
            <p:txBody>
              <a:bodyPr wrap="none">
                <a:spAutoFit/>
              </a:bodyPr>
              <a:lstStyle/>
              <a:p>
                <a:r>
                  <a:rPr lang="en-US" sz="1600" dirty="0"/>
                  <a:t>m</a:t>
                </a:r>
                <a:r>
                  <a:rPr lang="el-GR" sz="1600" baseline="30000" dirty="0"/>
                  <a:t>3</a:t>
                </a:r>
                <a:r>
                  <a:rPr lang="el-GR" sz="1600" dirty="0"/>
                  <a:t>/άτομο</a:t>
                </a:r>
              </a:p>
            </p:txBody>
          </p:sp>
          <p:sp>
            <p:nvSpPr>
              <p:cNvPr id="51" name="TextBox 50"/>
              <p:cNvSpPr txBox="1"/>
              <p:nvPr/>
            </p:nvSpPr>
            <p:spPr>
              <a:xfrm>
                <a:off x="7594229" y="2776196"/>
                <a:ext cx="548548" cy="338554"/>
              </a:xfrm>
              <a:prstGeom prst="rect">
                <a:avLst/>
              </a:prstGeom>
              <a:noFill/>
            </p:spPr>
            <p:txBody>
              <a:bodyPr wrap="none" rtlCol="0">
                <a:spAutoFit/>
              </a:bodyPr>
              <a:lstStyle/>
              <a:p>
                <a:r>
                  <a:rPr lang="el-GR" sz="1600" dirty="0"/>
                  <a:t>18,6</a:t>
                </a:r>
              </a:p>
            </p:txBody>
          </p:sp>
        </p:grpSp>
        <p:sp>
          <p:nvSpPr>
            <p:cNvPr id="47" name="Striped Right Arrow 46"/>
            <p:cNvSpPr/>
            <p:nvPr/>
          </p:nvSpPr>
          <p:spPr>
            <a:xfrm rot="5400000">
              <a:off x="5950607"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nvGrpSpPr>
          <p:cNvPr id="36" name="Group 35"/>
          <p:cNvGrpSpPr/>
          <p:nvPr/>
        </p:nvGrpSpPr>
        <p:grpSpPr>
          <a:xfrm>
            <a:off x="80291" y="829810"/>
            <a:ext cx="2268042" cy="540000"/>
            <a:chOff x="167340" y="815433"/>
            <a:chExt cx="2268042" cy="540000"/>
          </a:xfrm>
        </p:grpSpPr>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38" name="TextBox 37"/>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39" name="Rectangle 38"/>
          <p:cNvSpPr/>
          <p:nvPr/>
        </p:nvSpPr>
        <p:spPr>
          <a:xfrm>
            <a:off x="2263366" y="893423"/>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n-US" sz="2200" b="1" kern="0" dirty="0">
                <a:solidFill>
                  <a:srgbClr val="002060"/>
                </a:solidFill>
              </a:rPr>
              <a:t>E</a:t>
            </a:r>
            <a:r>
              <a:rPr lang="el-GR" sz="2200" b="1" kern="0" dirty="0">
                <a:solidFill>
                  <a:srgbClr val="002060"/>
                </a:solidFill>
              </a:rPr>
              <a:t>1. Πόσιμο Νερό, Όμβρια, Γκρίζα νερά</a:t>
            </a:r>
            <a:endParaRPr lang="en-US" sz="2200" b="1" kern="0" dirty="0">
              <a:solidFill>
                <a:srgbClr val="002060"/>
              </a:solidFill>
            </a:endParaRPr>
          </a:p>
        </p:txBody>
      </p:sp>
      <p:sp>
        <p:nvSpPr>
          <p:cNvPr id="40" name="TextBox 39"/>
          <p:cNvSpPr txBox="1"/>
          <p:nvPr/>
        </p:nvSpPr>
        <p:spPr>
          <a:xfrm>
            <a:off x="289251" y="3163891"/>
            <a:ext cx="4946426" cy="1323439"/>
          </a:xfrm>
          <a:prstGeom prst="rect">
            <a:avLst/>
          </a:prstGeom>
          <a:noFill/>
        </p:spPr>
        <p:txBody>
          <a:bodyPr wrap="square" rtlCol="0">
            <a:spAutoFit/>
          </a:bodyPr>
          <a:lstStyle/>
          <a:p>
            <a:pPr marL="342900" indent="-342900">
              <a:buClr>
                <a:schemeClr val="bg1">
                  <a:lumMod val="50000"/>
                </a:schemeClr>
              </a:buClr>
              <a:buSzPct val="135000"/>
              <a:buBlip>
                <a:blip r:embed="rId3"/>
              </a:buBlip>
            </a:pPr>
            <a:r>
              <a:rPr lang="el-GR" sz="1600" b="1" dirty="0">
                <a:solidFill>
                  <a:srgbClr val="002060"/>
                </a:solidFill>
              </a:rPr>
              <a:t>Κατανάλωση νερού σε </a:t>
            </a:r>
            <a:r>
              <a:rPr lang="en-US" sz="1600" b="1" dirty="0" err="1">
                <a:solidFill>
                  <a:srgbClr val="002060"/>
                </a:solidFill>
              </a:rPr>
              <a:t>δημόσι</a:t>
            </a:r>
            <a:r>
              <a:rPr lang="en-US" sz="1600" b="1" dirty="0">
                <a:solidFill>
                  <a:srgbClr val="002060"/>
                </a:solidFill>
              </a:rPr>
              <a:t>α/δημοτικά </a:t>
            </a:r>
            <a:r>
              <a:rPr lang="el-GR" sz="1600" b="1" dirty="0">
                <a:solidFill>
                  <a:srgbClr val="002060"/>
                </a:solidFill>
              </a:rPr>
              <a:t>κτίρια γραφείων/σχολείων</a:t>
            </a:r>
          </a:p>
          <a:p>
            <a:pPr>
              <a:lnSpc>
                <a:spcPct val="150000"/>
              </a:lnSpc>
              <a:buClr>
                <a:schemeClr val="bg1">
                  <a:lumMod val="50000"/>
                </a:schemeClr>
              </a:buClr>
            </a:pPr>
            <a:r>
              <a:rPr lang="el-GR" sz="1600" dirty="0">
                <a:solidFill>
                  <a:srgbClr val="002060"/>
                </a:solidFill>
              </a:rPr>
              <a:t>Συνολική ετήσια κατανάλωση νερού δικτύου για όλα τα κτίρια </a:t>
            </a:r>
            <a:r>
              <a:rPr lang="el-GR" sz="1600" dirty="0" smtClean="0">
                <a:solidFill>
                  <a:srgbClr val="002060"/>
                </a:solidFill>
              </a:rPr>
              <a:t>γραφείων/σχολείων</a:t>
            </a:r>
            <a:r>
              <a:rPr lang="en-US" sz="1600" dirty="0" smtClean="0">
                <a:solidFill>
                  <a:srgbClr val="002060"/>
                </a:solidFill>
              </a:rPr>
              <a:t>:</a:t>
            </a:r>
            <a:r>
              <a:rPr lang="el-GR" sz="1600" dirty="0" smtClean="0">
                <a:solidFill>
                  <a:srgbClr val="002060"/>
                </a:solidFill>
              </a:rPr>
              <a:t> </a:t>
            </a:r>
            <a:r>
              <a:rPr lang="el-GR" sz="1600" i="1" dirty="0" smtClean="0">
                <a:solidFill>
                  <a:schemeClr val="bg1">
                    <a:lumMod val="50000"/>
                  </a:schemeClr>
                </a:solidFill>
              </a:rPr>
              <a:t> </a:t>
            </a:r>
            <a:r>
              <a:rPr lang="en-US" sz="1600" b="1" dirty="0" smtClean="0">
                <a:solidFill>
                  <a:srgbClr val="00B0F0"/>
                </a:solidFill>
              </a:rPr>
              <a:t>0</a:t>
            </a:r>
            <a:r>
              <a:rPr lang="el-GR" sz="1600" b="1" dirty="0" smtClean="0">
                <a:solidFill>
                  <a:srgbClr val="00B0F0"/>
                </a:solidFill>
              </a:rPr>
              <a:t>,</a:t>
            </a:r>
            <a:r>
              <a:rPr lang="en-US" sz="1600" b="1" dirty="0" smtClean="0">
                <a:solidFill>
                  <a:srgbClr val="00B0F0"/>
                </a:solidFill>
              </a:rPr>
              <a:t>6</a:t>
            </a:r>
            <a:r>
              <a:rPr lang="el-GR" sz="1600" b="1" dirty="0" smtClean="0">
                <a:solidFill>
                  <a:srgbClr val="00B0F0"/>
                </a:solidFill>
              </a:rPr>
              <a:t>5 </a:t>
            </a:r>
            <a:r>
              <a:rPr lang="en-US" sz="1600" b="1" dirty="0">
                <a:solidFill>
                  <a:srgbClr val="00B0F0"/>
                </a:solidFill>
              </a:rPr>
              <a:t>m</a:t>
            </a:r>
            <a:r>
              <a:rPr lang="el-GR" sz="1600" b="1" baseline="30000" dirty="0" smtClean="0">
                <a:solidFill>
                  <a:srgbClr val="00B0F0"/>
                </a:solidFill>
              </a:rPr>
              <a:t>3</a:t>
            </a:r>
            <a:r>
              <a:rPr lang="el-GR" sz="1600" b="1" dirty="0" smtClean="0">
                <a:solidFill>
                  <a:srgbClr val="00B0F0"/>
                </a:solidFill>
              </a:rPr>
              <a:t>/</a:t>
            </a:r>
            <a:r>
              <a:rPr lang="en-US" sz="1600" b="1" dirty="0" smtClean="0">
                <a:solidFill>
                  <a:srgbClr val="00B0F0"/>
                </a:solidFill>
              </a:rPr>
              <a:t>m</a:t>
            </a:r>
            <a:r>
              <a:rPr lang="en-US" sz="1600" b="1" baseline="30000" dirty="0" smtClean="0">
                <a:solidFill>
                  <a:srgbClr val="00B0F0"/>
                </a:solidFill>
              </a:rPr>
              <a:t>2</a:t>
            </a:r>
            <a:endParaRPr lang="el-GR" sz="1600" b="1" i="1" baseline="30000" dirty="0">
              <a:solidFill>
                <a:schemeClr val="bg1">
                  <a:lumMod val="50000"/>
                </a:schemeClr>
              </a:solidFill>
            </a:endParaRPr>
          </a:p>
        </p:txBody>
      </p:sp>
      <p:sp>
        <p:nvSpPr>
          <p:cNvPr id="41"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CD1EC9B6-5CC0-4E02-9FF4-37AA0F583933}" type="slidenum">
              <a:rPr lang="en-US" sz="1600" smtClean="0">
                <a:solidFill>
                  <a:srgbClr val="002060"/>
                </a:solidFill>
              </a:rPr>
              <a:t>16</a:t>
            </a:fld>
            <a:endParaRPr lang="en-US" sz="1600" dirty="0">
              <a:solidFill>
                <a:srgbClr val="002060"/>
              </a:solidFill>
            </a:endParaRPr>
          </a:p>
        </p:txBody>
      </p:sp>
      <p:grpSp>
        <p:nvGrpSpPr>
          <p:cNvPr id="25" name="Group 24"/>
          <p:cNvGrpSpPr/>
          <p:nvPr/>
        </p:nvGrpSpPr>
        <p:grpSpPr>
          <a:xfrm>
            <a:off x="5597819" y="3339432"/>
            <a:ext cx="3078640" cy="972357"/>
            <a:chOff x="5661613" y="2152585"/>
            <a:chExt cx="3078640" cy="972357"/>
          </a:xfrm>
        </p:grpSpPr>
        <p:grpSp>
          <p:nvGrpSpPr>
            <p:cNvPr id="26" name="Group 25"/>
            <p:cNvGrpSpPr/>
            <p:nvPr/>
          </p:nvGrpSpPr>
          <p:grpSpPr>
            <a:xfrm>
              <a:off x="5661613" y="2152585"/>
              <a:ext cx="3078640" cy="972357"/>
              <a:chOff x="5661613" y="2152585"/>
              <a:chExt cx="3078640" cy="972357"/>
            </a:xfrm>
          </p:grpSpPr>
          <p:grpSp>
            <p:nvGrpSpPr>
              <p:cNvPr id="28" name="Group 27"/>
              <p:cNvGrpSpPr/>
              <p:nvPr/>
            </p:nvGrpSpPr>
            <p:grpSpPr>
              <a:xfrm>
                <a:off x="5809140" y="2152585"/>
                <a:ext cx="2161314" cy="610142"/>
                <a:chOff x="3995644" y="2860020"/>
                <a:chExt cx="2161314" cy="610142"/>
              </a:xfrm>
            </p:grpSpPr>
            <p:sp>
              <p:nvSpPr>
                <p:cNvPr id="33" name="Rounded Rectangle 32"/>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43" name="TextBox 42"/>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44" name="TextBox 43"/>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56" name="TextBox 55"/>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29" name="TextBox 28"/>
              <p:cNvSpPr txBox="1"/>
              <p:nvPr/>
            </p:nvSpPr>
            <p:spPr>
              <a:xfrm>
                <a:off x="5661613" y="2786388"/>
                <a:ext cx="548548" cy="338554"/>
              </a:xfrm>
              <a:prstGeom prst="rect">
                <a:avLst/>
              </a:prstGeom>
              <a:noFill/>
            </p:spPr>
            <p:txBody>
              <a:bodyPr wrap="none" rtlCol="0">
                <a:spAutoFit/>
              </a:bodyPr>
              <a:lstStyle/>
              <a:p>
                <a:pPr algn="ctr"/>
                <a:r>
                  <a:rPr lang="en-US" sz="1600" dirty="0" smtClean="0"/>
                  <a:t>0</a:t>
                </a:r>
                <a:r>
                  <a:rPr lang="el-GR" sz="1600" dirty="0" smtClean="0"/>
                  <a:t>,</a:t>
                </a:r>
                <a:r>
                  <a:rPr lang="en-US" sz="1600" dirty="0" smtClean="0"/>
                  <a:t>65</a:t>
                </a:r>
                <a:endParaRPr lang="el-GR" sz="1600" dirty="0"/>
              </a:p>
            </p:txBody>
          </p:sp>
          <p:sp>
            <p:nvSpPr>
              <p:cNvPr id="30" name="Rectangle 29"/>
              <p:cNvSpPr/>
              <p:nvPr/>
            </p:nvSpPr>
            <p:spPr>
              <a:xfrm>
                <a:off x="8012169" y="2776196"/>
                <a:ext cx="728084" cy="338554"/>
              </a:xfrm>
              <a:prstGeom prst="rect">
                <a:avLst/>
              </a:prstGeom>
            </p:spPr>
            <p:txBody>
              <a:bodyPr wrap="none">
                <a:spAutoFit/>
              </a:bodyPr>
              <a:lstStyle/>
              <a:p>
                <a:r>
                  <a:rPr lang="en-US" sz="1600" dirty="0"/>
                  <a:t>m</a:t>
                </a:r>
                <a:r>
                  <a:rPr lang="el-GR" sz="1600" baseline="30000" dirty="0" smtClean="0"/>
                  <a:t>3</a:t>
                </a:r>
                <a:r>
                  <a:rPr lang="el-GR" sz="1600" dirty="0" smtClean="0"/>
                  <a:t>/</a:t>
                </a:r>
                <a:r>
                  <a:rPr lang="en-US" sz="1600" dirty="0" smtClean="0"/>
                  <a:t>m</a:t>
                </a:r>
                <a:r>
                  <a:rPr lang="en-US" sz="1600" baseline="30000" dirty="0" smtClean="0"/>
                  <a:t>2</a:t>
                </a:r>
                <a:endParaRPr lang="el-GR" sz="1600" dirty="0"/>
              </a:p>
            </p:txBody>
          </p:sp>
          <p:sp>
            <p:nvSpPr>
              <p:cNvPr id="32" name="TextBox 31"/>
              <p:cNvSpPr txBox="1"/>
              <p:nvPr/>
            </p:nvSpPr>
            <p:spPr>
              <a:xfrm>
                <a:off x="7594229" y="2776196"/>
                <a:ext cx="548548" cy="338554"/>
              </a:xfrm>
              <a:prstGeom prst="rect">
                <a:avLst/>
              </a:prstGeom>
              <a:noFill/>
            </p:spPr>
            <p:txBody>
              <a:bodyPr wrap="none" rtlCol="0">
                <a:spAutoFit/>
              </a:bodyPr>
              <a:lstStyle/>
              <a:p>
                <a:r>
                  <a:rPr lang="en-US" sz="1600" dirty="0" smtClean="0"/>
                  <a:t>0</a:t>
                </a:r>
                <a:r>
                  <a:rPr lang="el-GR" sz="1600" dirty="0" smtClean="0"/>
                  <a:t>,</a:t>
                </a:r>
                <a:r>
                  <a:rPr lang="en-US" sz="1600" dirty="0" smtClean="0"/>
                  <a:t>33</a:t>
                </a:r>
                <a:endParaRPr lang="el-GR" sz="1600" dirty="0"/>
              </a:p>
            </p:txBody>
          </p:sp>
        </p:grpSp>
        <p:sp>
          <p:nvSpPr>
            <p:cNvPr id="27" name="Striped Right Arrow 26"/>
            <p:cNvSpPr/>
            <p:nvPr/>
          </p:nvSpPr>
          <p:spPr>
            <a:xfrm rot="5400000">
              <a:off x="5706168"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Tree>
    <p:extLst>
      <p:ext uri="{BB962C8B-B14F-4D97-AF65-F5344CB8AC3E}">
        <p14:creationId xmlns:p14="http://schemas.microsoft.com/office/powerpoint/2010/main" val="29871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17" name="Rectangle 16"/>
          <p:cNvSpPr/>
          <p:nvPr/>
        </p:nvSpPr>
        <p:spPr>
          <a:xfrm>
            <a:off x="252304" y="895301"/>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Ζ. Περιβάλλον</a:t>
            </a:r>
            <a:endParaRPr lang="en-US" sz="2400" b="1" kern="0" dirty="0">
              <a:solidFill>
                <a:srgbClr val="002060"/>
              </a:solidFill>
            </a:endParaRPr>
          </a:p>
        </p:txBody>
      </p:sp>
      <p:sp>
        <p:nvSpPr>
          <p:cNvPr id="2" name="TextBox 1"/>
          <p:cNvSpPr txBox="1"/>
          <p:nvPr/>
        </p:nvSpPr>
        <p:spPr>
          <a:xfrm>
            <a:off x="1033764" y="2339477"/>
            <a:ext cx="3306776" cy="1323439"/>
          </a:xfrm>
          <a:prstGeom prst="rect">
            <a:avLst/>
          </a:prstGeom>
          <a:noFill/>
        </p:spPr>
        <p:txBody>
          <a:bodyPr wrap="square" rtlCol="0">
            <a:spAutoFit/>
          </a:bodyPr>
          <a:lstStyle/>
          <a:p>
            <a:r>
              <a:rPr lang="el-GR" sz="1400" dirty="0">
                <a:solidFill>
                  <a:srgbClr val="002060"/>
                </a:solidFill>
              </a:rPr>
              <a:t>Συνολική επιφάνεια περιοχής</a:t>
            </a:r>
          </a:p>
          <a:p>
            <a:r>
              <a:rPr lang="en-US" sz="1400" dirty="0">
                <a:solidFill>
                  <a:srgbClr val="002060"/>
                </a:solidFill>
              </a:rPr>
              <a:t>Ε</a:t>
            </a:r>
            <a:r>
              <a:rPr lang="el-GR" sz="1400" dirty="0">
                <a:solidFill>
                  <a:srgbClr val="002060"/>
                </a:solidFill>
              </a:rPr>
              <a:t>πιφ</a:t>
            </a:r>
            <a:r>
              <a:rPr lang="en-US" sz="1400" dirty="0" err="1">
                <a:solidFill>
                  <a:srgbClr val="002060"/>
                </a:solidFill>
              </a:rPr>
              <a:t>άνειες</a:t>
            </a:r>
            <a:r>
              <a:rPr lang="en-US" sz="1400" dirty="0">
                <a:solidFill>
                  <a:srgbClr val="002060"/>
                </a:solidFill>
              </a:rPr>
              <a:t> </a:t>
            </a:r>
            <a:r>
              <a:rPr lang="el-GR" sz="1400" dirty="0">
                <a:solidFill>
                  <a:srgbClr val="002060"/>
                </a:solidFill>
              </a:rPr>
              <a:t>με διαφορετικές καλύψεις </a:t>
            </a:r>
            <a:r>
              <a:rPr lang="el-GR" sz="1200" dirty="0">
                <a:solidFill>
                  <a:srgbClr val="002060"/>
                </a:solidFill>
              </a:rPr>
              <a:t>(κτίρια, χώμα, πράσινο, άσφαλτος, πλάκες πεζοδρομίου, κ.α.)</a:t>
            </a:r>
          </a:p>
          <a:p>
            <a:r>
              <a:rPr lang="en-US" sz="1400" dirty="0">
                <a:solidFill>
                  <a:srgbClr val="002060"/>
                </a:solidFill>
              </a:rPr>
              <a:t>Σ</a:t>
            </a:r>
            <a:r>
              <a:rPr lang="el-GR" sz="1400" dirty="0">
                <a:solidFill>
                  <a:srgbClr val="002060"/>
                </a:solidFill>
              </a:rPr>
              <a:t>υνολική επιφάνεια χώρων πράσινου και </a:t>
            </a:r>
          </a:p>
          <a:p>
            <a:r>
              <a:rPr lang="el-GR" sz="1400" dirty="0">
                <a:solidFill>
                  <a:srgbClr val="002060"/>
                </a:solidFill>
              </a:rPr>
              <a:t>αναψυχής</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373" y="3375520"/>
            <a:ext cx="568800" cy="5760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17" y="2339477"/>
            <a:ext cx="576000" cy="576000"/>
          </a:xfrm>
          <a:prstGeom prst="rect">
            <a:avLst/>
          </a:prstGeom>
          <a:ln>
            <a:noFill/>
          </a:ln>
          <a:effectLst>
            <a:outerShdw blurRad="190500" algn="tl" rotWithShape="0">
              <a:srgbClr val="000000">
                <a:alpha val="70000"/>
              </a:srgbClr>
            </a:outerShdw>
          </a:effectLst>
        </p:spPr>
      </p:pic>
      <p:grpSp>
        <p:nvGrpSpPr>
          <p:cNvPr id="61" name="Group 60"/>
          <p:cNvGrpSpPr/>
          <p:nvPr/>
        </p:nvGrpSpPr>
        <p:grpSpPr>
          <a:xfrm>
            <a:off x="400050" y="1548142"/>
            <a:ext cx="1962904" cy="516974"/>
            <a:chOff x="400050" y="2408211"/>
            <a:chExt cx="1962904" cy="516974"/>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0" y="2408211"/>
              <a:ext cx="568671" cy="516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2" name="TextBox 61"/>
            <p:cNvSpPr txBox="1"/>
            <p:nvPr/>
          </p:nvSpPr>
          <p:spPr>
            <a:xfrm>
              <a:off x="1131483" y="2482032"/>
              <a:ext cx="1231471" cy="369332"/>
            </a:xfrm>
            <a:prstGeom prst="rect">
              <a:avLst/>
            </a:prstGeom>
            <a:noFill/>
          </p:spPr>
          <p:txBody>
            <a:bodyPr wrap="square" rtlCol="0">
              <a:spAutoFit/>
            </a:bodyPr>
            <a:lstStyle/>
            <a:p>
              <a:r>
                <a:rPr lang="el-GR" b="1" dirty="0">
                  <a:solidFill>
                    <a:srgbClr val="002060"/>
                  </a:solidFill>
                </a:rPr>
                <a:t>Δεδομένα</a:t>
              </a:r>
              <a:endParaRPr lang="el-GR" b="1" dirty="0"/>
            </a:p>
          </p:txBody>
        </p:sp>
      </p:grpSp>
      <p:sp>
        <p:nvSpPr>
          <p:cNvPr id="21" name="TextBox 20"/>
          <p:cNvSpPr txBox="1"/>
          <p:nvPr/>
        </p:nvSpPr>
        <p:spPr>
          <a:xfrm>
            <a:off x="5051732" y="3375520"/>
            <a:ext cx="3758313" cy="523220"/>
          </a:xfrm>
          <a:prstGeom prst="rect">
            <a:avLst/>
          </a:prstGeom>
          <a:noFill/>
        </p:spPr>
        <p:txBody>
          <a:bodyPr wrap="square" rtlCol="0">
            <a:spAutoFit/>
          </a:bodyPr>
          <a:lstStyle/>
          <a:p>
            <a:r>
              <a:rPr lang="en-US" sz="1400" dirty="0">
                <a:solidFill>
                  <a:srgbClr val="002060"/>
                </a:solidFill>
              </a:rPr>
              <a:t>Σ</a:t>
            </a:r>
            <a:r>
              <a:rPr lang="el-GR" sz="1400" dirty="0">
                <a:solidFill>
                  <a:srgbClr val="002060"/>
                </a:solidFill>
              </a:rPr>
              <a:t>υντελεστ</a:t>
            </a:r>
            <a:r>
              <a:rPr lang="en-US" sz="1400" dirty="0" err="1">
                <a:solidFill>
                  <a:srgbClr val="002060"/>
                </a:solidFill>
              </a:rPr>
              <a:t>ές</a:t>
            </a:r>
            <a:r>
              <a:rPr lang="en-US" sz="1400" dirty="0">
                <a:solidFill>
                  <a:srgbClr val="002060"/>
                </a:solidFill>
              </a:rPr>
              <a:t> </a:t>
            </a:r>
            <a:r>
              <a:rPr lang="el-GR" sz="1400" dirty="0">
                <a:solidFill>
                  <a:srgbClr val="002060"/>
                </a:solidFill>
              </a:rPr>
              <a:t>υδατοπερατότητας</a:t>
            </a:r>
            <a:r>
              <a:rPr lang="en-US" sz="1400" dirty="0">
                <a:solidFill>
                  <a:srgbClr val="002060"/>
                </a:solidFill>
              </a:rPr>
              <a:t> </a:t>
            </a:r>
            <a:r>
              <a:rPr lang="en-US" sz="1400" dirty="0" err="1">
                <a:solidFill>
                  <a:srgbClr val="002060"/>
                </a:solidFill>
              </a:rPr>
              <a:t>δι</a:t>
            </a:r>
            <a:r>
              <a:rPr lang="en-US" sz="1400" dirty="0">
                <a:solidFill>
                  <a:srgbClr val="002060"/>
                </a:solidFill>
              </a:rPr>
              <a:t>αφορετικών επιφανειών</a:t>
            </a:r>
            <a:r>
              <a:rPr lang="el-GR" sz="1400" dirty="0">
                <a:solidFill>
                  <a:srgbClr val="002060"/>
                </a:solidFill>
              </a:rPr>
              <a:t> </a:t>
            </a:r>
          </a:p>
        </p:txBody>
      </p:sp>
      <p:sp>
        <p:nvSpPr>
          <p:cNvPr id="20" name="TextBox 19"/>
          <p:cNvSpPr txBox="1"/>
          <p:nvPr/>
        </p:nvSpPr>
        <p:spPr>
          <a:xfrm>
            <a:off x="990227" y="3900509"/>
            <a:ext cx="3306776" cy="677108"/>
          </a:xfrm>
          <a:prstGeom prst="rect">
            <a:avLst/>
          </a:prstGeom>
          <a:noFill/>
        </p:spPr>
        <p:txBody>
          <a:bodyPr wrap="square" rtlCol="0">
            <a:spAutoFit/>
          </a:bodyPr>
          <a:lstStyle/>
          <a:p>
            <a:r>
              <a:rPr lang="el-GR" sz="1400" dirty="0">
                <a:solidFill>
                  <a:srgbClr val="002060"/>
                </a:solidFill>
              </a:rPr>
              <a:t>Ενεργειακή Μελέτη </a:t>
            </a:r>
          </a:p>
          <a:p>
            <a:r>
              <a:rPr lang="el-GR" sz="1200" dirty="0">
                <a:solidFill>
                  <a:srgbClr val="002060"/>
                </a:solidFill>
              </a:rPr>
              <a:t>(</a:t>
            </a:r>
            <a:r>
              <a:rPr lang="en-US" sz="1200" dirty="0">
                <a:solidFill>
                  <a:srgbClr val="002060"/>
                </a:solidFill>
              </a:rPr>
              <a:t>α</a:t>
            </a:r>
            <a:r>
              <a:rPr lang="en-US" sz="1200" dirty="0" err="1">
                <a:solidFill>
                  <a:srgbClr val="002060"/>
                </a:solidFill>
              </a:rPr>
              <a:t>ριθμός</a:t>
            </a:r>
            <a:r>
              <a:rPr lang="en-US" sz="1200" dirty="0">
                <a:solidFill>
                  <a:srgbClr val="002060"/>
                </a:solidFill>
              </a:rPr>
              <a:t> </a:t>
            </a:r>
            <a:r>
              <a:rPr lang="en-US" sz="1200" dirty="0" err="1">
                <a:solidFill>
                  <a:srgbClr val="002060"/>
                </a:solidFill>
              </a:rPr>
              <a:t>φωτιστικών</a:t>
            </a:r>
            <a:r>
              <a:rPr lang="en-US" sz="1200" dirty="0">
                <a:solidFill>
                  <a:srgbClr val="002060"/>
                </a:solidFill>
              </a:rPr>
              <a:t> </a:t>
            </a:r>
            <a:r>
              <a:rPr lang="en-US" sz="1200" dirty="0" err="1">
                <a:solidFill>
                  <a:srgbClr val="002060"/>
                </a:solidFill>
              </a:rPr>
              <a:t>οδοφωτισμού</a:t>
            </a:r>
            <a:r>
              <a:rPr lang="en-US" sz="1200" dirty="0">
                <a:solidFill>
                  <a:srgbClr val="002060"/>
                </a:solidFill>
              </a:rPr>
              <a:t>, α</a:t>
            </a:r>
            <a:r>
              <a:rPr lang="en-US" sz="1200" dirty="0" err="1">
                <a:solidFill>
                  <a:srgbClr val="002060"/>
                </a:solidFill>
              </a:rPr>
              <a:t>ριθμός</a:t>
            </a:r>
            <a:r>
              <a:rPr lang="en-US" sz="1200" dirty="0">
                <a:solidFill>
                  <a:srgbClr val="002060"/>
                </a:solidFill>
              </a:rPr>
              <a:t> </a:t>
            </a:r>
            <a:r>
              <a:rPr lang="en-US" sz="1200" dirty="0" err="1">
                <a:solidFill>
                  <a:srgbClr val="002060"/>
                </a:solidFill>
              </a:rPr>
              <a:t>φωτιστικών</a:t>
            </a:r>
            <a:r>
              <a:rPr lang="en-US" sz="1200" dirty="0">
                <a:solidFill>
                  <a:srgbClr val="002060"/>
                </a:solidFill>
              </a:rPr>
              <a:t> </a:t>
            </a:r>
            <a:r>
              <a:rPr lang="el-GR" sz="1200" dirty="0">
                <a:solidFill>
                  <a:srgbClr val="002060"/>
                </a:solidFill>
              </a:rPr>
              <a:t>cut-off)</a:t>
            </a:r>
          </a:p>
        </p:txBody>
      </p:sp>
      <p:sp>
        <p:nvSpPr>
          <p:cNvPr id="22" name="TextBox 21"/>
          <p:cNvSpPr txBox="1"/>
          <p:nvPr/>
        </p:nvSpPr>
        <p:spPr>
          <a:xfrm>
            <a:off x="5051732" y="2339477"/>
            <a:ext cx="3306776" cy="523220"/>
          </a:xfrm>
          <a:prstGeom prst="rect">
            <a:avLst/>
          </a:prstGeom>
          <a:noFill/>
        </p:spPr>
        <p:txBody>
          <a:bodyPr wrap="square" rtlCol="0">
            <a:spAutoFit/>
          </a:bodyPr>
          <a:lstStyle/>
          <a:p>
            <a:r>
              <a:rPr lang="en-US" sz="1400" dirty="0" err="1">
                <a:solidFill>
                  <a:srgbClr val="002060"/>
                </a:solidFill>
              </a:rPr>
              <a:t>Στ</a:t>
            </a:r>
            <a:r>
              <a:rPr lang="en-US" sz="1400" dirty="0">
                <a:solidFill>
                  <a:srgbClr val="002060"/>
                </a:solidFill>
              </a:rPr>
              <a:t>αθμός ατμοσφαιρικής ρύπανσης Άνω Λιοσίων </a:t>
            </a:r>
            <a:r>
              <a:rPr lang="en-US" sz="1200" dirty="0">
                <a:solidFill>
                  <a:srgbClr val="002060"/>
                </a:solidFill>
              </a:rPr>
              <a:t>(</a:t>
            </a:r>
            <a:r>
              <a:rPr lang="el-GR" sz="1200" dirty="0">
                <a:solidFill>
                  <a:srgbClr val="002060"/>
                </a:solidFill>
              </a:rPr>
              <a:t>PM10, O3)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373" y="2339477"/>
            <a:ext cx="576000" cy="576000"/>
          </a:xfrm>
          <a:prstGeom prst="rect">
            <a:avLst/>
          </a:prstGeom>
        </p:spPr>
      </p:pic>
      <p:sp>
        <p:nvSpPr>
          <p:cNvPr id="24" name="Rectangular Callout 23"/>
          <p:cNvSpPr/>
          <p:nvPr/>
        </p:nvSpPr>
        <p:spPr>
          <a:xfrm>
            <a:off x="135173" y="2214772"/>
            <a:ext cx="8738484" cy="2579865"/>
          </a:xfrm>
          <a:prstGeom prst="wedgeRectCallout">
            <a:avLst>
              <a:gd name="adj1" fmla="val 36620"/>
              <a:gd name="adj2" fmla="val 66788"/>
            </a:avLst>
          </a:prstGeom>
          <a:noFill/>
          <a:ln>
            <a:solidFill>
              <a:srgbClr val="FF66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6962" y="4944626"/>
            <a:ext cx="483840" cy="576000"/>
          </a:xfrm>
          <a:prstGeom prst="rect">
            <a:avLst/>
          </a:prstGeom>
          <a:ln>
            <a:noFill/>
          </a:ln>
          <a:effectLst>
            <a:outerShdw blurRad="190500" algn="tl" rotWithShape="0">
              <a:srgbClr val="000000">
                <a:alpha val="70000"/>
              </a:srgbClr>
            </a:outerShdw>
          </a:effectLst>
        </p:spPr>
      </p:pic>
      <p:pic>
        <p:nvPicPr>
          <p:cNvPr id="26" name="Picture 2" descr="ÎÎ®Î¼Î¿Ï Î¦ÏÎ»Î®Ï"/>
          <p:cNvPicPr>
            <a:picLocks noChangeAspect="1" noChangeArrowheads="1"/>
          </p:cNvPicPr>
          <p:nvPr/>
        </p:nvPicPr>
        <p:blipFill rotWithShape="1">
          <a:blip r:embed="rId7">
            <a:extLst>
              <a:ext uri="{28A0092B-C50C-407E-A947-70E740481C1C}">
                <a14:useLocalDpi xmlns:a14="http://schemas.microsoft.com/office/drawing/2010/main" val="0"/>
              </a:ext>
            </a:extLst>
          </a:blip>
          <a:srcRect t="-1" r="67056" b="-665"/>
          <a:stretch/>
        </p:blipFill>
        <p:spPr bwMode="auto">
          <a:xfrm>
            <a:off x="384017" y="3900509"/>
            <a:ext cx="587147" cy="57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5B15C0BC-7D37-42C5-8FAC-A538D0F4DC9F}" type="slidenum">
              <a:rPr lang="en-US" sz="1600" smtClean="0">
                <a:solidFill>
                  <a:srgbClr val="002060"/>
                </a:solidFill>
              </a:rPr>
              <a:t>17</a:t>
            </a:fld>
            <a:endParaRPr lang="en-US" sz="1600" dirty="0">
              <a:solidFill>
                <a:srgbClr val="002060"/>
              </a:solidFill>
            </a:endParaRPr>
          </a:p>
        </p:txBody>
      </p:sp>
    </p:spTree>
    <p:extLst>
      <p:ext uri="{BB962C8B-B14F-4D97-AF65-F5344CB8AC3E}">
        <p14:creationId xmlns:p14="http://schemas.microsoft.com/office/powerpoint/2010/main" val="130561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grpSp>
        <p:nvGrpSpPr>
          <p:cNvPr id="68" name="Group 67"/>
          <p:cNvGrpSpPr/>
          <p:nvPr/>
        </p:nvGrpSpPr>
        <p:grpSpPr>
          <a:xfrm>
            <a:off x="266322" y="1624156"/>
            <a:ext cx="8877678" cy="972357"/>
            <a:chOff x="266322" y="1868313"/>
            <a:chExt cx="8877678" cy="972357"/>
          </a:xfrm>
        </p:grpSpPr>
        <p:sp>
          <p:nvSpPr>
            <p:cNvPr id="69" name="TextBox 68"/>
            <p:cNvSpPr txBox="1"/>
            <p:nvPr/>
          </p:nvSpPr>
          <p:spPr>
            <a:xfrm>
              <a:off x="266322" y="2000548"/>
              <a:ext cx="8877678" cy="707886"/>
            </a:xfrm>
            <a:prstGeom prst="rect">
              <a:avLst/>
            </a:prstGeom>
            <a:noFill/>
          </p:spPr>
          <p:txBody>
            <a:bodyPr wrap="square" rtlCol="0">
              <a:spAutoFit/>
            </a:bodyPr>
            <a:lstStyle/>
            <a:p>
              <a:pPr marL="342900" indent="-342900">
                <a:buSzPct val="135000"/>
                <a:buBlip>
                  <a:blip r:embed="rId3"/>
                </a:buBlip>
              </a:pPr>
              <a:r>
                <a:rPr lang="el-GR" sz="1600" b="1" dirty="0">
                  <a:solidFill>
                    <a:srgbClr val="002060"/>
                  </a:solidFill>
                </a:rPr>
                <a:t>Υδατοπερατότητα εδάφους 	</a:t>
              </a:r>
            </a:p>
            <a:p>
              <a:pPr>
                <a:lnSpc>
                  <a:spcPct val="150000"/>
                </a:lnSpc>
              </a:pPr>
              <a:r>
                <a:rPr lang="el-GR" sz="1600" dirty="0">
                  <a:solidFill>
                    <a:srgbClr val="002060"/>
                  </a:solidFill>
                </a:rPr>
                <a:t>Ποσοστό της μέσης υδατοπερατότητας της περιοχής: </a:t>
              </a:r>
              <a:r>
                <a:rPr lang="el-GR" sz="1600" b="1" dirty="0">
                  <a:solidFill>
                    <a:srgbClr val="00B0F0"/>
                  </a:solidFill>
                </a:rPr>
                <a:t>31 %</a:t>
              </a:r>
            </a:p>
          </p:txBody>
        </p:sp>
        <p:grpSp>
          <p:nvGrpSpPr>
            <p:cNvPr id="70" name="Group 69"/>
            <p:cNvGrpSpPr/>
            <p:nvPr/>
          </p:nvGrpSpPr>
          <p:grpSpPr>
            <a:xfrm>
              <a:off x="5675565" y="1868313"/>
              <a:ext cx="2604952" cy="972357"/>
              <a:chOff x="5739359" y="2152585"/>
              <a:chExt cx="2604952" cy="972357"/>
            </a:xfrm>
          </p:grpSpPr>
          <p:grpSp>
            <p:nvGrpSpPr>
              <p:cNvPr id="71" name="Group 70"/>
              <p:cNvGrpSpPr/>
              <p:nvPr/>
            </p:nvGrpSpPr>
            <p:grpSpPr>
              <a:xfrm>
                <a:off x="5739359" y="2152585"/>
                <a:ext cx="2604952" cy="972357"/>
                <a:chOff x="5739359" y="2152585"/>
                <a:chExt cx="2604952" cy="972357"/>
              </a:xfrm>
            </p:grpSpPr>
            <p:grpSp>
              <p:nvGrpSpPr>
                <p:cNvPr id="73" name="Group 72"/>
                <p:cNvGrpSpPr/>
                <p:nvPr/>
              </p:nvGrpSpPr>
              <p:grpSpPr>
                <a:xfrm>
                  <a:off x="5809140" y="2152585"/>
                  <a:ext cx="2161314" cy="610142"/>
                  <a:chOff x="3995644" y="2860020"/>
                  <a:chExt cx="2161314" cy="610142"/>
                </a:xfrm>
              </p:grpSpPr>
              <p:sp>
                <p:nvSpPr>
                  <p:cNvPr id="77" name="Rounded Rectangle 76"/>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78" name="TextBox 77"/>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79" name="TextBox 78"/>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80" name="TextBox 79"/>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74" name="TextBox 73"/>
                <p:cNvSpPr txBox="1"/>
                <p:nvPr/>
              </p:nvSpPr>
              <p:spPr>
                <a:xfrm>
                  <a:off x="5739359" y="2786388"/>
                  <a:ext cx="393056" cy="338554"/>
                </a:xfrm>
                <a:prstGeom prst="rect">
                  <a:avLst/>
                </a:prstGeom>
                <a:noFill/>
              </p:spPr>
              <p:txBody>
                <a:bodyPr wrap="none" rtlCol="0">
                  <a:spAutoFit/>
                </a:bodyPr>
                <a:lstStyle/>
                <a:p>
                  <a:pPr algn="ctr"/>
                  <a:r>
                    <a:rPr lang="el-GR" sz="1600" dirty="0"/>
                    <a:t>10</a:t>
                  </a:r>
                </a:p>
              </p:txBody>
            </p:sp>
            <p:sp>
              <p:nvSpPr>
                <p:cNvPr id="75" name="Rectangle 74"/>
                <p:cNvSpPr/>
                <p:nvPr/>
              </p:nvSpPr>
              <p:spPr>
                <a:xfrm>
                  <a:off x="8012169" y="2776196"/>
                  <a:ext cx="332142" cy="338554"/>
                </a:xfrm>
                <a:prstGeom prst="rect">
                  <a:avLst/>
                </a:prstGeom>
              </p:spPr>
              <p:txBody>
                <a:bodyPr wrap="none">
                  <a:spAutoFit/>
                </a:bodyPr>
                <a:lstStyle/>
                <a:p>
                  <a:r>
                    <a:rPr lang="el-GR" sz="1600" dirty="0"/>
                    <a:t>%</a:t>
                  </a:r>
                </a:p>
              </p:txBody>
            </p:sp>
            <p:sp>
              <p:nvSpPr>
                <p:cNvPr id="76" name="TextBox 75"/>
                <p:cNvSpPr txBox="1"/>
                <p:nvPr/>
              </p:nvSpPr>
              <p:spPr>
                <a:xfrm>
                  <a:off x="7594229" y="2776196"/>
                  <a:ext cx="393056" cy="338554"/>
                </a:xfrm>
                <a:prstGeom prst="rect">
                  <a:avLst/>
                </a:prstGeom>
                <a:noFill/>
              </p:spPr>
              <p:txBody>
                <a:bodyPr wrap="none" rtlCol="0">
                  <a:spAutoFit/>
                </a:bodyPr>
                <a:lstStyle/>
                <a:p>
                  <a:r>
                    <a:rPr lang="el-GR" sz="1600" dirty="0"/>
                    <a:t>80</a:t>
                  </a:r>
                </a:p>
              </p:txBody>
            </p:sp>
          </p:grpSp>
          <p:sp>
            <p:nvSpPr>
              <p:cNvPr id="72" name="Striped Right Arrow 71"/>
              <p:cNvSpPr/>
              <p:nvPr/>
            </p:nvSpPr>
            <p:spPr>
              <a:xfrm rot="5400000">
                <a:off x="6158836"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sp>
        <p:nvSpPr>
          <p:cNvPr id="47" name="Rectangle 46"/>
          <p:cNvSpPr/>
          <p:nvPr/>
        </p:nvSpPr>
        <p:spPr>
          <a:xfrm>
            <a:off x="2263366" y="893423"/>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Ζ1. Περιβαλλοντικές Επιπτώσεις</a:t>
            </a:r>
          </a:p>
        </p:txBody>
      </p:sp>
      <p:grpSp>
        <p:nvGrpSpPr>
          <p:cNvPr id="48" name="Group 47"/>
          <p:cNvGrpSpPr/>
          <p:nvPr/>
        </p:nvGrpSpPr>
        <p:grpSpPr>
          <a:xfrm>
            <a:off x="80291" y="829810"/>
            <a:ext cx="2268042" cy="540000"/>
            <a:chOff x="167340" y="815433"/>
            <a:chExt cx="2268042" cy="540000"/>
          </a:xfrm>
        </p:grpSpPr>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50" name="TextBox 49"/>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51" name="Rectangle 50"/>
          <p:cNvSpPr/>
          <p:nvPr/>
        </p:nvSpPr>
        <p:spPr>
          <a:xfrm>
            <a:off x="2251185" y="3311412"/>
            <a:ext cx="6880773" cy="430887"/>
          </a:xfrm>
          <a:prstGeom prst="rect">
            <a:avLst/>
          </a:prstGeom>
        </p:spPr>
        <p:txBody>
          <a:bodyPr wrap="square">
            <a:spAutoFit/>
          </a:bodyPr>
          <a:lstStyle/>
          <a:p>
            <a:pPr lvl="0">
              <a:defRPr/>
            </a:pPr>
            <a:r>
              <a:rPr lang="el-GR" sz="2200" b="1" u="sng" kern="0" dirty="0">
                <a:solidFill>
                  <a:srgbClr val="002060"/>
                </a:solidFill>
              </a:rPr>
              <a:t>Κατηγορία </a:t>
            </a:r>
            <a:r>
              <a:rPr lang="el-GR" sz="2200" b="1" kern="0" dirty="0">
                <a:solidFill>
                  <a:srgbClr val="002060"/>
                </a:solidFill>
              </a:rPr>
              <a:t>Ζ2. Ποιότητα Εξωτερικού Περιβάλλοντος</a:t>
            </a:r>
          </a:p>
        </p:txBody>
      </p:sp>
      <p:grpSp>
        <p:nvGrpSpPr>
          <p:cNvPr id="52" name="Group 51"/>
          <p:cNvGrpSpPr/>
          <p:nvPr/>
        </p:nvGrpSpPr>
        <p:grpSpPr>
          <a:xfrm>
            <a:off x="68110" y="3247799"/>
            <a:ext cx="2268042" cy="540000"/>
            <a:chOff x="167340" y="815433"/>
            <a:chExt cx="2268042" cy="540000"/>
          </a:xfrm>
        </p:grpSpPr>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54" name="TextBox 53"/>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grpSp>
        <p:nvGrpSpPr>
          <p:cNvPr id="55" name="Group 54"/>
          <p:cNvGrpSpPr/>
          <p:nvPr/>
        </p:nvGrpSpPr>
        <p:grpSpPr>
          <a:xfrm>
            <a:off x="252303" y="3923620"/>
            <a:ext cx="8877678" cy="1446550"/>
            <a:chOff x="266322" y="1407928"/>
            <a:chExt cx="8877678" cy="1446550"/>
          </a:xfrm>
        </p:grpSpPr>
        <p:sp>
          <p:nvSpPr>
            <p:cNvPr id="56" name="TextBox 55"/>
            <p:cNvSpPr txBox="1"/>
            <p:nvPr/>
          </p:nvSpPr>
          <p:spPr>
            <a:xfrm>
              <a:off x="266322" y="1407928"/>
              <a:ext cx="8877678" cy="1446550"/>
            </a:xfrm>
            <a:prstGeom prst="rect">
              <a:avLst/>
            </a:prstGeom>
            <a:noFill/>
          </p:spPr>
          <p:txBody>
            <a:bodyPr wrap="square" rtlCol="0">
              <a:spAutoFit/>
            </a:bodyPr>
            <a:lstStyle/>
            <a:p>
              <a:pPr marL="342900" indent="-342900">
                <a:buSzPct val="135000"/>
                <a:buBlip>
                  <a:blip r:embed="rId3"/>
                </a:buBlip>
              </a:pPr>
              <a:r>
                <a:rPr lang="el-GR" sz="1600" b="1" dirty="0">
                  <a:solidFill>
                    <a:srgbClr val="002060"/>
                  </a:solidFill>
                </a:rPr>
                <a:t>Ποιότητα εξωτερικού αέρα - Αιωρούμενα σωματίδια PM10	</a:t>
              </a:r>
            </a:p>
            <a:p>
              <a:pPr>
                <a:lnSpc>
                  <a:spcPct val="150000"/>
                </a:lnSpc>
              </a:pPr>
              <a:r>
                <a:rPr lang="el-GR" sz="1600" dirty="0">
                  <a:solidFill>
                    <a:srgbClr val="002060"/>
                  </a:solidFill>
                </a:rPr>
                <a:t>Αριθμός ημερών του έτους που η συγκέντρωση </a:t>
              </a:r>
            </a:p>
            <a:p>
              <a:pPr>
                <a:lnSpc>
                  <a:spcPct val="150000"/>
                </a:lnSpc>
              </a:pPr>
              <a:r>
                <a:rPr lang="el-GR" sz="1600" dirty="0">
                  <a:solidFill>
                    <a:srgbClr val="002060"/>
                  </a:solidFill>
                </a:rPr>
                <a:t>των αιωρούμενων σωματιδίων PM10 υπερβαίνει </a:t>
              </a:r>
            </a:p>
            <a:p>
              <a:pPr>
                <a:lnSpc>
                  <a:spcPct val="150000"/>
                </a:lnSpc>
              </a:pPr>
              <a:r>
                <a:rPr lang="el-GR" sz="1600" dirty="0" smtClean="0">
                  <a:solidFill>
                    <a:srgbClr val="002060"/>
                  </a:solidFill>
                </a:rPr>
                <a:t>το </a:t>
              </a:r>
              <a:r>
                <a:rPr lang="el-GR" sz="1600" dirty="0">
                  <a:solidFill>
                    <a:srgbClr val="002060"/>
                  </a:solidFill>
                </a:rPr>
                <a:t>ημερήσιο όριο (50 μg/m</a:t>
              </a:r>
              <a:r>
                <a:rPr lang="el-GR" sz="1600" baseline="30000" dirty="0">
                  <a:solidFill>
                    <a:srgbClr val="002060"/>
                  </a:solidFill>
                </a:rPr>
                <a:t>3</a:t>
              </a:r>
              <a:r>
                <a:rPr lang="el-GR" sz="1600" dirty="0">
                  <a:solidFill>
                    <a:srgbClr val="002060"/>
                  </a:solidFill>
                </a:rPr>
                <a:t>): </a:t>
              </a:r>
              <a:r>
                <a:rPr lang="el-GR" sz="1600" b="1" dirty="0" smtClean="0">
                  <a:solidFill>
                    <a:srgbClr val="00B0F0"/>
                  </a:solidFill>
                </a:rPr>
                <a:t>3</a:t>
              </a:r>
              <a:r>
                <a:rPr lang="en-US" sz="1600" b="1" dirty="0" smtClean="0">
                  <a:solidFill>
                    <a:srgbClr val="00B0F0"/>
                  </a:solidFill>
                </a:rPr>
                <a:t>8</a:t>
              </a:r>
              <a:endParaRPr lang="el-GR" sz="1600" b="1" dirty="0">
                <a:solidFill>
                  <a:srgbClr val="00B0F0"/>
                </a:solidFill>
              </a:endParaRPr>
            </a:p>
          </p:txBody>
        </p:sp>
        <p:grpSp>
          <p:nvGrpSpPr>
            <p:cNvPr id="57" name="Group 56"/>
            <p:cNvGrpSpPr/>
            <p:nvPr/>
          </p:nvGrpSpPr>
          <p:grpSpPr>
            <a:xfrm>
              <a:off x="5615926" y="1718765"/>
              <a:ext cx="2302956" cy="972357"/>
              <a:chOff x="5679720" y="2152585"/>
              <a:chExt cx="2302956" cy="972357"/>
            </a:xfrm>
          </p:grpSpPr>
          <p:grpSp>
            <p:nvGrpSpPr>
              <p:cNvPr id="58" name="Group 57"/>
              <p:cNvGrpSpPr/>
              <p:nvPr/>
            </p:nvGrpSpPr>
            <p:grpSpPr>
              <a:xfrm>
                <a:off x="5739359" y="2152585"/>
                <a:ext cx="2243317" cy="972357"/>
                <a:chOff x="5739359" y="2152585"/>
                <a:chExt cx="2243317" cy="972357"/>
              </a:xfrm>
            </p:grpSpPr>
            <p:grpSp>
              <p:nvGrpSpPr>
                <p:cNvPr id="60" name="Group 59"/>
                <p:cNvGrpSpPr/>
                <p:nvPr/>
              </p:nvGrpSpPr>
              <p:grpSpPr>
                <a:xfrm>
                  <a:off x="5809140" y="2152585"/>
                  <a:ext cx="2161314" cy="610142"/>
                  <a:chOff x="3995644" y="2860020"/>
                  <a:chExt cx="2161314" cy="610142"/>
                </a:xfrm>
              </p:grpSpPr>
              <p:sp>
                <p:nvSpPr>
                  <p:cNvPr id="63" name="Rounded Rectangle 62"/>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64" name="TextBox 63"/>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65" name="TextBox 64"/>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66" name="TextBox 65"/>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61" name="TextBox 60"/>
                <p:cNvSpPr txBox="1"/>
                <p:nvPr/>
              </p:nvSpPr>
              <p:spPr>
                <a:xfrm>
                  <a:off x="5739359" y="2786388"/>
                  <a:ext cx="393056" cy="338554"/>
                </a:xfrm>
                <a:prstGeom prst="rect">
                  <a:avLst/>
                </a:prstGeom>
                <a:noFill/>
              </p:spPr>
              <p:txBody>
                <a:bodyPr wrap="none" rtlCol="0">
                  <a:spAutoFit/>
                </a:bodyPr>
                <a:lstStyle/>
                <a:p>
                  <a:pPr algn="ctr"/>
                  <a:r>
                    <a:rPr lang="el-GR" sz="1600" dirty="0"/>
                    <a:t>35</a:t>
                  </a:r>
                </a:p>
              </p:txBody>
            </p:sp>
            <p:sp>
              <p:nvSpPr>
                <p:cNvPr id="62" name="TextBox 61"/>
                <p:cNvSpPr txBox="1"/>
                <p:nvPr/>
              </p:nvSpPr>
              <p:spPr>
                <a:xfrm>
                  <a:off x="7693814" y="2776196"/>
                  <a:ext cx="288862" cy="338554"/>
                </a:xfrm>
                <a:prstGeom prst="rect">
                  <a:avLst/>
                </a:prstGeom>
                <a:noFill/>
              </p:spPr>
              <p:txBody>
                <a:bodyPr wrap="none" rtlCol="0">
                  <a:spAutoFit/>
                </a:bodyPr>
                <a:lstStyle/>
                <a:p>
                  <a:r>
                    <a:rPr lang="el-GR" sz="1600" dirty="0"/>
                    <a:t>0</a:t>
                  </a:r>
                </a:p>
              </p:txBody>
            </p:sp>
          </p:grpSp>
          <p:sp>
            <p:nvSpPr>
              <p:cNvPr id="59" name="Striped Right Arrow 58"/>
              <p:cNvSpPr/>
              <p:nvPr/>
            </p:nvSpPr>
            <p:spPr>
              <a:xfrm rot="5400000">
                <a:off x="5587419"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sp>
        <p:nvSpPr>
          <p:cNvPr id="67"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A6BB47A8-F262-4455-A73D-9D6626644B82}" type="slidenum">
              <a:rPr lang="en-US" sz="1600" smtClean="0">
                <a:solidFill>
                  <a:srgbClr val="002060"/>
                </a:solidFill>
              </a:rPr>
              <a:t>18</a:t>
            </a:fld>
            <a:endParaRPr lang="en-US" sz="1600" dirty="0">
              <a:solidFill>
                <a:srgbClr val="002060"/>
              </a:solidFill>
            </a:endParaRPr>
          </a:p>
        </p:txBody>
      </p:sp>
    </p:spTree>
    <p:extLst>
      <p:ext uri="{BB962C8B-B14F-4D97-AF65-F5344CB8AC3E}">
        <p14:creationId xmlns:p14="http://schemas.microsoft.com/office/powerpoint/2010/main" val="346809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17" name="Rectangle 16"/>
          <p:cNvSpPr/>
          <p:nvPr/>
        </p:nvSpPr>
        <p:spPr>
          <a:xfrm>
            <a:off x="252304" y="895301"/>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ΣΤ. Κοινωνικές Πτυχές</a:t>
            </a:r>
            <a:endParaRPr lang="en-US" sz="2400" b="1" kern="0" dirty="0">
              <a:solidFill>
                <a:srgbClr val="002060"/>
              </a:solidFill>
            </a:endParaRPr>
          </a:p>
        </p:txBody>
      </p:sp>
      <p:sp>
        <p:nvSpPr>
          <p:cNvPr id="2" name="TextBox 1"/>
          <p:cNvSpPr txBox="1"/>
          <p:nvPr/>
        </p:nvSpPr>
        <p:spPr>
          <a:xfrm>
            <a:off x="1033764" y="2339477"/>
            <a:ext cx="3306776" cy="1600438"/>
          </a:xfrm>
          <a:prstGeom prst="rect">
            <a:avLst/>
          </a:prstGeom>
          <a:noFill/>
        </p:spPr>
        <p:txBody>
          <a:bodyPr wrap="square" rtlCol="0">
            <a:spAutoFit/>
          </a:bodyPr>
          <a:lstStyle/>
          <a:p>
            <a:r>
              <a:rPr lang="el-GR" sz="1400" dirty="0">
                <a:solidFill>
                  <a:srgbClr val="002060"/>
                </a:solidFill>
              </a:rPr>
              <a:t>Συνολικό μήκος </a:t>
            </a:r>
            <a:r>
              <a:rPr lang="el-GR" sz="1400" dirty="0" err="1">
                <a:solidFill>
                  <a:srgbClr val="002060"/>
                </a:solidFill>
              </a:rPr>
              <a:t>ποδηλατόδρομων</a:t>
            </a:r>
            <a:r>
              <a:rPr lang="el-GR" sz="1400" dirty="0">
                <a:solidFill>
                  <a:srgbClr val="002060"/>
                </a:solidFill>
              </a:rPr>
              <a:t> / πεζόδρομων</a:t>
            </a:r>
          </a:p>
          <a:p>
            <a:r>
              <a:rPr lang="el-GR" sz="1400" dirty="0">
                <a:solidFill>
                  <a:srgbClr val="002060"/>
                </a:solidFill>
              </a:rPr>
              <a:t>Προσβασιμότητα ΑΜΕΑ σε κτίρια και πεζοδρόμια</a:t>
            </a:r>
          </a:p>
          <a:p>
            <a:r>
              <a:rPr lang="el-GR" sz="1400" dirty="0">
                <a:solidFill>
                  <a:srgbClr val="002060"/>
                </a:solidFill>
              </a:rPr>
              <a:t>Δημόσια σχολεία  </a:t>
            </a:r>
          </a:p>
          <a:p>
            <a:r>
              <a:rPr lang="el-GR" sz="1400" dirty="0">
                <a:solidFill>
                  <a:srgbClr val="002060"/>
                </a:solidFill>
              </a:rPr>
              <a:t>Δημόσιοι/ δημοτικοί χώροι άθλησης και ψυχαγωγίας</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692" y="2363990"/>
            <a:ext cx="568800" cy="5760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17" y="2339477"/>
            <a:ext cx="576000" cy="576000"/>
          </a:xfrm>
          <a:prstGeom prst="rect">
            <a:avLst/>
          </a:prstGeom>
          <a:ln>
            <a:noFill/>
          </a:ln>
          <a:effectLst>
            <a:outerShdw blurRad="190500" algn="tl" rotWithShape="0">
              <a:srgbClr val="000000">
                <a:alpha val="70000"/>
              </a:srgbClr>
            </a:outerShdw>
          </a:effectLst>
        </p:spPr>
      </p:pic>
      <p:grpSp>
        <p:nvGrpSpPr>
          <p:cNvPr id="61" name="Group 60"/>
          <p:cNvGrpSpPr/>
          <p:nvPr/>
        </p:nvGrpSpPr>
        <p:grpSpPr>
          <a:xfrm>
            <a:off x="400050" y="1548142"/>
            <a:ext cx="1962904" cy="516974"/>
            <a:chOff x="400050" y="2408211"/>
            <a:chExt cx="1962904" cy="516974"/>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050" y="2408211"/>
              <a:ext cx="568671" cy="516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2" name="TextBox 61"/>
            <p:cNvSpPr txBox="1"/>
            <p:nvPr/>
          </p:nvSpPr>
          <p:spPr>
            <a:xfrm>
              <a:off x="1131483" y="2482032"/>
              <a:ext cx="1231471" cy="369332"/>
            </a:xfrm>
            <a:prstGeom prst="rect">
              <a:avLst/>
            </a:prstGeom>
            <a:noFill/>
          </p:spPr>
          <p:txBody>
            <a:bodyPr wrap="square" rtlCol="0">
              <a:spAutoFit/>
            </a:bodyPr>
            <a:lstStyle/>
            <a:p>
              <a:r>
                <a:rPr lang="el-GR" b="1" dirty="0">
                  <a:solidFill>
                    <a:srgbClr val="002060"/>
                  </a:solidFill>
                </a:rPr>
                <a:t>Δεδομένα</a:t>
              </a:r>
              <a:endParaRPr lang="el-GR" b="1" dirty="0"/>
            </a:p>
          </p:txBody>
        </p:sp>
      </p:grpSp>
      <p:sp>
        <p:nvSpPr>
          <p:cNvPr id="21" name="TextBox 20"/>
          <p:cNvSpPr txBox="1"/>
          <p:nvPr/>
        </p:nvSpPr>
        <p:spPr>
          <a:xfrm>
            <a:off x="5094051" y="2363990"/>
            <a:ext cx="3651841" cy="307777"/>
          </a:xfrm>
          <a:prstGeom prst="rect">
            <a:avLst/>
          </a:prstGeom>
          <a:noFill/>
        </p:spPr>
        <p:txBody>
          <a:bodyPr wrap="square" rtlCol="0">
            <a:spAutoFit/>
          </a:bodyPr>
          <a:lstStyle/>
          <a:p>
            <a:r>
              <a:rPr lang="el-GR" sz="1400" dirty="0">
                <a:solidFill>
                  <a:srgbClr val="002060"/>
                </a:solidFill>
              </a:rPr>
              <a:t>Συζήτηση με δημότες</a:t>
            </a:r>
          </a:p>
        </p:txBody>
      </p:sp>
      <p:sp>
        <p:nvSpPr>
          <p:cNvPr id="23" name="Rectangular Callout 22"/>
          <p:cNvSpPr/>
          <p:nvPr/>
        </p:nvSpPr>
        <p:spPr>
          <a:xfrm>
            <a:off x="135173" y="2214772"/>
            <a:ext cx="8738484" cy="2579865"/>
          </a:xfrm>
          <a:prstGeom prst="wedgeRectCallout">
            <a:avLst>
              <a:gd name="adj1" fmla="val 36620"/>
              <a:gd name="adj2" fmla="val 66788"/>
            </a:avLst>
          </a:prstGeom>
          <a:noFill/>
          <a:ln>
            <a:solidFill>
              <a:srgbClr val="FF66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dirty="0"/>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6962" y="4944626"/>
            <a:ext cx="483840" cy="576000"/>
          </a:xfrm>
          <a:prstGeom prst="rect">
            <a:avLst/>
          </a:prstGeom>
          <a:ln>
            <a:noFill/>
          </a:ln>
          <a:effectLst>
            <a:outerShdw blurRad="190500" algn="tl" rotWithShape="0">
              <a:srgbClr val="000000">
                <a:alpha val="70000"/>
              </a:srgbClr>
            </a:outerShdw>
          </a:effectLst>
        </p:spPr>
      </p:pic>
      <p:sp>
        <p:nvSpPr>
          <p:cNvPr id="20"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AD92118C-4341-4C4F-B971-0DFF7677B0CD}" type="slidenum">
              <a:rPr lang="en-US" sz="1600" smtClean="0">
                <a:solidFill>
                  <a:srgbClr val="002060"/>
                </a:solidFill>
              </a:rPr>
              <a:t>19</a:t>
            </a:fld>
            <a:endParaRPr lang="en-US" sz="1600" dirty="0">
              <a:solidFill>
                <a:srgbClr val="002060"/>
              </a:solidFill>
            </a:endParaRPr>
          </a:p>
        </p:txBody>
      </p:sp>
      <p:pic>
        <p:nvPicPr>
          <p:cNvPr id="25" name="Picture 2" descr="ÎÎ®Î¼Î¿Ï Î¦ÏÎ»Î®Ï">
            <a:extLst>
              <a:ext uri="{FF2B5EF4-FFF2-40B4-BE49-F238E27FC236}">
                <a16:creationId xmlns="" xmlns:a16="http://schemas.microsoft.com/office/drawing/2014/main" id="{DADD7AD5-7607-4B6F-AE22-02CA5A04DD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 r="67056" b="-665"/>
          <a:stretch/>
        </p:blipFill>
        <p:spPr bwMode="auto">
          <a:xfrm>
            <a:off x="4494854" y="3234103"/>
            <a:ext cx="587147" cy="57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A03A5346-CB68-4C09-8452-CEEACFB80A0D}"/>
              </a:ext>
            </a:extLst>
          </p:cNvPr>
          <p:cNvSpPr txBox="1"/>
          <p:nvPr/>
        </p:nvSpPr>
        <p:spPr>
          <a:xfrm>
            <a:off x="5094051" y="3234103"/>
            <a:ext cx="3306776" cy="307777"/>
          </a:xfrm>
          <a:prstGeom prst="rect">
            <a:avLst/>
          </a:prstGeom>
          <a:noFill/>
        </p:spPr>
        <p:txBody>
          <a:bodyPr wrap="square" rtlCol="0">
            <a:spAutoFit/>
          </a:bodyPr>
          <a:lstStyle/>
          <a:p>
            <a:r>
              <a:rPr lang="el-GR" sz="1400" dirty="0">
                <a:solidFill>
                  <a:srgbClr val="002060"/>
                </a:solidFill>
              </a:rPr>
              <a:t>Τεχνική Υπηρεσία Δήμου Φυλής</a:t>
            </a:r>
          </a:p>
        </p:txBody>
      </p:sp>
    </p:spTree>
    <p:extLst>
      <p:ext uri="{BB962C8B-B14F-4D97-AF65-F5344CB8AC3E}">
        <p14:creationId xmlns:p14="http://schemas.microsoft.com/office/powerpoint/2010/main" val="160765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202" y="1293297"/>
            <a:ext cx="3600000" cy="3308633"/>
          </a:xfrm>
          <a:prstGeom prst="rect">
            <a:avLst/>
          </a:prstGeom>
        </p:spPr>
      </p:pic>
      <p:pic>
        <p:nvPicPr>
          <p:cNvPr id="12" name="Picture 11"/>
          <p:cNvPicPr>
            <a:picLocks noChangeAspect="1"/>
          </p:cNvPicPr>
          <p:nvPr/>
        </p:nvPicPr>
        <p:blipFill rotWithShape="1">
          <a:blip r:embed="rId3"/>
          <a:srcRect t="7430" b="7652"/>
          <a:stretch/>
        </p:blipFill>
        <p:spPr>
          <a:xfrm>
            <a:off x="239559" y="1503057"/>
            <a:ext cx="4068026" cy="2889114"/>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2283300" y="1911523"/>
            <a:ext cx="384602" cy="8417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5" name="Straight Connector 24"/>
          <p:cNvCxnSpPr/>
          <p:nvPr/>
        </p:nvCxnSpPr>
        <p:spPr>
          <a:xfrm flipV="1">
            <a:off x="2658174" y="1727804"/>
            <a:ext cx="4027529" cy="18371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67902" y="2753292"/>
            <a:ext cx="4085983" cy="177408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4"/>
          <a:stretch>
            <a:fillRect/>
          </a:stretch>
        </p:blipFill>
        <p:spPr>
          <a:xfrm>
            <a:off x="6980918" y="4318623"/>
            <a:ext cx="1455743" cy="912355"/>
          </a:xfrm>
          <a:prstGeom prst="rect">
            <a:avLst/>
          </a:prstGeom>
          <a:ln>
            <a:noFill/>
          </a:ln>
          <a:effectLst>
            <a:softEdge rad="112500"/>
          </a:effectLst>
        </p:spPr>
      </p:pic>
      <p:pic>
        <p:nvPicPr>
          <p:cNvPr id="33" name="Picture 32"/>
          <p:cNvPicPr>
            <a:picLocks noChangeAspect="1"/>
          </p:cNvPicPr>
          <p:nvPr/>
        </p:nvPicPr>
        <p:blipFill rotWithShape="1">
          <a:blip r:embed="rId5"/>
          <a:srcRect l="22895" t="5437" b="77839"/>
          <a:stretch/>
        </p:blipFill>
        <p:spPr>
          <a:xfrm>
            <a:off x="5659202" y="743358"/>
            <a:ext cx="1260000" cy="908017"/>
          </a:xfrm>
          <a:prstGeom prst="rect">
            <a:avLst/>
          </a:prstGeom>
          <a:ln>
            <a:noFill/>
          </a:ln>
          <a:effectLst>
            <a:softEdge rad="112500"/>
          </a:effectLst>
        </p:spPr>
      </p:pic>
      <p:sp>
        <p:nvSpPr>
          <p:cNvPr id="36" name="Rectangle 35"/>
          <p:cNvSpPr/>
          <p:nvPr/>
        </p:nvSpPr>
        <p:spPr>
          <a:xfrm>
            <a:off x="136070" y="915630"/>
            <a:ext cx="4145456" cy="461665"/>
          </a:xfrm>
          <a:prstGeom prst="rect">
            <a:avLst/>
          </a:prstGeom>
        </p:spPr>
        <p:txBody>
          <a:bodyPr wrap="square">
            <a:spAutoFit/>
          </a:bodyPr>
          <a:lstStyle/>
          <a:p>
            <a:pPr lvl="0" algn="ctr">
              <a:defRPr/>
            </a:pPr>
            <a:r>
              <a:rPr lang="el-GR" sz="2400" b="1" kern="0" dirty="0">
                <a:solidFill>
                  <a:srgbClr val="002060"/>
                </a:solidFill>
              </a:rPr>
              <a:t>Δήμος Φυλής</a:t>
            </a:r>
            <a:endParaRPr lang="en-US" sz="2400" b="1" kern="0" dirty="0">
              <a:solidFill>
                <a:srgbClr val="002060"/>
              </a:solidFill>
            </a:endParaRPr>
          </a:p>
        </p:txBody>
      </p:sp>
      <p:sp>
        <p:nvSpPr>
          <p:cNvPr id="37" name="Rectangle 36"/>
          <p:cNvSpPr/>
          <p:nvPr/>
        </p:nvSpPr>
        <p:spPr>
          <a:xfrm>
            <a:off x="178727" y="4471091"/>
            <a:ext cx="4128858" cy="307777"/>
          </a:xfrm>
          <a:prstGeom prst="rect">
            <a:avLst/>
          </a:prstGeom>
        </p:spPr>
        <p:txBody>
          <a:bodyPr wrap="square">
            <a:spAutoFit/>
          </a:bodyPr>
          <a:lstStyle/>
          <a:p>
            <a:r>
              <a:rPr lang="el-GR" sz="1400" b="1" dirty="0">
                <a:solidFill>
                  <a:srgbClr val="002060"/>
                </a:solidFill>
              </a:rPr>
              <a:t>Έκταση Δήμου</a:t>
            </a:r>
            <a:r>
              <a:rPr lang="en-US" sz="1400" b="1" dirty="0">
                <a:solidFill>
                  <a:srgbClr val="002060"/>
                </a:solidFill>
              </a:rPr>
              <a:t>	</a:t>
            </a:r>
            <a:r>
              <a:rPr lang="el-GR" sz="1400" b="1" dirty="0">
                <a:solidFill>
                  <a:srgbClr val="002060"/>
                </a:solidFill>
              </a:rPr>
              <a:t>	     </a:t>
            </a:r>
            <a:r>
              <a:rPr lang="el-GR" sz="1400" dirty="0"/>
              <a:t>109</a:t>
            </a:r>
            <a:r>
              <a:rPr lang="en-US" sz="1400" dirty="0"/>
              <a:t>,</a:t>
            </a:r>
            <a:r>
              <a:rPr lang="el-GR" sz="1400" dirty="0"/>
              <a:t>2</a:t>
            </a:r>
            <a:r>
              <a:rPr lang="en-US" sz="1400" dirty="0"/>
              <a:t> km</a:t>
            </a:r>
            <a:r>
              <a:rPr lang="en-US" sz="1400" baseline="30000" dirty="0"/>
              <a:t>2</a:t>
            </a:r>
            <a:endParaRPr lang="el-GR" sz="1400" baseline="30000" dirty="0"/>
          </a:p>
        </p:txBody>
      </p:sp>
      <p:sp>
        <p:nvSpPr>
          <p:cNvPr id="38" name="Rectangle 37"/>
          <p:cNvSpPr/>
          <p:nvPr/>
        </p:nvSpPr>
        <p:spPr>
          <a:xfrm>
            <a:off x="178726" y="4750214"/>
            <a:ext cx="4102799" cy="307777"/>
          </a:xfrm>
          <a:prstGeom prst="rect">
            <a:avLst/>
          </a:prstGeom>
        </p:spPr>
        <p:txBody>
          <a:bodyPr wrap="square">
            <a:spAutoFit/>
          </a:bodyPr>
          <a:lstStyle/>
          <a:p>
            <a:r>
              <a:rPr lang="el-GR" sz="1400" b="1" dirty="0">
                <a:solidFill>
                  <a:srgbClr val="002060"/>
                </a:solidFill>
              </a:rPr>
              <a:t>Έκταση Οικιστικού ιστού  </a:t>
            </a:r>
            <a:r>
              <a:rPr lang="en-US" sz="1400" b="1" dirty="0">
                <a:solidFill>
                  <a:srgbClr val="002060"/>
                </a:solidFill>
              </a:rPr>
              <a:t> </a:t>
            </a:r>
            <a:r>
              <a:rPr lang="el-GR" sz="1400" b="1" dirty="0">
                <a:solidFill>
                  <a:srgbClr val="002060"/>
                </a:solidFill>
              </a:rPr>
              <a:t>	       </a:t>
            </a:r>
            <a:r>
              <a:rPr lang="el-GR" sz="1400" dirty="0"/>
              <a:t>12</a:t>
            </a:r>
            <a:r>
              <a:rPr lang="en-US" sz="1400" dirty="0"/>
              <a:t>,1 km</a:t>
            </a:r>
            <a:r>
              <a:rPr lang="en-US" sz="1400" baseline="30000" dirty="0"/>
              <a:t>2</a:t>
            </a:r>
            <a:endParaRPr lang="el-GR" sz="1400" baseline="30000" dirty="0"/>
          </a:p>
        </p:txBody>
      </p:sp>
      <p:sp>
        <p:nvSpPr>
          <p:cNvPr id="39" name="Rectangle 38"/>
          <p:cNvSpPr/>
          <p:nvPr/>
        </p:nvSpPr>
        <p:spPr>
          <a:xfrm>
            <a:off x="178726" y="5029337"/>
            <a:ext cx="4329834" cy="307777"/>
          </a:xfrm>
          <a:prstGeom prst="rect">
            <a:avLst/>
          </a:prstGeom>
        </p:spPr>
        <p:txBody>
          <a:bodyPr wrap="square">
            <a:spAutoFit/>
          </a:bodyPr>
          <a:lstStyle/>
          <a:p>
            <a:r>
              <a:rPr lang="el-GR" sz="1400" b="1" dirty="0">
                <a:solidFill>
                  <a:srgbClr val="002060"/>
                </a:solidFill>
              </a:rPr>
              <a:t>Πληθυσμός</a:t>
            </a:r>
            <a:r>
              <a:rPr lang="en-US" sz="1400" b="1" dirty="0">
                <a:solidFill>
                  <a:srgbClr val="002060"/>
                </a:solidFill>
              </a:rPr>
              <a:t>		 </a:t>
            </a:r>
            <a:r>
              <a:rPr lang="el-GR" sz="1400" b="1" dirty="0">
                <a:solidFill>
                  <a:srgbClr val="002060"/>
                </a:solidFill>
              </a:rPr>
              <a:t> 	    </a:t>
            </a:r>
            <a:r>
              <a:rPr lang="el-GR" sz="1400" dirty="0"/>
              <a:t>46</a:t>
            </a:r>
            <a:r>
              <a:rPr lang="en-US" sz="1400" dirty="0"/>
              <a:t> </a:t>
            </a:r>
            <a:r>
              <a:rPr lang="el-GR" sz="1400" dirty="0"/>
              <a:t>150 κάτοικοι</a:t>
            </a:r>
            <a:endParaRPr lang="el-GR" sz="1400" baseline="30000" dirty="0"/>
          </a:p>
        </p:txBody>
      </p:sp>
      <p:sp>
        <p:nvSpPr>
          <p:cNvPr id="40" name="Rectangle 39"/>
          <p:cNvSpPr/>
          <p:nvPr/>
        </p:nvSpPr>
        <p:spPr>
          <a:xfrm>
            <a:off x="178726" y="5287012"/>
            <a:ext cx="4583773" cy="738664"/>
          </a:xfrm>
          <a:prstGeom prst="rect">
            <a:avLst/>
          </a:prstGeom>
        </p:spPr>
        <p:txBody>
          <a:bodyPr wrap="square">
            <a:spAutoFit/>
          </a:bodyPr>
          <a:lstStyle/>
          <a:p>
            <a:r>
              <a:rPr lang="el-GR" sz="1400" b="1" dirty="0">
                <a:solidFill>
                  <a:srgbClr val="002060"/>
                </a:solidFill>
              </a:rPr>
              <a:t>Πυκνότητα Πληθυσμού </a:t>
            </a:r>
          </a:p>
          <a:p>
            <a:r>
              <a:rPr lang="el-GR" sz="1400" b="1" dirty="0">
                <a:solidFill>
                  <a:srgbClr val="002060"/>
                </a:solidFill>
              </a:rPr>
              <a:t>επί της συνολικής έκτασης του Δήμου:  </a:t>
            </a:r>
            <a:r>
              <a:rPr lang="en-US" sz="1400" dirty="0"/>
              <a:t>422 </a:t>
            </a:r>
            <a:r>
              <a:rPr lang="el-GR" sz="1400" dirty="0"/>
              <a:t>κάτοικοι</a:t>
            </a:r>
            <a:r>
              <a:rPr lang="en-US" sz="1400" dirty="0"/>
              <a:t>/km</a:t>
            </a:r>
            <a:r>
              <a:rPr lang="en-US" sz="1400" baseline="30000" dirty="0"/>
              <a:t>2</a:t>
            </a:r>
            <a:endParaRPr lang="el-GR" sz="1400" baseline="30000" dirty="0"/>
          </a:p>
          <a:p>
            <a:r>
              <a:rPr lang="el-GR" sz="1400" b="1" dirty="0">
                <a:solidFill>
                  <a:srgbClr val="002060"/>
                </a:solidFill>
              </a:rPr>
              <a:t>επί του οικιστικού ιστού:                           </a:t>
            </a:r>
            <a:r>
              <a:rPr lang="el-GR" sz="1400" dirty="0"/>
              <a:t>3 817 κάτοικοι</a:t>
            </a:r>
            <a:r>
              <a:rPr lang="en-US" sz="1400" dirty="0"/>
              <a:t>/km</a:t>
            </a:r>
            <a:r>
              <a:rPr lang="en-US" sz="1400" baseline="30000" dirty="0"/>
              <a:t>2</a:t>
            </a:r>
            <a:endParaRPr lang="el-GR" sz="1400" dirty="0"/>
          </a:p>
        </p:txBody>
      </p:sp>
      <p:sp>
        <p:nvSpPr>
          <p:cNvPr id="31"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Περιοχή Άνω </a:t>
            </a:r>
            <a:r>
              <a:rPr lang="el-GR" i="1" dirty="0" smtClean="0">
                <a:solidFill>
                  <a:srgbClr val="0070C0"/>
                </a:solidFill>
              </a:rPr>
              <a:t>Λιοσίων</a:t>
            </a:r>
            <a:r>
              <a:rPr lang="en-US" i="1" dirty="0" smtClean="0">
                <a:solidFill>
                  <a:srgbClr val="0070C0"/>
                </a:solidFill>
              </a:rPr>
              <a:t>, </a:t>
            </a:r>
            <a:r>
              <a:rPr lang="el-GR" i="1" dirty="0" smtClean="0">
                <a:solidFill>
                  <a:srgbClr val="0070C0"/>
                </a:solidFill>
              </a:rPr>
              <a:t>Δήμου Φυλής </a:t>
            </a:r>
            <a:endParaRPr lang="it-IT" sz="1400" b="1" i="1" dirty="0">
              <a:solidFill>
                <a:srgbClr val="0070C0"/>
              </a:solidFill>
            </a:endParaRPr>
          </a:p>
        </p:txBody>
      </p:sp>
      <p:pic>
        <p:nvPicPr>
          <p:cNvPr id="22" name="Picture 2">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303" y="900217"/>
            <a:ext cx="491450" cy="49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2580F1A0-4BFE-4692-A9BE-6AAF58E84ADE}" type="slidenum">
              <a:rPr lang="en-US" sz="1600" smtClean="0">
                <a:solidFill>
                  <a:srgbClr val="002060"/>
                </a:solidFill>
              </a:rPr>
              <a:t>2</a:t>
            </a:fld>
            <a:endParaRPr lang="en-US" sz="1600" dirty="0">
              <a:solidFill>
                <a:srgbClr val="002060"/>
              </a:solidFill>
            </a:endParaRPr>
          </a:p>
        </p:txBody>
      </p:sp>
    </p:spTree>
    <p:extLst>
      <p:ext uri="{BB962C8B-B14F-4D97-AF65-F5344CB8AC3E}">
        <p14:creationId xmlns:p14="http://schemas.microsoft.com/office/powerpoint/2010/main" val="396660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67" name="Rectangle 66"/>
          <p:cNvSpPr/>
          <p:nvPr/>
        </p:nvSpPr>
        <p:spPr>
          <a:xfrm>
            <a:off x="2246160" y="907428"/>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ΣΤ</a:t>
            </a:r>
            <a:r>
              <a:rPr lang="en-US" sz="2200" b="1" kern="0" dirty="0">
                <a:solidFill>
                  <a:srgbClr val="002060"/>
                </a:solidFill>
              </a:rPr>
              <a:t>2</a:t>
            </a:r>
            <a:r>
              <a:rPr lang="el-GR" sz="2200" b="1" kern="0" dirty="0">
                <a:solidFill>
                  <a:srgbClr val="002060"/>
                </a:solidFill>
              </a:rPr>
              <a:t>. Κυκλοφορία &amp; Υπηρεσίες Κινητικότητας</a:t>
            </a:r>
          </a:p>
        </p:txBody>
      </p:sp>
      <p:grpSp>
        <p:nvGrpSpPr>
          <p:cNvPr id="81" name="Group 80"/>
          <p:cNvGrpSpPr/>
          <p:nvPr/>
        </p:nvGrpSpPr>
        <p:grpSpPr>
          <a:xfrm>
            <a:off x="63085" y="843815"/>
            <a:ext cx="2268042" cy="540000"/>
            <a:chOff x="167340" y="815433"/>
            <a:chExt cx="2268042" cy="540000"/>
          </a:xfrm>
        </p:grpSpPr>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83" name="TextBox 82"/>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10" name="TextBox 109"/>
          <p:cNvSpPr txBox="1"/>
          <p:nvPr/>
        </p:nvSpPr>
        <p:spPr>
          <a:xfrm>
            <a:off x="281070" y="1586695"/>
            <a:ext cx="8877678" cy="1077218"/>
          </a:xfrm>
          <a:prstGeom prst="rect">
            <a:avLst/>
          </a:prstGeom>
          <a:noFill/>
        </p:spPr>
        <p:txBody>
          <a:bodyPr wrap="square" rtlCol="0">
            <a:spAutoFit/>
          </a:bodyPr>
          <a:lstStyle/>
          <a:p>
            <a:pPr marL="342900" indent="-342900">
              <a:buSzPct val="135000"/>
              <a:buBlip>
                <a:blip r:embed="rId3"/>
              </a:buBlip>
            </a:pPr>
            <a:r>
              <a:rPr lang="el-GR" sz="1600" b="1" dirty="0">
                <a:solidFill>
                  <a:srgbClr val="002060"/>
                </a:solidFill>
              </a:rPr>
              <a:t>Δημόσια/ δημοτικά μέσα μεταφοράς 	</a:t>
            </a:r>
          </a:p>
          <a:p>
            <a:pPr>
              <a:lnSpc>
                <a:spcPct val="150000"/>
              </a:lnSpc>
            </a:pPr>
            <a:r>
              <a:rPr lang="el-GR" sz="1600" dirty="0">
                <a:solidFill>
                  <a:srgbClr val="002060"/>
                </a:solidFill>
              </a:rPr>
              <a:t>Ποσοστό των των κατοίκων σε απόσταση &lt;  400m από </a:t>
            </a:r>
          </a:p>
          <a:p>
            <a:pPr>
              <a:lnSpc>
                <a:spcPct val="150000"/>
              </a:lnSpc>
            </a:pPr>
            <a:r>
              <a:rPr lang="el-GR" sz="1600" dirty="0">
                <a:solidFill>
                  <a:srgbClr val="002060"/>
                </a:solidFill>
              </a:rPr>
              <a:t>τουλάχιστον μια στάση ΜΜΜ: </a:t>
            </a:r>
            <a:r>
              <a:rPr lang="el-GR" sz="1600" dirty="0">
                <a:solidFill>
                  <a:srgbClr val="00B0F0"/>
                </a:solidFill>
              </a:rPr>
              <a:t>100</a:t>
            </a:r>
            <a:r>
              <a:rPr lang="el-GR" sz="1600" b="1" dirty="0">
                <a:solidFill>
                  <a:srgbClr val="00B0F0"/>
                </a:solidFill>
              </a:rPr>
              <a:t> %</a:t>
            </a:r>
          </a:p>
        </p:txBody>
      </p:sp>
      <p:grpSp>
        <p:nvGrpSpPr>
          <p:cNvPr id="111" name="Group 110"/>
          <p:cNvGrpSpPr/>
          <p:nvPr/>
        </p:nvGrpSpPr>
        <p:grpSpPr>
          <a:xfrm>
            <a:off x="5847078" y="1639126"/>
            <a:ext cx="2604952" cy="972357"/>
            <a:chOff x="5739359" y="2152585"/>
            <a:chExt cx="2604952" cy="972357"/>
          </a:xfrm>
        </p:grpSpPr>
        <p:grpSp>
          <p:nvGrpSpPr>
            <p:cNvPr id="112" name="Group 111"/>
            <p:cNvGrpSpPr/>
            <p:nvPr/>
          </p:nvGrpSpPr>
          <p:grpSpPr>
            <a:xfrm>
              <a:off x="5739359" y="2152585"/>
              <a:ext cx="2604952" cy="972357"/>
              <a:chOff x="5739359" y="2152585"/>
              <a:chExt cx="2604952" cy="972357"/>
            </a:xfrm>
          </p:grpSpPr>
          <p:grpSp>
            <p:nvGrpSpPr>
              <p:cNvPr id="114" name="Group 113"/>
              <p:cNvGrpSpPr/>
              <p:nvPr/>
            </p:nvGrpSpPr>
            <p:grpSpPr>
              <a:xfrm>
                <a:off x="5809140" y="2152585"/>
                <a:ext cx="2161314" cy="610142"/>
                <a:chOff x="3995644" y="2860020"/>
                <a:chExt cx="2161314" cy="610142"/>
              </a:xfrm>
            </p:grpSpPr>
            <p:sp>
              <p:nvSpPr>
                <p:cNvPr id="118" name="Rounded Rectangle 117"/>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119" name="TextBox 118"/>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120" name="TextBox 119"/>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121" name="TextBox 120"/>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115" name="TextBox 114"/>
              <p:cNvSpPr txBox="1"/>
              <p:nvPr/>
            </p:nvSpPr>
            <p:spPr>
              <a:xfrm>
                <a:off x="5739359" y="2786388"/>
                <a:ext cx="393056" cy="338554"/>
              </a:xfrm>
              <a:prstGeom prst="rect">
                <a:avLst/>
              </a:prstGeom>
              <a:noFill/>
            </p:spPr>
            <p:txBody>
              <a:bodyPr wrap="none" rtlCol="0">
                <a:spAutoFit/>
              </a:bodyPr>
              <a:lstStyle/>
              <a:p>
                <a:pPr algn="ctr"/>
                <a:r>
                  <a:rPr lang="el-GR" sz="1600" dirty="0"/>
                  <a:t>50</a:t>
                </a:r>
              </a:p>
            </p:txBody>
          </p:sp>
          <p:sp>
            <p:nvSpPr>
              <p:cNvPr id="116" name="Rectangle 115"/>
              <p:cNvSpPr/>
              <p:nvPr/>
            </p:nvSpPr>
            <p:spPr>
              <a:xfrm>
                <a:off x="8012169" y="2776196"/>
                <a:ext cx="332142" cy="338554"/>
              </a:xfrm>
              <a:prstGeom prst="rect">
                <a:avLst/>
              </a:prstGeom>
            </p:spPr>
            <p:txBody>
              <a:bodyPr wrap="none">
                <a:spAutoFit/>
              </a:bodyPr>
              <a:lstStyle/>
              <a:p>
                <a:r>
                  <a:rPr lang="el-GR" sz="1600" dirty="0"/>
                  <a:t>%</a:t>
                </a:r>
              </a:p>
            </p:txBody>
          </p:sp>
          <p:sp>
            <p:nvSpPr>
              <p:cNvPr id="117" name="TextBox 116"/>
              <p:cNvSpPr txBox="1"/>
              <p:nvPr/>
            </p:nvSpPr>
            <p:spPr>
              <a:xfrm>
                <a:off x="7594229" y="2776196"/>
                <a:ext cx="497252" cy="338554"/>
              </a:xfrm>
              <a:prstGeom prst="rect">
                <a:avLst/>
              </a:prstGeom>
              <a:noFill/>
            </p:spPr>
            <p:txBody>
              <a:bodyPr wrap="none" rtlCol="0">
                <a:spAutoFit/>
              </a:bodyPr>
              <a:lstStyle/>
              <a:p>
                <a:r>
                  <a:rPr lang="el-GR" sz="1600" dirty="0"/>
                  <a:t>100</a:t>
                </a:r>
              </a:p>
            </p:txBody>
          </p:sp>
        </p:grpSp>
        <p:sp>
          <p:nvSpPr>
            <p:cNvPr id="113" name="Striped Right Arrow 112"/>
            <p:cNvSpPr/>
            <p:nvPr/>
          </p:nvSpPr>
          <p:spPr>
            <a:xfrm rot="5400000">
              <a:off x="7743191"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36"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883C337C-D67E-4FCE-BB2E-1DD9A6C9EDF2}" type="slidenum">
              <a:rPr lang="en-US" sz="1600" smtClean="0">
                <a:solidFill>
                  <a:srgbClr val="002060"/>
                </a:solidFill>
              </a:rPr>
              <a:t>20</a:t>
            </a:fld>
            <a:endParaRPr lang="en-US" sz="1600" dirty="0">
              <a:solidFill>
                <a:srgbClr val="002060"/>
              </a:solidFill>
            </a:endParaRPr>
          </a:p>
        </p:txBody>
      </p:sp>
      <p:sp>
        <p:nvSpPr>
          <p:cNvPr id="37" name="TextBox 36">
            <a:extLst>
              <a:ext uri="{FF2B5EF4-FFF2-40B4-BE49-F238E27FC236}">
                <a16:creationId xmlns="" xmlns:a16="http://schemas.microsoft.com/office/drawing/2014/main" id="{EF49F9C4-7B05-4580-871F-BB18562C39EA}"/>
              </a:ext>
            </a:extLst>
          </p:cNvPr>
          <p:cNvSpPr txBox="1"/>
          <p:nvPr/>
        </p:nvSpPr>
        <p:spPr>
          <a:xfrm>
            <a:off x="266322" y="3053062"/>
            <a:ext cx="8877678" cy="1077218"/>
          </a:xfrm>
          <a:prstGeom prst="rect">
            <a:avLst/>
          </a:prstGeom>
          <a:noFill/>
        </p:spPr>
        <p:txBody>
          <a:bodyPr wrap="square" rtlCol="0">
            <a:spAutoFit/>
          </a:bodyPr>
          <a:lstStyle/>
          <a:p>
            <a:pPr marL="342900" indent="-342900">
              <a:buSzPct val="135000"/>
              <a:buBlip>
                <a:blip r:embed="rId3"/>
              </a:buBlip>
            </a:pPr>
            <a:r>
              <a:rPr lang="el-GR" sz="1600" b="1" dirty="0">
                <a:solidFill>
                  <a:srgbClr val="002060"/>
                </a:solidFill>
              </a:rPr>
              <a:t>Αμιγείς </a:t>
            </a:r>
            <a:r>
              <a:rPr lang="el-GR" sz="1600" b="1" dirty="0" smtClean="0">
                <a:solidFill>
                  <a:srgbClr val="002060"/>
                </a:solidFill>
              </a:rPr>
              <a:t>πεζόδρομοι, </a:t>
            </a:r>
            <a:r>
              <a:rPr lang="el-GR" sz="1600" b="1" dirty="0">
                <a:solidFill>
                  <a:srgbClr val="002060"/>
                </a:solidFill>
              </a:rPr>
              <a:t>ποδηλατόδρομοι </a:t>
            </a:r>
            <a:r>
              <a:rPr lang="el-GR" sz="1600" b="1" dirty="0" smtClean="0">
                <a:solidFill>
                  <a:srgbClr val="002060"/>
                </a:solidFill>
              </a:rPr>
              <a:t>και δρόμοι ήπιας κυκλοφορίας</a:t>
            </a:r>
            <a:r>
              <a:rPr lang="el-GR" sz="1600" b="1" dirty="0">
                <a:solidFill>
                  <a:srgbClr val="002060"/>
                </a:solidFill>
              </a:rPr>
              <a:t>	</a:t>
            </a:r>
          </a:p>
          <a:p>
            <a:pPr>
              <a:lnSpc>
                <a:spcPct val="150000"/>
              </a:lnSpc>
            </a:pPr>
            <a:r>
              <a:rPr lang="el-GR" sz="1600" dirty="0">
                <a:solidFill>
                  <a:srgbClr val="002060"/>
                </a:solidFill>
              </a:rPr>
              <a:t>Συνολικό μήκος αμιγών </a:t>
            </a:r>
            <a:r>
              <a:rPr lang="el-GR" sz="1600" dirty="0" smtClean="0">
                <a:solidFill>
                  <a:srgbClr val="002060"/>
                </a:solidFill>
              </a:rPr>
              <a:t>πεζόδρομων</a:t>
            </a:r>
            <a:r>
              <a:rPr lang="en-US" sz="1600" dirty="0" smtClean="0">
                <a:solidFill>
                  <a:srgbClr val="002060"/>
                </a:solidFill>
              </a:rPr>
              <a:t>, </a:t>
            </a:r>
            <a:r>
              <a:rPr lang="el-GR" sz="1600" dirty="0" smtClean="0">
                <a:solidFill>
                  <a:srgbClr val="002060"/>
                </a:solidFill>
              </a:rPr>
              <a:t>ποδηλατόδρομων</a:t>
            </a:r>
            <a:r>
              <a:rPr lang="en-US" sz="1600" dirty="0" smtClean="0">
                <a:solidFill>
                  <a:srgbClr val="002060"/>
                </a:solidFill>
              </a:rPr>
              <a:t> </a:t>
            </a:r>
            <a:r>
              <a:rPr lang="el-GR" sz="1600" dirty="0" smtClean="0">
                <a:solidFill>
                  <a:srgbClr val="002060"/>
                </a:solidFill>
              </a:rPr>
              <a:t>                                                                                      και δρόμων ήπιας κυκλοφορίας : </a:t>
            </a:r>
            <a:r>
              <a:rPr lang="en-US" sz="1600" dirty="0" smtClean="0">
                <a:solidFill>
                  <a:srgbClr val="00B0F0"/>
                </a:solidFill>
              </a:rPr>
              <a:t>188</a:t>
            </a:r>
            <a:r>
              <a:rPr lang="el-GR" sz="1600" dirty="0" smtClean="0">
                <a:solidFill>
                  <a:srgbClr val="00B0F0"/>
                </a:solidFill>
              </a:rPr>
              <a:t>,</a:t>
            </a:r>
            <a:r>
              <a:rPr lang="en-US" sz="1600" dirty="0" smtClean="0">
                <a:solidFill>
                  <a:srgbClr val="00B0F0"/>
                </a:solidFill>
              </a:rPr>
              <a:t>8</a:t>
            </a:r>
            <a:r>
              <a:rPr lang="el-GR" sz="1600" dirty="0" smtClean="0">
                <a:solidFill>
                  <a:srgbClr val="00B0F0"/>
                </a:solidFill>
              </a:rPr>
              <a:t> </a:t>
            </a:r>
            <a:r>
              <a:rPr lang="en-US" sz="1600" dirty="0">
                <a:solidFill>
                  <a:srgbClr val="00B0F0"/>
                </a:solidFill>
              </a:rPr>
              <a:t>m</a:t>
            </a:r>
            <a:r>
              <a:rPr lang="el-GR" sz="1600" dirty="0">
                <a:solidFill>
                  <a:srgbClr val="00B0F0"/>
                </a:solidFill>
              </a:rPr>
              <a:t>/100 κατοίκους</a:t>
            </a:r>
            <a:endParaRPr lang="el-GR" sz="1600" b="1" dirty="0">
              <a:solidFill>
                <a:srgbClr val="00B0F0"/>
              </a:solidFill>
            </a:endParaRPr>
          </a:p>
        </p:txBody>
      </p:sp>
      <p:grpSp>
        <p:nvGrpSpPr>
          <p:cNvPr id="38" name="Group 52">
            <a:extLst>
              <a:ext uri="{FF2B5EF4-FFF2-40B4-BE49-F238E27FC236}">
                <a16:creationId xmlns="" xmlns:a16="http://schemas.microsoft.com/office/drawing/2014/main" id="{B126D125-18D7-4390-B5E2-A3C2321C8BB4}"/>
              </a:ext>
            </a:extLst>
          </p:cNvPr>
          <p:cNvGrpSpPr/>
          <p:nvPr/>
        </p:nvGrpSpPr>
        <p:grpSpPr>
          <a:xfrm>
            <a:off x="5816822" y="3269587"/>
            <a:ext cx="3256126" cy="972357"/>
            <a:chOff x="5713711" y="2152585"/>
            <a:chExt cx="3256126" cy="972357"/>
          </a:xfrm>
        </p:grpSpPr>
        <p:grpSp>
          <p:nvGrpSpPr>
            <p:cNvPr id="39" name="Group 53">
              <a:extLst>
                <a:ext uri="{FF2B5EF4-FFF2-40B4-BE49-F238E27FC236}">
                  <a16:creationId xmlns="" xmlns:a16="http://schemas.microsoft.com/office/drawing/2014/main" id="{9CD454EF-72F5-4CE4-A290-A6A116F94AAF}"/>
                </a:ext>
              </a:extLst>
            </p:cNvPr>
            <p:cNvGrpSpPr/>
            <p:nvPr/>
          </p:nvGrpSpPr>
          <p:grpSpPr>
            <a:xfrm>
              <a:off x="5713711" y="2152585"/>
              <a:ext cx="3256126" cy="972357"/>
              <a:chOff x="5713711" y="2152585"/>
              <a:chExt cx="3256126" cy="972357"/>
            </a:xfrm>
          </p:grpSpPr>
          <p:grpSp>
            <p:nvGrpSpPr>
              <p:cNvPr id="45" name="Group 55">
                <a:extLst>
                  <a:ext uri="{FF2B5EF4-FFF2-40B4-BE49-F238E27FC236}">
                    <a16:creationId xmlns="" xmlns:a16="http://schemas.microsoft.com/office/drawing/2014/main" id="{C97C3855-BCDA-400E-8CB4-97C721AB2C81}"/>
                  </a:ext>
                </a:extLst>
              </p:cNvPr>
              <p:cNvGrpSpPr/>
              <p:nvPr/>
            </p:nvGrpSpPr>
            <p:grpSpPr>
              <a:xfrm>
                <a:off x="5809140" y="2152585"/>
                <a:ext cx="2161314" cy="610142"/>
                <a:chOff x="3995644" y="2860020"/>
                <a:chExt cx="2161314" cy="610142"/>
              </a:xfrm>
            </p:grpSpPr>
            <p:sp>
              <p:nvSpPr>
                <p:cNvPr id="49" name="Rounded Rectangle 59">
                  <a:extLst>
                    <a:ext uri="{FF2B5EF4-FFF2-40B4-BE49-F238E27FC236}">
                      <a16:creationId xmlns="" xmlns:a16="http://schemas.microsoft.com/office/drawing/2014/main" id="{66FCDA37-E444-4A37-9A7E-CB7CA237202B}"/>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50" name="TextBox 49">
                  <a:extLst>
                    <a:ext uri="{FF2B5EF4-FFF2-40B4-BE49-F238E27FC236}">
                      <a16:creationId xmlns="" xmlns:a16="http://schemas.microsoft.com/office/drawing/2014/main" id="{3804E7D5-2211-4BE3-99D9-A277F6F15D75}"/>
                    </a:ext>
                  </a:extLst>
                </p:cNvPr>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51" name="TextBox 50">
                  <a:extLst>
                    <a:ext uri="{FF2B5EF4-FFF2-40B4-BE49-F238E27FC236}">
                      <a16:creationId xmlns="" xmlns:a16="http://schemas.microsoft.com/office/drawing/2014/main" id="{16DF868B-583F-448C-A814-BC1BE5320788}"/>
                    </a:ext>
                  </a:extLst>
                </p:cNvPr>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52" name="TextBox 51">
                  <a:extLst>
                    <a:ext uri="{FF2B5EF4-FFF2-40B4-BE49-F238E27FC236}">
                      <a16:creationId xmlns="" xmlns:a16="http://schemas.microsoft.com/office/drawing/2014/main" id="{DC280655-44FC-478A-9B17-3F562630C68A}"/>
                    </a:ext>
                  </a:extLst>
                </p:cNvPr>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46" name="TextBox 45">
                <a:extLst>
                  <a:ext uri="{FF2B5EF4-FFF2-40B4-BE49-F238E27FC236}">
                    <a16:creationId xmlns="" xmlns:a16="http://schemas.microsoft.com/office/drawing/2014/main" id="{B1503508-95DA-43D1-9034-57BFA121207A}"/>
                  </a:ext>
                </a:extLst>
              </p:cNvPr>
              <p:cNvSpPr txBox="1"/>
              <p:nvPr/>
            </p:nvSpPr>
            <p:spPr>
              <a:xfrm>
                <a:off x="5713711" y="2786388"/>
                <a:ext cx="444353" cy="338554"/>
              </a:xfrm>
              <a:prstGeom prst="rect">
                <a:avLst/>
              </a:prstGeom>
              <a:noFill/>
            </p:spPr>
            <p:txBody>
              <a:bodyPr wrap="none" rtlCol="0">
                <a:spAutoFit/>
              </a:bodyPr>
              <a:lstStyle/>
              <a:p>
                <a:pPr algn="ctr"/>
                <a:r>
                  <a:rPr lang="el-GR" sz="1600" dirty="0"/>
                  <a:t>0,2</a:t>
                </a:r>
              </a:p>
            </p:txBody>
          </p:sp>
          <p:sp>
            <p:nvSpPr>
              <p:cNvPr id="47" name="Rectangle 57">
                <a:extLst>
                  <a:ext uri="{FF2B5EF4-FFF2-40B4-BE49-F238E27FC236}">
                    <a16:creationId xmlns="" xmlns:a16="http://schemas.microsoft.com/office/drawing/2014/main" id="{8B216D29-1A3A-4397-B38A-56B5A0768C68}"/>
                  </a:ext>
                </a:extLst>
              </p:cNvPr>
              <p:cNvSpPr/>
              <p:nvPr/>
            </p:nvSpPr>
            <p:spPr>
              <a:xfrm>
                <a:off x="7849209" y="2776196"/>
                <a:ext cx="1120628" cy="338554"/>
              </a:xfrm>
              <a:prstGeom prst="rect">
                <a:avLst/>
              </a:prstGeom>
            </p:spPr>
            <p:txBody>
              <a:bodyPr wrap="none">
                <a:spAutoFit/>
              </a:bodyPr>
              <a:lstStyle/>
              <a:p>
                <a:r>
                  <a:rPr lang="en-US" sz="1600" dirty="0"/>
                  <a:t>m/100 </a:t>
                </a:r>
                <a:r>
                  <a:rPr lang="el-GR" sz="1600" dirty="0"/>
                  <a:t>κατ.</a:t>
                </a:r>
              </a:p>
            </p:txBody>
          </p:sp>
          <p:sp>
            <p:nvSpPr>
              <p:cNvPr id="48" name="TextBox 47">
                <a:extLst>
                  <a:ext uri="{FF2B5EF4-FFF2-40B4-BE49-F238E27FC236}">
                    <a16:creationId xmlns="" xmlns:a16="http://schemas.microsoft.com/office/drawing/2014/main" id="{624981C3-6273-40C7-B119-1799F14B7C19}"/>
                  </a:ext>
                </a:extLst>
              </p:cNvPr>
              <p:cNvSpPr txBox="1"/>
              <p:nvPr/>
            </p:nvSpPr>
            <p:spPr>
              <a:xfrm>
                <a:off x="7594229" y="2776196"/>
                <a:ext cx="393056" cy="338554"/>
              </a:xfrm>
              <a:prstGeom prst="rect">
                <a:avLst/>
              </a:prstGeom>
              <a:noFill/>
            </p:spPr>
            <p:txBody>
              <a:bodyPr wrap="none" rtlCol="0">
                <a:spAutoFit/>
              </a:bodyPr>
              <a:lstStyle/>
              <a:p>
                <a:r>
                  <a:rPr lang="el-GR" sz="1600" dirty="0"/>
                  <a:t>20</a:t>
                </a:r>
              </a:p>
            </p:txBody>
          </p:sp>
        </p:grpSp>
        <p:sp>
          <p:nvSpPr>
            <p:cNvPr id="40" name="Striped Right Arrow 54">
              <a:extLst>
                <a:ext uri="{FF2B5EF4-FFF2-40B4-BE49-F238E27FC236}">
                  <a16:creationId xmlns="" xmlns:a16="http://schemas.microsoft.com/office/drawing/2014/main" id="{6325956C-6D83-41EC-9FEB-267FB5DF1145}"/>
                </a:ext>
              </a:extLst>
            </p:cNvPr>
            <p:cNvSpPr/>
            <p:nvPr/>
          </p:nvSpPr>
          <p:spPr>
            <a:xfrm rot="5400000">
              <a:off x="8449358"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Tree>
    <p:extLst>
      <p:ext uri="{BB962C8B-B14F-4D97-AF65-F5344CB8AC3E}">
        <p14:creationId xmlns:p14="http://schemas.microsoft.com/office/powerpoint/2010/main" val="197703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266322" y="1447575"/>
            <a:ext cx="5409243" cy="1077218"/>
          </a:xfrm>
          <a:prstGeom prst="rect">
            <a:avLst/>
          </a:prstGeom>
          <a:noFill/>
        </p:spPr>
        <p:txBody>
          <a:bodyPr wrap="square" rtlCol="0">
            <a:spAutoFit/>
          </a:bodyPr>
          <a:lstStyle/>
          <a:p>
            <a:pPr marL="342900" indent="-342900">
              <a:buSzPct val="135000"/>
              <a:buBlip>
                <a:blip r:embed="rId2"/>
              </a:buBlip>
            </a:pPr>
            <a:r>
              <a:rPr lang="el-GR" sz="1600" b="1" dirty="0">
                <a:solidFill>
                  <a:srgbClr val="002060"/>
                </a:solidFill>
              </a:rPr>
              <a:t>Προσβασιμότητα σε υπηρεσίες 	</a:t>
            </a:r>
          </a:p>
          <a:p>
            <a:pPr>
              <a:lnSpc>
                <a:spcPct val="150000"/>
              </a:lnSpc>
            </a:pPr>
            <a:r>
              <a:rPr lang="el-GR" sz="1600" dirty="0">
                <a:solidFill>
                  <a:srgbClr val="002060"/>
                </a:solidFill>
              </a:rPr>
              <a:t>Ποσοστό των κατοίκων σε απόσταση &lt; 800m </a:t>
            </a:r>
          </a:p>
          <a:p>
            <a:pPr>
              <a:lnSpc>
                <a:spcPct val="150000"/>
              </a:lnSpc>
            </a:pPr>
            <a:r>
              <a:rPr lang="el-GR" sz="1600" dirty="0">
                <a:solidFill>
                  <a:srgbClr val="002060"/>
                </a:solidFill>
              </a:rPr>
              <a:t>από τουλάχιστον 3 διαφορετικές βασικές υπηρεσίες: </a:t>
            </a:r>
            <a:r>
              <a:rPr lang="el-GR" sz="1600" dirty="0" smtClean="0">
                <a:solidFill>
                  <a:srgbClr val="00B0F0"/>
                </a:solidFill>
              </a:rPr>
              <a:t>100% </a:t>
            </a:r>
            <a:endParaRPr lang="el-GR" sz="1600" b="1" dirty="0">
              <a:solidFill>
                <a:srgbClr val="00B0F0"/>
              </a:solidFill>
            </a:endParaRPr>
          </a:p>
        </p:txBody>
      </p:sp>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grpSp>
        <p:nvGrpSpPr>
          <p:cNvPr id="64" name="Group 63"/>
          <p:cNvGrpSpPr/>
          <p:nvPr/>
        </p:nvGrpSpPr>
        <p:grpSpPr>
          <a:xfrm>
            <a:off x="80291" y="817718"/>
            <a:ext cx="2268042" cy="540000"/>
            <a:chOff x="167340" y="815433"/>
            <a:chExt cx="2268042" cy="540000"/>
          </a:xfrm>
        </p:grpSpPr>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66" name="TextBox 65"/>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grpSp>
        <p:nvGrpSpPr>
          <p:cNvPr id="68" name="Group 67"/>
          <p:cNvGrpSpPr/>
          <p:nvPr/>
        </p:nvGrpSpPr>
        <p:grpSpPr>
          <a:xfrm>
            <a:off x="6304350" y="1514754"/>
            <a:ext cx="2604952" cy="972357"/>
            <a:chOff x="5739359" y="2152585"/>
            <a:chExt cx="2604952" cy="972357"/>
          </a:xfrm>
        </p:grpSpPr>
        <p:grpSp>
          <p:nvGrpSpPr>
            <p:cNvPr id="69" name="Group 68"/>
            <p:cNvGrpSpPr/>
            <p:nvPr/>
          </p:nvGrpSpPr>
          <p:grpSpPr>
            <a:xfrm>
              <a:off x="5739359" y="2152585"/>
              <a:ext cx="2604952" cy="972357"/>
              <a:chOff x="5739359" y="2152585"/>
              <a:chExt cx="2604952" cy="972357"/>
            </a:xfrm>
          </p:grpSpPr>
          <p:grpSp>
            <p:nvGrpSpPr>
              <p:cNvPr id="71" name="Group 70"/>
              <p:cNvGrpSpPr/>
              <p:nvPr/>
            </p:nvGrpSpPr>
            <p:grpSpPr>
              <a:xfrm>
                <a:off x="5809140" y="2152585"/>
                <a:ext cx="2161314" cy="610142"/>
                <a:chOff x="3995644" y="2860020"/>
                <a:chExt cx="2161314" cy="610142"/>
              </a:xfrm>
            </p:grpSpPr>
            <p:sp>
              <p:nvSpPr>
                <p:cNvPr id="75" name="Rounded Rectangle 74"/>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76" name="TextBox 75"/>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77" name="TextBox 76"/>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78" name="TextBox 77"/>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72" name="TextBox 71"/>
              <p:cNvSpPr txBox="1"/>
              <p:nvPr/>
            </p:nvSpPr>
            <p:spPr>
              <a:xfrm>
                <a:off x="5739359" y="2786388"/>
                <a:ext cx="393056" cy="338554"/>
              </a:xfrm>
              <a:prstGeom prst="rect">
                <a:avLst/>
              </a:prstGeom>
              <a:noFill/>
            </p:spPr>
            <p:txBody>
              <a:bodyPr wrap="none" rtlCol="0">
                <a:spAutoFit/>
              </a:bodyPr>
              <a:lstStyle/>
              <a:p>
                <a:pPr algn="ctr"/>
                <a:r>
                  <a:rPr lang="el-GR" sz="1600" dirty="0"/>
                  <a:t>50</a:t>
                </a:r>
              </a:p>
            </p:txBody>
          </p:sp>
          <p:sp>
            <p:nvSpPr>
              <p:cNvPr id="73" name="Rectangle 72"/>
              <p:cNvSpPr/>
              <p:nvPr/>
            </p:nvSpPr>
            <p:spPr>
              <a:xfrm>
                <a:off x="8012169" y="2776196"/>
                <a:ext cx="332142" cy="338554"/>
              </a:xfrm>
              <a:prstGeom prst="rect">
                <a:avLst/>
              </a:prstGeom>
            </p:spPr>
            <p:txBody>
              <a:bodyPr wrap="none">
                <a:spAutoFit/>
              </a:bodyPr>
              <a:lstStyle/>
              <a:p>
                <a:r>
                  <a:rPr lang="el-GR" sz="1600" dirty="0"/>
                  <a:t>%</a:t>
                </a:r>
              </a:p>
            </p:txBody>
          </p:sp>
          <p:sp>
            <p:nvSpPr>
              <p:cNvPr id="74" name="TextBox 73"/>
              <p:cNvSpPr txBox="1"/>
              <p:nvPr/>
            </p:nvSpPr>
            <p:spPr>
              <a:xfrm>
                <a:off x="7594229" y="2776196"/>
                <a:ext cx="393056" cy="338554"/>
              </a:xfrm>
              <a:prstGeom prst="rect">
                <a:avLst/>
              </a:prstGeom>
              <a:noFill/>
            </p:spPr>
            <p:txBody>
              <a:bodyPr wrap="none" rtlCol="0">
                <a:spAutoFit/>
              </a:bodyPr>
              <a:lstStyle/>
              <a:p>
                <a:r>
                  <a:rPr lang="el-GR" sz="1600" dirty="0"/>
                  <a:t>90</a:t>
                </a:r>
              </a:p>
            </p:txBody>
          </p:sp>
        </p:grpSp>
        <p:sp>
          <p:nvSpPr>
            <p:cNvPr id="70" name="Striped Right Arrow 69"/>
            <p:cNvSpPr/>
            <p:nvPr/>
          </p:nvSpPr>
          <p:spPr>
            <a:xfrm rot="5400000">
              <a:off x="7933288"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80" name="Rectangle 79"/>
          <p:cNvSpPr/>
          <p:nvPr/>
        </p:nvSpPr>
        <p:spPr>
          <a:xfrm>
            <a:off x="2251078" y="869047"/>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ΣΤ4. Εγκαταστάσεις &amp; Υπηρεσίες </a:t>
            </a:r>
          </a:p>
        </p:txBody>
      </p:sp>
      <p:sp>
        <p:nvSpPr>
          <p:cNvPr id="67"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C3FF47B3-29DC-421E-A0DF-7AE0D08863B6}" type="slidenum">
              <a:rPr lang="en-US" sz="1600" smtClean="0">
                <a:solidFill>
                  <a:srgbClr val="002060"/>
                </a:solidFill>
              </a:rPr>
              <a:t>21</a:t>
            </a:fld>
            <a:endParaRPr lang="en-US" sz="1600" dirty="0">
              <a:solidFill>
                <a:srgbClr val="002060"/>
              </a:solidFill>
            </a:endParaRPr>
          </a:p>
        </p:txBody>
      </p:sp>
      <p:sp>
        <p:nvSpPr>
          <p:cNvPr id="81" name="Rectangle 137">
            <a:extLst>
              <a:ext uri="{FF2B5EF4-FFF2-40B4-BE49-F238E27FC236}">
                <a16:creationId xmlns="" xmlns:a16="http://schemas.microsoft.com/office/drawing/2014/main" id="{D23D7665-FB4B-4DB3-8C81-4984DAFAE999}"/>
              </a:ext>
            </a:extLst>
          </p:cNvPr>
          <p:cNvSpPr/>
          <p:nvPr/>
        </p:nvSpPr>
        <p:spPr>
          <a:xfrm>
            <a:off x="2263227" y="2972131"/>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ΣΤ6. Συνδιαχείριση &amp; Συμμετοχή Πολιτών</a:t>
            </a:r>
          </a:p>
        </p:txBody>
      </p:sp>
      <p:grpSp>
        <p:nvGrpSpPr>
          <p:cNvPr id="82" name="Group 138">
            <a:extLst>
              <a:ext uri="{FF2B5EF4-FFF2-40B4-BE49-F238E27FC236}">
                <a16:creationId xmlns="" xmlns:a16="http://schemas.microsoft.com/office/drawing/2014/main" id="{EB057D3C-A74C-49A0-9345-C104A4874BCC}"/>
              </a:ext>
            </a:extLst>
          </p:cNvPr>
          <p:cNvGrpSpPr/>
          <p:nvPr/>
        </p:nvGrpSpPr>
        <p:grpSpPr>
          <a:xfrm>
            <a:off x="80152" y="2908518"/>
            <a:ext cx="2268042" cy="540000"/>
            <a:chOff x="167340" y="815433"/>
            <a:chExt cx="2268042" cy="540000"/>
          </a:xfrm>
        </p:grpSpPr>
        <p:pic>
          <p:nvPicPr>
            <p:cNvPr id="83" name="Picture 139">
              <a:extLst>
                <a:ext uri="{FF2B5EF4-FFF2-40B4-BE49-F238E27FC236}">
                  <a16:creationId xmlns="" xmlns:a16="http://schemas.microsoft.com/office/drawing/2014/main" id="{34D398F6-46F2-4590-A1B7-3B4E13100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84" name="TextBox 83">
              <a:extLst>
                <a:ext uri="{FF2B5EF4-FFF2-40B4-BE49-F238E27FC236}">
                  <a16:creationId xmlns="" xmlns:a16="http://schemas.microsoft.com/office/drawing/2014/main" id="{D9F85098-4686-406B-8E8A-AB9C9A29C7B7}"/>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96" name="TextBox 95">
            <a:extLst>
              <a:ext uri="{FF2B5EF4-FFF2-40B4-BE49-F238E27FC236}">
                <a16:creationId xmlns="" xmlns:a16="http://schemas.microsoft.com/office/drawing/2014/main" id="{30F24CB6-C5F3-4FF5-AD7D-774E008B67A4}"/>
              </a:ext>
            </a:extLst>
          </p:cNvPr>
          <p:cNvSpPr txBox="1"/>
          <p:nvPr/>
        </p:nvSpPr>
        <p:spPr>
          <a:xfrm>
            <a:off x="266322" y="3513644"/>
            <a:ext cx="7351476" cy="584775"/>
          </a:xfrm>
          <a:prstGeom prst="rect">
            <a:avLst/>
          </a:prstGeom>
          <a:noFill/>
        </p:spPr>
        <p:txBody>
          <a:bodyPr wrap="square" rtlCol="0">
            <a:spAutoFit/>
          </a:bodyPr>
          <a:lstStyle/>
          <a:p>
            <a:pPr marL="342900" indent="-342900">
              <a:buSzPct val="135000"/>
              <a:buBlip>
                <a:blip r:embed="rId4"/>
              </a:buBlip>
            </a:pPr>
            <a:r>
              <a:rPr lang="el-GR" sz="1600" b="1" dirty="0">
                <a:solidFill>
                  <a:schemeClr val="bg1">
                    <a:lumMod val="50000"/>
                  </a:schemeClr>
                </a:solidFill>
              </a:rPr>
              <a:t>Συμμετοχή των πολιτών στον αστικό σχεδιασμό της περιοχής</a:t>
            </a:r>
          </a:p>
          <a:p>
            <a:r>
              <a:rPr lang="el-GR" sz="1600" dirty="0">
                <a:solidFill>
                  <a:schemeClr val="bg1">
                    <a:lumMod val="50000"/>
                  </a:schemeClr>
                </a:solidFill>
              </a:rPr>
              <a:t>Βαθμός συμμετοχής των </a:t>
            </a:r>
            <a:r>
              <a:rPr lang="el-GR" sz="1600" dirty="0" smtClean="0">
                <a:solidFill>
                  <a:schemeClr val="bg1">
                    <a:lumMod val="50000"/>
                  </a:schemeClr>
                </a:solidFill>
              </a:rPr>
              <a:t>κατοίκων στον </a:t>
            </a:r>
            <a:r>
              <a:rPr lang="el-GR" sz="1600" dirty="0">
                <a:solidFill>
                  <a:schemeClr val="bg1">
                    <a:lumMod val="50000"/>
                  </a:schemeClr>
                </a:solidFill>
              </a:rPr>
              <a:t>αστικό σχεδιασμό της περιοχής</a:t>
            </a:r>
            <a:r>
              <a:rPr lang="el-GR" sz="1600" dirty="0" smtClean="0">
                <a:solidFill>
                  <a:schemeClr val="bg1">
                    <a:lumMod val="50000"/>
                  </a:schemeClr>
                </a:solidFill>
              </a:rPr>
              <a:t>:</a:t>
            </a:r>
            <a:endParaRPr lang="el-GR" sz="1600" b="1" dirty="0">
              <a:solidFill>
                <a:schemeClr val="bg1">
                  <a:lumMod val="50000"/>
                </a:schemeClr>
              </a:solidFill>
            </a:endParaRPr>
          </a:p>
        </p:txBody>
      </p:sp>
      <p:grpSp>
        <p:nvGrpSpPr>
          <p:cNvPr id="2" name="Group 1"/>
          <p:cNvGrpSpPr/>
          <p:nvPr/>
        </p:nvGrpSpPr>
        <p:grpSpPr>
          <a:xfrm>
            <a:off x="670007" y="4149116"/>
            <a:ext cx="7830043" cy="439683"/>
            <a:chOff x="670007" y="4149116"/>
            <a:chExt cx="7830043" cy="439683"/>
          </a:xfrm>
        </p:grpSpPr>
        <p:sp>
          <p:nvSpPr>
            <p:cNvPr id="36" name="Rectangle 35"/>
            <p:cNvSpPr/>
            <p:nvPr/>
          </p:nvSpPr>
          <p:spPr>
            <a:xfrm>
              <a:off x="1218851" y="4199680"/>
              <a:ext cx="7281199" cy="338554"/>
            </a:xfrm>
            <a:prstGeom prst="rect">
              <a:avLst/>
            </a:prstGeom>
          </p:spPr>
          <p:txBody>
            <a:bodyPr wrap="square">
              <a:spAutoFit/>
            </a:bodyPr>
            <a:lstStyle/>
            <a:p>
              <a:r>
                <a:rPr lang="el-GR" sz="1600" dirty="0" smtClean="0">
                  <a:solidFill>
                    <a:srgbClr val="002060"/>
                  </a:solidFill>
                </a:rPr>
                <a:t>Δείκτης ανενεργός για αξιολόγηση υπάρχουσας κατάστασης σε υφστάμενες γειτονιές</a:t>
              </a:r>
              <a:endParaRPr lang="el-GR" sz="1600" dirty="0">
                <a:solidFill>
                  <a:srgbClr val="002060"/>
                </a:solidFil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007" y="4149116"/>
              <a:ext cx="497890" cy="439683"/>
            </a:xfrm>
            <a:prstGeom prst="rect">
              <a:avLst/>
            </a:prstGeom>
          </p:spPr>
        </p:pic>
      </p:grpSp>
    </p:spTree>
    <p:extLst>
      <p:ext uri="{BB962C8B-B14F-4D97-AF65-F5344CB8AC3E}">
        <p14:creationId xmlns:p14="http://schemas.microsoft.com/office/powerpoint/2010/main" val="84319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4347" y="783960"/>
            <a:ext cx="9129981" cy="461665"/>
          </a:xfrm>
          <a:prstGeom prst="rect">
            <a:avLst/>
          </a:prstGeom>
        </p:spPr>
        <p:txBody>
          <a:bodyPr wrap="square">
            <a:spAutoFit/>
          </a:bodyPr>
          <a:lstStyle/>
          <a:p>
            <a:pPr lvl="0" algn="ctr">
              <a:defRPr/>
            </a:pPr>
            <a:r>
              <a:rPr lang="el-GR" sz="2400" b="1" kern="0" dirty="0">
                <a:solidFill>
                  <a:srgbClr val="002060"/>
                </a:solidFill>
              </a:rPr>
              <a:t>ΑΛΛΟΙ ΔΕΙΚΤΕΣ ΕΠΙΔΟΣΗΣ </a:t>
            </a:r>
          </a:p>
        </p:txBody>
      </p:sp>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17" name="Rectangle 16"/>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Α. Αστικές Υποδομές</a:t>
            </a:r>
            <a:endParaRPr lang="en-US" sz="2400" b="1" kern="0" dirty="0">
              <a:solidFill>
                <a:srgbClr val="002060"/>
              </a:solidFill>
            </a:endParaRPr>
          </a:p>
        </p:txBody>
      </p:sp>
      <p:sp>
        <p:nvSpPr>
          <p:cNvPr id="18"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22</a:t>
            </a:fld>
            <a:endParaRPr lang="en-US" sz="1600" dirty="0">
              <a:solidFill>
                <a:srgbClr val="002060"/>
              </a:solidFill>
            </a:endParaRPr>
          </a:p>
        </p:txBody>
      </p:sp>
      <p:grpSp>
        <p:nvGrpSpPr>
          <p:cNvPr id="19" name="Group 1">
            <a:extLst>
              <a:ext uri="{FF2B5EF4-FFF2-40B4-BE49-F238E27FC236}">
                <a16:creationId xmlns="" xmlns:a16="http://schemas.microsoft.com/office/drawing/2014/main" id="{A8C7D810-8D67-422E-AE86-45ECED21D1EC}"/>
              </a:ext>
            </a:extLst>
          </p:cNvPr>
          <p:cNvGrpSpPr/>
          <p:nvPr/>
        </p:nvGrpSpPr>
        <p:grpSpPr>
          <a:xfrm>
            <a:off x="252303" y="2388451"/>
            <a:ext cx="8877678" cy="1077218"/>
            <a:chOff x="252303" y="2150072"/>
            <a:chExt cx="8877678" cy="1077218"/>
          </a:xfrm>
        </p:grpSpPr>
        <p:sp>
          <p:nvSpPr>
            <p:cNvPr id="20" name="TextBox 19">
              <a:extLst>
                <a:ext uri="{FF2B5EF4-FFF2-40B4-BE49-F238E27FC236}">
                  <a16:creationId xmlns="" xmlns:a16="http://schemas.microsoft.com/office/drawing/2014/main" id="{C66D1AD4-08A0-452F-BEB6-A37128ED691A}"/>
                </a:ext>
              </a:extLst>
            </p:cNvPr>
            <p:cNvSpPr txBox="1"/>
            <p:nvPr/>
          </p:nvSpPr>
          <p:spPr>
            <a:xfrm>
              <a:off x="252303" y="2150072"/>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Συμπαγής πόλη </a:t>
              </a:r>
              <a:endParaRPr lang="en-US" sz="1600" b="1" dirty="0">
                <a:solidFill>
                  <a:srgbClr val="002060"/>
                </a:solidFill>
              </a:endParaRPr>
            </a:p>
            <a:p>
              <a:pPr>
                <a:lnSpc>
                  <a:spcPct val="150000"/>
                </a:lnSpc>
              </a:pPr>
              <a:r>
                <a:rPr lang="el-GR" sz="1600" dirty="0">
                  <a:solidFill>
                    <a:srgbClr val="002060"/>
                  </a:solidFill>
                </a:rPr>
                <a:t>'Ογκος κτιρίων πάνω από την επιφάνεια του εδάφους  </a:t>
              </a:r>
            </a:p>
            <a:p>
              <a:pPr>
                <a:lnSpc>
                  <a:spcPct val="150000"/>
                </a:lnSpc>
              </a:pPr>
              <a:r>
                <a:rPr lang="el-GR" sz="1600" dirty="0">
                  <a:solidFill>
                    <a:srgbClr val="002060"/>
                  </a:solidFill>
                </a:rPr>
                <a:t>επί της καθαρής δομημένης επιφάνειας</a:t>
              </a:r>
              <a:r>
                <a:rPr lang="en-US" sz="1600" dirty="0">
                  <a:solidFill>
                    <a:srgbClr val="002060"/>
                  </a:solidFill>
                </a:rPr>
                <a:t>:</a:t>
              </a:r>
              <a:r>
                <a:rPr lang="el-GR" sz="1600" dirty="0">
                  <a:solidFill>
                    <a:srgbClr val="002060"/>
                  </a:solidFill>
                </a:rPr>
                <a:t> </a:t>
              </a:r>
              <a:r>
                <a:rPr lang="el-GR" sz="1600" b="1" dirty="0">
                  <a:solidFill>
                    <a:srgbClr val="00B0F0"/>
                  </a:solidFill>
                </a:rPr>
                <a:t>27 909 </a:t>
              </a:r>
              <a:r>
                <a:rPr lang="en-US" sz="1600" b="1" dirty="0">
                  <a:solidFill>
                    <a:srgbClr val="00B0F0"/>
                  </a:solidFill>
                </a:rPr>
                <a:t>m</a:t>
              </a:r>
              <a:r>
                <a:rPr lang="en-US" sz="1600" b="1" baseline="30000" dirty="0">
                  <a:solidFill>
                    <a:srgbClr val="00B0F0"/>
                  </a:solidFill>
                </a:rPr>
                <a:t>3</a:t>
              </a:r>
              <a:r>
                <a:rPr lang="en-US" sz="1600" b="1" dirty="0">
                  <a:solidFill>
                    <a:srgbClr val="00B0F0"/>
                  </a:solidFill>
                </a:rPr>
                <a:t>/ha</a:t>
              </a:r>
              <a:endParaRPr lang="el-GR" sz="1600" b="1" dirty="0">
                <a:solidFill>
                  <a:srgbClr val="00B0F0"/>
                </a:solidFill>
              </a:endParaRPr>
            </a:p>
          </p:txBody>
        </p:sp>
        <p:grpSp>
          <p:nvGrpSpPr>
            <p:cNvPr id="21" name="Group 25">
              <a:extLst>
                <a:ext uri="{FF2B5EF4-FFF2-40B4-BE49-F238E27FC236}">
                  <a16:creationId xmlns="" xmlns:a16="http://schemas.microsoft.com/office/drawing/2014/main" id="{89046A5B-E5DE-41E5-9896-5AAC38E5721A}"/>
                </a:ext>
              </a:extLst>
            </p:cNvPr>
            <p:cNvGrpSpPr/>
            <p:nvPr/>
          </p:nvGrpSpPr>
          <p:grpSpPr>
            <a:xfrm>
              <a:off x="5471176" y="2207599"/>
              <a:ext cx="3363518" cy="962165"/>
              <a:chOff x="3735156" y="2860020"/>
              <a:chExt cx="3363518" cy="962165"/>
            </a:xfrm>
          </p:grpSpPr>
          <p:grpSp>
            <p:nvGrpSpPr>
              <p:cNvPr id="22" name="Group 20">
                <a:extLst>
                  <a:ext uri="{FF2B5EF4-FFF2-40B4-BE49-F238E27FC236}">
                    <a16:creationId xmlns="" xmlns:a16="http://schemas.microsoft.com/office/drawing/2014/main" id="{40C451B1-F0BA-4B19-BD73-2A31594DBD99}"/>
                  </a:ext>
                </a:extLst>
              </p:cNvPr>
              <p:cNvGrpSpPr/>
              <p:nvPr/>
            </p:nvGrpSpPr>
            <p:grpSpPr>
              <a:xfrm>
                <a:off x="3735156" y="2860020"/>
                <a:ext cx="3363518" cy="962165"/>
                <a:chOff x="3735156" y="2860020"/>
                <a:chExt cx="3363518" cy="962165"/>
              </a:xfrm>
            </p:grpSpPr>
            <p:grpSp>
              <p:nvGrpSpPr>
                <p:cNvPr id="24" name="Group 11">
                  <a:extLst>
                    <a:ext uri="{FF2B5EF4-FFF2-40B4-BE49-F238E27FC236}">
                      <a16:creationId xmlns="" xmlns:a16="http://schemas.microsoft.com/office/drawing/2014/main" id="{47160E9E-CCB6-4D48-8E1A-698AAA045AE8}"/>
                    </a:ext>
                  </a:extLst>
                </p:cNvPr>
                <p:cNvGrpSpPr/>
                <p:nvPr/>
              </p:nvGrpSpPr>
              <p:grpSpPr>
                <a:xfrm>
                  <a:off x="3995644" y="2860020"/>
                  <a:ext cx="2161314" cy="610142"/>
                  <a:chOff x="3995644" y="2860020"/>
                  <a:chExt cx="2161314" cy="610142"/>
                </a:xfrm>
              </p:grpSpPr>
              <p:sp>
                <p:nvSpPr>
                  <p:cNvPr id="28" name="Rounded Rectangle 9">
                    <a:extLst>
                      <a:ext uri="{FF2B5EF4-FFF2-40B4-BE49-F238E27FC236}">
                        <a16:creationId xmlns="" xmlns:a16="http://schemas.microsoft.com/office/drawing/2014/main" id="{38E24794-AF3F-40BB-A3A9-EB41C556DB73}"/>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30" name="TextBox 29">
                    <a:extLst>
                      <a:ext uri="{FF2B5EF4-FFF2-40B4-BE49-F238E27FC236}">
                        <a16:creationId xmlns="" xmlns:a16="http://schemas.microsoft.com/office/drawing/2014/main" id="{C65D65A9-B37B-451D-98B8-6CD5FEA9EC38}"/>
                      </a:ext>
                    </a:extLst>
                  </p:cNvPr>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32" name="TextBox 31">
                    <a:extLst>
                      <a:ext uri="{FF2B5EF4-FFF2-40B4-BE49-F238E27FC236}">
                        <a16:creationId xmlns="" xmlns:a16="http://schemas.microsoft.com/office/drawing/2014/main" id="{77E9220B-93D9-400A-BBD7-E51C149F1AD6}"/>
                      </a:ext>
                    </a:extLst>
                  </p:cNvPr>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33" name="TextBox 32">
                    <a:extLst>
                      <a:ext uri="{FF2B5EF4-FFF2-40B4-BE49-F238E27FC236}">
                        <a16:creationId xmlns="" xmlns:a16="http://schemas.microsoft.com/office/drawing/2014/main" id="{98947488-7024-4676-B5DE-E89E9FB49A68}"/>
                      </a:ext>
                    </a:extLst>
                  </p:cNvPr>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25" name="TextBox 24">
                  <a:extLst>
                    <a:ext uri="{FF2B5EF4-FFF2-40B4-BE49-F238E27FC236}">
                      <a16:creationId xmlns="" xmlns:a16="http://schemas.microsoft.com/office/drawing/2014/main" id="{1CE41F70-F21F-4586-BF0E-5D9C4C98A6F7}"/>
                    </a:ext>
                  </a:extLst>
                </p:cNvPr>
                <p:cNvSpPr txBox="1"/>
                <p:nvPr/>
              </p:nvSpPr>
              <p:spPr>
                <a:xfrm>
                  <a:off x="3735156" y="3483631"/>
                  <a:ext cx="752129" cy="338554"/>
                </a:xfrm>
                <a:prstGeom prst="rect">
                  <a:avLst/>
                </a:prstGeom>
                <a:noFill/>
              </p:spPr>
              <p:txBody>
                <a:bodyPr wrap="none" rtlCol="0">
                  <a:spAutoFit/>
                </a:bodyPr>
                <a:lstStyle/>
                <a:p>
                  <a:r>
                    <a:rPr lang="el-GR" sz="1600" dirty="0"/>
                    <a:t>60 000</a:t>
                  </a:r>
                </a:p>
              </p:txBody>
            </p:sp>
            <p:sp>
              <p:nvSpPr>
                <p:cNvPr id="26" name="Rectangle 19">
                  <a:extLst>
                    <a:ext uri="{FF2B5EF4-FFF2-40B4-BE49-F238E27FC236}">
                      <a16:creationId xmlns="" xmlns:a16="http://schemas.microsoft.com/office/drawing/2014/main" id="{98B86E2B-B1DC-4266-B76D-AAC6E88CC4C9}"/>
                    </a:ext>
                  </a:extLst>
                </p:cNvPr>
                <p:cNvSpPr/>
                <p:nvPr/>
              </p:nvSpPr>
              <p:spPr>
                <a:xfrm>
                  <a:off x="6397841" y="3483631"/>
                  <a:ext cx="700833" cy="338554"/>
                </a:xfrm>
                <a:prstGeom prst="rect">
                  <a:avLst/>
                </a:prstGeom>
              </p:spPr>
              <p:txBody>
                <a:bodyPr wrap="none">
                  <a:spAutoFit/>
                </a:bodyPr>
                <a:lstStyle/>
                <a:p>
                  <a:r>
                    <a:rPr lang="en-US" sz="1600" dirty="0">
                      <a:solidFill>
                        <a:srgbClr val="002060"/>
                      </a:solidFill>
                    </a:rPr>
                    <a:t>m</a:t>
                  </a:r>
                  <a:r>
                    <a:rPr lang="el-GR" sz="1600" baseline="30000" dirty="0">
                      <a:solidFill>
                        <a:srgbClr val="002060"/>
                      </a:solidFill>
                    </a:rPr>
                    <a:t>3</a:t>
                  </a:r>
                  <a:r>
                    <a:rPr lang="el-GR" sz="1600" dirty="0">
                      <a:solidFill>
                        <a:srgbClr val="002060"/>
                      </a:solidFill>
                    </a:rPr>
                    <a:t>/</a:t>
                  </a:r>
                  <a:r>
                    <a:rPr lang="en-US" sz="1600" dirty="0">
                      <a:solidFill>
                        <a:srgbClr val="002060"/>
                      </a:solidFill>
                    </a:rPr>
                    <a:t>ha</a:t>
                  </a:r>
                  <a:endParaRPr lang="el-GR" sz="1600" dirty="0"/>
                </a:p>
              </p:txBody>
            </p:sp>
            <p:sp>
              <p:nvSpPr>
                <p:cNvPr id="27" name="TextBox 26">
                  <a:extLst>
                    <a:ext uri="{FF2B5EF4-FFF2-40B4-BE49-F238E27FC236}">
                      <a16:creationId xmlns="" xmlns:a16="http://schemas.microsoft.com/office/drawing/2014/main" id="{C3C56FBC-4B6B-43B3-8B6F-F110B166F3CB}"/>
                    </a:ext>
                  </a:extLst>
                </p:cNvPr>
                <p:cNvSpPr txBox="1"/>
                <p:nvPr/>
              </p:nvSpPr>
              <p:spPr>
                <a:xfrm>
                  <a:off x="5670979" y="3483631"/>
                  <a:ext cx="752129" cy="338554"/>
                </a:xfrm>
                <a:prstGeom prst="rect">
                  <a:avLst/>
                </a:prstGeom>
                <a:noFill/>
              </p:spPr>
              <p:txBody>
                <a:bodyPr wrap="none" rtlCol="0">
                  <a:spAutoFit/>
                </a:bodyPr>
                <a:lstStyle/>
                <a:p>
                  <a:r>
                    <a:rPr lang="el-GR" sz="1600" dirty="0"/>
                    <a:t>30 000</a:t>
                  </a:r>
                </a:p>
              </p:txBody>
            </p:sp>
          </p:grpSp>
          <p:sp>
            <p:nvSpPr>
              <p:cNvPr id="23" name="Striped Right Arrow 21">
                <a:extLst>
                  <a:ext uri="{FF2B5EF4-FFF2-40B4-BE49-F238E27FC236}">
                    <a16:creationId xmlns="" xmlns:a16="http://schemas.microsoft.com/office/drawing/2014/main" id="{66D31F02-5CD8-49D4-A0E5-891555C6E1C2}"/>
                  </a:ext>
                </a:extLst>
              </p:cNvPr>
              <p:cNvSpPr/>
              <p:nvPr/>
            </p:nvSpPr>
            <p:spPr>
              <a:xfrm rot="5400000">
                <a:off x="5991384" y="3007270"/>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grpSp>
        <p:nvGrpSpPr>
          <p:cNvPr id="37" name="Group 2">
            <a:extLst>
              <a:ext uri="{FF2B5EF4-FFF2-40B4-BE49-F238E27FC236}">
                <a16:creationId xmlns="" xmlns:a16="http://schemas.microsoft.com/office/drawing/2014/main" id="{50830B94-6658-4F16-A1B9-C84014AD412D}"/>
              </a:ext>
            </a:extLst>
          </p:cNvPr>
          <p:cNvGrpSpPr/>
          <p:nvPr/>
        </p:nvGrpSpPr>
        <p:grpSpPr>
          <a:xfrm>
            <a:off x="252303" y="3618465"/>
            <a:ext cx="8921739" cy="1077218"/>
            <a:chOff x="252303" y="3407245"/>
            <a:chExt cx="8921739" cy="1077218"/>
          </a:xfrm>
        </p:grpSpPr>
        <p:sp>
          <p:nvSpPr>
            <p:cNvPr id="38" name="TextBox 37">
              <a:extLst>
                <a:ext uri="{FF2B5EF4-FFF2-40B4-BE49-F238E27FC236}">
                  <a16:creationId xmlns="" xmlns:a16="http://schemas.microsoft.com/office/drawing/2014/main" id="{2B35482D-6F4A-48CB-B8FE-1E6F77014DD6}"/>
                </a:ext>
              </a:extLst>
            </p:cNvPr>
            <p:cNvSpPr txBox="1"/>
            <p:nvPr/>
          </p:nvSpPr>
          <p:spPr>
            <a:xfrm>
              <a:off x="252303" y="3407245"/>
              <a:ext cx="8828752"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Πυκνότητα πληθυσµού </a:t>
              </a:r>
              <a:endParaRPr lang="en-US" sz="1600" b="1" dirty="0">
                <a:solidFill>
                  <a:srgbClr val="002060"/>
                </a:solidFill>
              </a:endParaRPr>
            </a:p>
            <a:p>
              <a:pPr>
                <a:lnSpc>
                  <a:spcPct val="150000"/>
                </a:lnSpc>
              </a:pPr>
              <a:r>
                <a:rPr lang="el-GR" sz="1600" dirty="0">
                  <a:solidFill>
                    <a:srgbClr val="002060"/>
                  </a:solidFill>
                </a:rPr>
                <a:t>Πυκνότητα πληθυσμού επί του οικιστικού</a:t>
              </a:r>
            </a:p>
            <a:p>
              <a:pPr>
                <a:lnSpc>
                  <a:spcPct val="150000"/>
                </a:lnSpc>
              </a:pPr>
              <a:r>
                <a:rPr lang="el-GR" sz="1600" dirty="0">
                  <a:solidFill>
                    <a:srgbClr val="002060"/>
                  </a:solidFill>
                </a:rPr>
                <a:t>ιστού</a:t>
              </a:r>
              <a:r>
                <a:rPr lang="en-US" sz="1600" dirty="0">
                  <a:solidFill>
                    <a:srgbClr val="002060"/>
                  </a:solidFill>
                </a:rPr>
                <a:t>:</a:t>
              </a:r>
              <a:r>
                <a:rPr lang="el-GR" sz="1600" dirty="0">
                  <a:solidFill>
                    <a:srgbClr val="002060"/>
                  </a:solidFill>
                </a:rPr>
                <a:t> </a:t>
              </a:r>
              <a:r>
                <a:rPr lang="el-GR" sz="1600" b="1" dirty="0">
                  <a:solidFill>
                    <a:srgbClr val="00B0F0"/>
                  </a:solidFill>
                </a:rPr>
                <a:t>151 κάτοικοι/</a:t>
              </a:r>
              <a:r>
                <a:rPr lang="en-US" sz="1600" b="1" dirty="0">
                  <a:solidFill>
                    <a:srgbClr val="00B0F0"/>
                  </a:solidFill>
                </a:rPr>
                <a:t>ha</a:t>
              </a:r>
              <a:endParaRPr lang="el-GR" sz="1600" b="1" dirty="0">
                <a:solidFill>
                  <a:srgbClr val="00B0F0"/>
                </a:solidFill>
              </a:endParaRPr>
            </a:p>
          </p:txBody>
        </p:sp>
        <p:grpSp>
          <p:nvGrpSpPr>
            <p:cNvPr id="39" name="Group 31">
              <a:extLst>
                <a:ext uri="{FF2B5EF4-FFF2-40B4-BE49-F238E27FC236}">
                  <a16:creationId xmlns="" xmlns:a16="http://schemas.microsoft.com/office/drawing/2014/main" id="{BA5007EF-8C23-4DEA-9005-81ADE571582C}"/>
                </a:ext>
              </a:extLst>
            </p:cNvPr>
            <p:cNvGrpSpPr/>
            <p:nvPr/>
          </p:nvGrpSpPr>
          <p:grpSpPr>
            <a:xfrm>
              <a:off x="5471176" y="3464772"/>
              <a:ext cx="3702866" cy="962165"/>
              <a:chOff x="3735156" y="2860020"/>
              <a:chExt cx="3702866" cy="962165"/>
            </a:xfrm>
          </p:grpSpPr>
          <p:grpSp>
            <p:nvGrpSpPr>
              <p:cNvPr id="40" name="Group 32">
                <a:extLst>
                  <a:ext uri="{FF2B5EF4-FFF2-40B4-BE49-F238E27FC236}">
                    <a16:creationId xmlns="" xmlns:a16="http://schemas.microsoft.com/office/drawing/2014/main" id="{EFB1F6BF-2BAC-4791-9CCE-B147FAAEAA86}"/>
                  </a:ext>
                </a:extLst>
              </p:cNvPr>
              <p:cNvGrpSpPr/>
              <p:nvPr/>
            </p:nvGrpSpPr>
            <p:grpSpPr>
              <a:xfrm>
                <a:off x="3735156" y="2860020"/>
                <a:ext cx="3702866" cy="962165"/>
                <a:chOff x="3735156" y="2860020"/>
                <a:chExt cx="3702866" cy="962165"/>
              </a:xfrm>
            </p:grpSpPr>
            <p:grpSp>
              <p:nvGrpSpPr>
                <p:cNvPr id="42" name="Group 37">
                  <a:extLst>
                    <a:ext uri="{FF2B5EF4-FFF2-40B4-BE49-F238E27FC236}">
                      <a16:creationId xmlns="" xmlns:a16="http://schemas.microsoft.com/office/drawing/2014/main" id="{9738B647-C302-4C84-BC57-E164F17BB0C5}"/>
                    </a:ext>
                  </a:extLst>
                </p:cNvPr>
                <p:cNvGrpSpPr/>
                <p:nvPr/>
              </p:nvGrpSpPr>
              <p:grpSpPr>
                <a:xfrm>
                  <a:off x="3995644" y="2860020"/>
                  <a:ext cx="2161314" cy="610142"/>
                  <a:chOff x="3995644" y="2860020"/>
                  <a:chExt cx="2161314" cy="610142"/>
                </a:xfrm>
              </p:grpSpPr>
              <p:sp>
                <p:nvSpPr>
                  <p:cNvPr id="46" name="Rounded Rectangle 41">
                    <a:extLst>
                      <a:ext uri="{FF2B5EF4-FFF2-40B4-BE49-F238E27FC236}">
                        <a16:creationId xmlns="" xmlns:a16="http://schemas.microsoft.com/office/drawing/2014/main" id="{7C70AD0E-F43C-4376-821E-2D9A55F040AE}"/>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47" name="TextBox 46">
                    <a:extLst>
                      <a:ext uri="{FF2B5EF4-FFF2-40B4-BE49-F238E27FC236}">
                        <a16:creationId xmlns="" xmlns:a16="http://schemas.microsoft.com/office/drawing/2014/main" id="{4C4433BB-9BAC-40FF-B9DE-F249D980FC28}"/>
                      </a:ext>
                    </a:extLst>
                  </p:cNvPr>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48" name="TextBox 47">
                    <a:extLst>
                      <a:ext uri="{FF2B5EF4-FFF2-40B4-BE49-F238E27FC236}">
                        <a16:creationId xmlns="" xmlns:a16="http://schemas.microsoft.com/office/drawing/2014/main" id="{ACE7EF24-159C-439E-845A-A4635E1722C5}"/>
                      </a:ext>
                    </a:extLst>
                  </p:cNvPr>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49" name="TextBox 48">
                    <a:extLst>
                      <a:ext uri="{FF2B5EF4-FFF2-40B4-BE49-F238E27FC236}">
                        <a16:creationId xmlns="" xmlns:a16="http://schemas.microsoft.com/office/drawing/2014/main" id="{4C889C35-B6B4-4FA7-8196-E8E37DDD77B2}"/>
                      </a:ext>
                    </a:extLst>
                  </p:cNvPr>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43" name="TextBox 42">
                  <a:extLst>
                    <a:ext uri="{FF2B5EF4-FFF2-40B4-BE49-F238E27FC236}">
                      <a16:creationId xmlns="" xmlns:a16="http://schemas.microsoft.com/office/drawing/2014/main" id="{4A1CEFAE-71AE-467D-BBE4-D03D0FED874C}"/>
                    </a:ext>
                  </a:extLst>
                </p:cNvPr>
                <p:cNvSpPr txBox="1"/>
                <p:nvPr/>
              </p:nvSpPr>
              <p:spPr>
                <a:xfrm>
                  <a:off x="3735156" y="3483631"/>
                  <a:ext cx="590226" cy="338554"/>
                </a:xfrm>
                <a:prstGeom prst="rect">
                  <a:avLst/>
                </a:prstGeom>
                <a:noFill/>
              </p:spPr>
              <p:txBody>
                <a:bodyPr wrap="none" rtlCol="0">
                  <a:spAutoFit/>
                </a:bodyPr>
                <a:lstStyle/>
                <a:p>
                  <a:r>
                    <a:rPr lang="el-GR" sz="1600" dirty="0"/>
                    <a:t>  600</a:t>
                  </a:r>
                </a:p>
              </p:txBody>
            </p:sp>
            <p:sp>
              <p:nvSpPr>
                <p:cNvPr id="44" name="Rectangle 39">
                  <a:extLst>
                    <a:ext uri="{FF2B5EF4-FFF2-40B4-BE49-F238E27FC236}">
                      <a16:creationId xmlns="" xmlns:a16="http://schemas.microsoft.com/office/drawing/2014/main" id="{E3B30E02-64F4-4505-90F2-2CC0A6973C15}"/>
                    </a:ext>
                  </a:extLst>
                </p:cNvPr>
                <p:cNvSpPr/>
                <p:nvPr/>
              </p:nvSpPr>
              <p:spPr>
                <a:xfrm>
                  <a:off x="6271099" y="3483631"/>
                  <a:ext cx="1166923" cy="338554"/>
                </a:xfrm>
                <a:prstGeom prst="rect">
                  <a:avLst/>
                </a:prstGeom>
              </p:spPr>
              <p:txBody>
                <a:bodyPr wrap="none">
                  <a:spAutoFit/>
                </a:bodyPr>
                <a:lstStyle/>
                <a:p>
                  <a:r>
                    <a:rPr lang="el-GR" sz="1600" dirty="0">
                      <a:solidFill>
                        <a:srgbClr val="002060"/>
                      </a:solidFill>
                    </a:rPr>
                    <a:t>κάτοικοι/</a:t>
                  </a:r>
                  <a:r>
                    <a:rPr lang="en-US" sz="1600" dirty="0">
                      <a:solidFill>
                        <a:srgbClr val="002060"/>
                      </a:solidFill>
                    </a:rPr>
                    <a:t>ha</a:t>
                  </a:r>
                  <a:endParaRPr lang="el-GR" sz="1600" dirty="0"/>
                </a:p>
              </p:txBody>
            </p:sp>
            <p:sp>
              <p:nvSpPr>
                <p:cNvPr id="45" name="TextBox 44">
                  <a:extLst>
                    <a:ext uri="{FF2B5EF4-FFF2-40B4-BE49-F238E27FC236}">
                      <a16:creationId xmlns="" xmlns:a16="http://schemas.microsoft.com/office/drawing/2014/main" id="{7647E397-7A4A-4865-9AB4-CADC70B88F11}"/>
                    </a:ext>
                  </a:extLst>
                </p:cNvPr>
                <p:cNvSpPr txBox="1"/>
                <p:nvPr/>
              </p:nvSpPr>
              <p:spPr>
                <a:xfrm>
                  <a:off x="5670979" y="3483631"/>
                  <a:ext cx="590226" cy="338554"/>
                </a:xfrm>
                <a:prstGeom prst="rect">
                  <a:avLst/>
                </a:prstGeom>
                <a:noFill/>
              </p:spPr>
              <p:txBody>
                <a:bodyPr wrap="none" rtlCol="0">
                  <a:spAutoFit/>
                </a:bodyPr>
                <a:lstStyle/>
                <a:p>
                  <a:r>
                    <a:rPr lang="el-GR" sz="1600" dirty="0"/>
                    <a:t>  100</a:t>
                  </a:r>
                </a:p>
              </p:txBody>
            </p:sp>
          </p:grpSp>
          <p:sp>
            <p:nvSpPr>
              <p:cNvPr id="41" name="Striped Right Arrow 36">
                <a:extLst>
                  <a:ext uri="{FF2B5EF4-FFF2-40B4-BE49-F238E27FC236}">
                    <a16:creationId xmlns="" xmlns:a16="http://schemas.microsoft.com/office/drawing/2014/main" id="{A8F080EA-145C-4304-BAFA-93F30C30244B}"/>
                  </a:ext>
                </a:extLst>
              </p:cNvPr>
              <p:cNvSpPr/>
              <p:nvPr/>
            </p:nvSpPr>
            <p:spPr>
              <a:xfrm rot="5400000">
                <a:off x="5665466" y="3007270"/>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grpSp>
        <p:nvGrpSpPr>
          <p:cNvPr id="50" name="Group 3">
            <a:extLst>
              <a:ext uri="{FF2B5EF4-FFF2-40B4-BE49-F238E27FC236}">
                <a16:creationId xmlns="" xmlns:a16="http://schemas.microsoft.com/office/drawing/2014/main" id="{6285D815-E77B-4161-897A-5AE69758744D}"/>
              </a:ext>
            </a:extLst>
          </p:cNvPr>
          <p:cNvGrpSpPr/>
          <p:nvPr/>
        </p:nvGrpSpPr>
        <p:grpSpPr>
          <a:xfrm>
            <a:off x="255964" y="4834832"/>
            <a:ext cx="8877678" cy="1077218"/>
            <a:chOff x="255964" y="4686986"/>
            <a:chExt cx="8877678" cy="1077218"/>
          </a:xfrm>
        </p:grpSpPr>
        <p:sp>
          <p:nvSpPr>
            <p:cNvPr id="51" name="TextBox 50">
              <a:extLst>
                <a:ext uri="{FF2B5EF4-FFF2-40B4-BE49-F238E27FC236}">
                  <a16:creationId xmlns="" xmlns:a16="http://schemas.microsoft.com/office/drawing/2014/main" id="{A20AAFA0-C352-4508-A06C-ADF185465FF6}"/>
                </a:ext>
              </a:extLst>
            </p:cNvPr>
            <p:cNvSpPr txBox="1"/>
            <p:nvPr/>
          </p:nvSpPr>
          <p:spPr>
            <a:xfrm>
              <a:off x="255964" y="4686986"/>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Φαινόμενο Αστικής χαράδρας </a:t>
              </a:r>
              <a:endParaRPr lang="en-US" sz="1600" b="1" dirty="0">
                <a:solidFill>
                  <a:srgbClr val="002060"/>
                </a:solidFill>
              </a:endParaRPr>
            </a:p>
            <a:p>
              <a:pPr>
                <a:lnSpc>
                  <a:spcPct val="150000"/>
                </a:lnSpc>
              </a:pPr>
              <a:r>
                <a:rPr lang="el-GR" sz="1600" dirty="0">
                  <a:solidFill>
                    <a:srgbClr val="002060"/>
                  </a:solidFill>
                </a:rPr>
                <a:t>Ύψος κτιρίου προς την απόσταση των όψεων των απέναντι </a:t>
              </a:r>
            </a:p>
            <a:p>
              <a:pPr>
                <a:lnSpc>
                  <a:spcPct val="150000"/>
                </a:lnSpc>
              </a:pPr>
              <a:r>
                <a:rPr lang="el-GR" sz="1600" dirty="0">
                  <a:solidFill>
                    <a:srgbClr val="002060"/>
                  </a:solidFill>
                </a:rPr>
                <a:t>κτιρίων για την πιο αντιπροσωπευτική/ τυπική περίπτωση</a:t>
              </a:r>
              <a:r>
                <a:rPr lang="en-US" sz="1600" dirty="0">
                  <a:solidFill>
                    <a:srgbClr val="002060"/>
                  </a:solidFill>
                </a:rPr>
                <a:t>:</a:t>
              </a:r>
              <a:r>
                <a:rPr lang="el-GR" sz="1600" dirty="0">
                  <a:solidFill>
                    <a:srgbClr val="002060"/>
                  </a:solidFill>
                </a:rPr>
                <a:t> </a:t>
              </a:r>
              <a:r>
                <a:rPr lang="el-GR" sz="1600" b="1" dirty="0">
                  <a:solidFill>
                    <a:srgbClr val="00B0F0"/>
                  </a:solidFill>
                </a:rPr>
                <a:t>0,88</a:t>
              </a:r>
            </a:p>
          </p:txBody>
        </p:sp>
        <p:grpSp>
          <p:nvGrpSpPr>
            <p:cNvPr id="52" name="Group 46">
              <a:extLst>
                <a:ext uri="{FF2B5EF4-FFF2-40B4-BE49-F238E27FC236}">
                  <a16:creationId xmlns="" xmlns:a16="http://schemas.microsoft.com/office/drawing/2014/main" id="{0AD18397-634C-41DC-A385-4F880E023C1D}"/>
                </a:ext>
              </a:extLst>
            </p:cNvPr>
            <p:cNvGrpSpPr/>
            <p:nvPr/>
          </p:nvGrpSpPr>
          <p:grpSpPr>
            <a:xfrm>
              <a:off x="5725631" y="4739417"/>
              <a:ext cx="2604612" cy="972357"/>
              <a:chOff x="3977960" y="2860020"/>
              <a:chExt cx="2604612" cy="972357"/>
            </a:xfrm>
          </p:grpSpPr>
          <p:grpSp>
            <p:nvGrpSpPr>
              <p:cNvPr id="53" name="Group 47">
                <a:extLst>
                  <a:ext uri="{FF2B5EF4-FFF2-40B4-BE49-F238E27FC236}">
                    <a16:creationId xmlns="" xmlns:a16="http://schemas.microsoft.com/office/drawing/2014/main" id="{AF23EDFC-30DE-4F70-AD2E-87232CCA9E1B}"/>
                  </a:ext>
                </a:extLst>
              </p:cNvPr>
              <p:cNvGrpSpPr/>
              <p:nvPr/>
            </p:nvGrpSpPr>
            <p:grpSpPr>
              <a:xfrm>
                <a:off x="3977960" y="2860020"/>
                <a:ext cx="2604612" cy="972357"/>
                <a:chOff x="3977960" y="2860020"/>
                <a:chExt cx="2604612" cy="972357"/>
              </a:xfrm>
            </p:grpSpPr>
            <p:grpSp>
              <p:nvGrpSpPr>
                <p:cNvPr id="55" name="Group 49">
                  <a:extLst>
                    <a:ext uri="{FF2B5EF4-FFF2-40B4-BE49-F238E27FC236}">
                      <a16:creationId xmlns="" xmlns:a16="http://schemas.microsoft.com/office/drawing/2014/main" id="{12BD2970-FF49-4741-8A49-40BFC461A9DD}"/>
                    </a:ext>
                  </a:extLst>
                </p:cNvPr>
                <p:cNvGrpSpPr/>
                <p:nvPr/>
              </p:nvGrpSpPr>
              <p:grpSpPr>
                <a:xfrm>
                  <a:off x="3995644" y="2860020"/>
                  <a:ext cx="2161314" cy="610142"/>
                  <a:chOff x="3995644" y="2860020"/>
                  <a:chExt cx="2161314" cy="610142"/>
                </a:xfrm>
              </p:grpSpPr>
              <p:sp>
                <p:nvSpPr>
                  <p:cNvPr id="61" name="Rounded Rectangle 53">
                    <a:extLst>
                      <a:ext uri="{FF2B5EF4-FFF2-40B4-BE49-F238E27FC236}">
                        <a16:creationId xmlns="" xmlns:a16="http://schemas.microsoft.com/office/drawing/2014/main" id="{72AB1A3F-59C5-4CB8-B88D-19E8C14A69D0}"/>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63" name="TextBox 62">
                    <a:extLst>
                      <a:ext uri="{FF2B5EF4-FFF2-40B4-BE49-F238E27FC236}">
                        <a16:creationId xmlns="" xmlns:a16="http://schemas.microsoft.com/office/drawing/2014/main" id="{96EB7A02-F06D-48A7-B9BD-6D993E39636A}"/>
                      </a:ext>
                    </a:extLst>
                  </p:cNvPr>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64" name="TextBox 63">
                    <a:extLst>
                      <a:ext uri="{FF2B5EF4-FFF2-40B4-BE49-F238E27FC236}">
                        <a16:creationId xmlns="" xmlns:a16="http://schemas.microsoft.com/office/drawing/2014/main" id="{D648A971-EF22-4B70-8A34-B9B57C3136E5}"/>
                      </a:ext>
                    </a:extLst>
                  </p:cNvPr>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65" name="TextBox 64">
                    <a:extLst>
                      <a:ext uri="{FF2B5EF4-FFF2-40B4-BE49-F238E27FC236}">
                        <a16:creationId xmlns="" xmlns:a16="http://schemas.microsoft.com/office/drawing/2014/main" id="{2DC416F2-427B-4DC9-A040-B71069530AA0}"/>
                      </a:ext>
                    </a:extLst>
                  </p:cNvPr>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56" name="TextBox 55">
                  <a:extLst>
                    <a:ext uri="{FF2B5EF4-FFF2-40B4-BE49-F238E27FC236}">
                      <a16:creationId xmlns="" xmlns:a16="http://schemas.microsoft.com/office/drawing/2014/main" id="{75C48822-28EE-4264-A2C8-E346089F8272}"/>
                    </a:ext>
                  </a:extLst>
                </p:cNvPr>
                <p:cNvSpPr txBox="1"/>
                <p:nvPr/>
              </p:nvSpPr>
              <p:spPr>
                <a:xfrm>
                  <a:off x="3977960" y="3493823"/>
                  <a:ext cx="288862" cy="338554"/>
                </a:xfrm>
                <a:prstGeom prst="rect">
                  <a:avLst/>
                </a:prstGeom>
                <a:noFill/>
              </p:spPr>
              <p:txBody>
                <a:bodyPr wrap="none" rtlCol="0">
                  <a:spAutoFit/>
                </a:bodyPr>
                <a:lstStyle/>
                <a:p>
                  <a:pPr algn="ctr"/>
                  <a:r>
                    <a:rPr lang="el-GR" sz="1600" dirty="0"/>
                    <a:t>1</a:t>
                  </a:r>
                </a:p>
              </p:txBody>
            </p:sp>
            <p:sp>
              <p:nvSpPr>
                <p:cNvPr id="57" name="Rectangle 51">
                  <a:extLst>
                    <a:ext uri="{FF2B5EF4-FFF2-40B4-BE49-F238E27FC236}">
                      <a16:creationId xmlns="" xmlns:a16="http://schemas.microsoft.com/office/drawing/2014/main" id="{9AF6EBFE-E71E-4491-B836-5397686B33C6}"/>
                    </a:ext>
                  </a:extLst>
                </p:cNvPr>
                <p:cNvSpPr/>
                <p:nvPr/>
              </p:nvSpPr>
              <p:spPr>
                <a:xfrm>
                  <a:off x="6397841" y="3483631"/>
                  <a:ext cx="184731" cy="338554"/>
                </a:xfrm>
                <a:prstGeom prst="rect">
                  <a:avLst/>
                </a:prstGeom>
              </p:spPr>
              <p:txBody>
                <a:bodyPr wrap="none">
                  <a:spAutoFit/>
                </a:bodyPr>
                <a:lstStyle/>
                <a:p>
                  <a:endParaRPr lang="el-GR" sz="1600" dirty="0"/>
                </a:p>
              </p:txBody>
            </p:sp>
            <p:sp>
              <p:nvSpPr>
                <p:cNvPr id="60" name="TextBox 59">
                  <a:extLst>
                    <a:ext uri="{FF2B5EF4-FFF2-40B4-BE49-F238E27FC236}">
                      <a16:creationId xmlns="" xmlns:a16="http://schemas.microsoft.com/office/drawing/2014/main" id="{AD70C1C7-F828-4AC0-801B-2DA7EACA837A}"/>
                    </a:ext>
                  </a:extLst>
                </p:cNvPr>
                <p:cNvSpPr txBox="1"/>
                <p:nvPr/>
              </p:nvSpPr>
              <p:spPr>
                <a:xfrm>
                  <a:off x="5780733" y="3483631"/>
                  <a:ext cx="444352" cy="338554"/>
                </a:xfrm>
                <a:prstGeom prst="rect">
                  <a:avLst/>
                </a:prstGeom>
                <a:noFill/>
              </p:spPr>
              <p:txBody>
                <a:bodyPr wrap="none" rtlCol="0">
                  <a:spAutoFit/>
                </a:bodyPr>
                <a:lstStyle/>
                <a:p>
                  <a:r>
                    <a:rPr lang="el-GR" sz="1600" dirty="0"/>
                    <a:t>0.5</a:t>
                  </a:r>
                </a:p>
              </p:txBody>
            </p:sp>
          </p:grpSp>
          <p:sp>
            <p:nvSpPr>
              <p:cNvPr id="54" name="Striped Right Arrow 48">
                <a:extLst>
                  <a:ext uri="{FF2B5EF4-FFF2-40B4-BE49-F238E27FC236}">
                    <a16:creationId xmlns="" xmlns:a16="http://schemas.microsoft.com/office/drawing/2014/main" id="{81248A09-4F0F-46CF-BA77-FC18CFA594E4}"/>
                  </a:ext>
                </a:extLst>
              </p:cNvPr>
              <p:cNvSpPr/>
              <p:nvPr/>
            </p:nvSpPr>
            <p:spPr>
              <a:xfrm rot="5400000">
                <a:off x="4391419" y="3002763"/>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grpSp>
        <p:nvGrpSpPr>
          <p:cNvPr id="66" name="Group 5">
            <a:extLst>
              <a:ext uri="{FF2B5EF4-FFF2-40B4-BE49-F238E27FC236}">
                <a16:creationId xmlns="" xmlns:a16="http://schemas.microsoft.com/office/drawing/2014/main" id="{033A129B-7F8E-49B8-ACF7-63D87AB1EE91}"/>
              </a:ext>
            </a:extLst>
          </p:cNvPr>
          <p:cNvGrpSpPr/>
          <p:nvPr/>
        </p:nvGrpSpPr>
        <p:grpSpPr>
          <a:xfrm>
            <a:off x="252303" y="1774349"/>
            <a:ext cx="2268042" cy="540000"/>
            <a:chOff x="167340" y="815433"/>
            <a:chExt cx="2268042" cy="540000"/>
          </a:xfrm>
        </p:grpSpPr>
        <p:pic>
          <p:nvPicPr>
            <p:cNvPr id="67" name="Picture 4">
              <a:extLst>
                <a:ext uri="{FF2B5EF4-FFF2-40B4-BE49-F238E27FC236}">
                  <a16:creationId xmlns="" xmlns:a16="http://schemas.microsoft.com/office/drawing/2014/main" id="{FC4D9159-FEB9-40EF-9A1E-CE985EC46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69" name="TextBox 68">
              <a:extLst>
                <a:ext uri="{FF2B5EF4-FFF2-40B4-BE49-F238E27FC236}">
                  <a16:creationId xmlns="" xmlns:a16="http://schemas.microsoft.com/office/drawing/2014/main" id="{5F4A2719-8D11-4035-BAAA-D55AC6E824DE}"/>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70" name="Rectangle 71">
            <a:extLst>
              <a:ext uri="{FF2B5EF4-FFF2-40B4-BE49-F238E27FC236}">
                <a16:creationId xmlns="" xmlns:a16="http://schemas.microsoft.com/office/drawing/2014/main" id="{2272C916-EFA1-4B3A-A81B-25F24AD92955}"/>
              </a:ext>
            </a:extLst>
          </p:cNvPr>
          <p:cNvSpPr/>
          <p:nvPr/>
        </p:nvSpPr>
        <p:spPr>
          <a:xfrm>
            <a:off x="2692650" y="1828906"/>
            <a:ext cx="6437331"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Α1. Αστική Δομή &amp; Μορφή</a:t>
            </a:r>
            <a:endParaRPr lang="en-US" sz="2200" b="1" kern="0" dirty="0">
              <a:solidFill>
                <a:srgbClr val="002060"/>
              </a:solidFill>
            </a:endParaRPr>
          </a:p>
        </p:txBody>
      </p:sp>
    </p:spTree>
    <p:extLst>
      <p:ext uri="{BB962C8B-B14F-4D97-AF65-F5344CB8AC3E}">
        <p14:creationId xmlns:p14="http://schemas.microsoft.com/office/powerpoint/2010/main" val="199473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grpSp>
        <p:nvGrpSpPr>
          <p:cNvPr id="3" name="Group 2"/>
          <p:cNvGrpSpPr/>
          <p:nvPr/>
        </p:nvGrpSpPr>
        <p:grpSpPr>
          <a:xfrm>
            <a:off x="197956" y="3072643"/>
            <a:ext cx="8877678" cy="1077218"/>
            <a:chOff x="197956" y="1753696"/>
            <a:chExt cx="8877678" cy="1077218"/>
          </a:xfrm>
        </p:grpSpPr>
        <p:sp>
          <p:nvSpPr>
            <p:cNvPr id="13" name="TextBox 12"/>
            <p:cNvSpPr txBox="1"/>
            <p:nvPr/>
          </p:nvSpPr>
          <p:spPr>
            <a:xfrm>
              <a:off x="197956" y="1753696"/>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Οικονομική βιωσιμότητα εμπορικών δραστηριοτήτων </a:t>
              </a:r>
              <a:endParaRPr lang="en-US" sz="1600" b="1" dirty="0">
                <a:solidFill>
                  <a:srgbClr val="002060"/>
                </a:solidFill>
              </a:endParaRPr>
            </a:p>
            <a:p>
              <a:pPr>
                <a:lnSpc>
                  <a:spcPct val="150000"/>
                </a:lnSpc>
              </a:pPr>
              <a:r>
                <a:rPr lang="el-GR" sz="1600" dirty="0">
                  <a:solidFill>
                    <a:srgbClr val="002060"/>
                  </a:solidFill>
                </a:rPr>
                <a:t>Ποσοστό κενών εμπορικών δραστηριοτήτων</a:t>
              </a:r>
            </a:p>
            <a:p>
              <a:pPr>
                <a:lnSpc>
                  <a:spcPct val="150000"/>
                </a:lnSpc>
              </a:pPr>
              <a:r>
                <a:rPr lang="el-GR" sz="1600" dirty="0">
                  <a:solidFill>
                    <a:srgbClr val="002060"/>
                  </a:solidFill>
                </a:rPr>
                <a:t>(καταστημάτων, γραφείων)</a:t>
              </a:r>
              <a:r>
                <a:rPr lang="en-US" sz="1600" dirty="0">
                  <a:solidFill>
                    <a:srgbClr val="002060"/>
                  </a:solidFill>
                </a:rPr>
                <a:t>:</a:t>
              </a:r>
              <a:r>
                <a:rPr lang="el-GR" sz="1600" dirty="0">
                  <a:solidFill>
                    <a:srgbClr val="002060"/>
                  </a:solidFill>
                </a:rPr>
                <a:t> </a:t>
              </a:r>
              <a:r>
                <a:rPr lang="el-GR" sz="1600" b="1" dirty="0">
                  <a:solidFill>
                    <a:srgbClr val="00B0F0"/>
                  </a:solidFill>
                </a:rPr>
                <a:t>29% </a:t>
              </a:r>
            </a:p>
          </p:txBody>
        </p:sp>
        <p:grpSp>
          <p:nvGrpSpPr>
            <p:cNvPr id="4" name="Group 3"/>
            <p:cNvGrpSpPr/>
            <p:nvPr/>
          </p:nvGrpSpPr>
          <p:grpSpPr>
            <a:xfrm>
              <a:off x="6150345" y="1806127"/>
              <a:ext cx="2804120" cy="972357"/>
              <a:chOff x="5739359" y="2152585"/>
              <a:chExt cx="2804120" cy="972357"/>
            </a:xfrm>
          </p:grpSpPr>
          <p:grpSp>
            <p:nvGrpSpPr>
              <p:cNvPr id="2" name="Group 1"/>
              <p:cNvGrpSpPr/>
              <p:nvPr/>
            </p:nvGrpSpPr>
            <p:grpSpPr>
              <a:xfrm>
                <a:off x="5739359" y="2152585"/>
                <a:ext cx="2804120" cy="972357"/>
                <a:chOff x="5739359" y="2152585"/>
                <a:chExt cx="2804120" cy="972357"/>
              </a:xfrm>
            </p:grpSpPr>
            <p:grpSp>
              <p:nvGrpSpPr>
                <p:cNvPr id="20" name="Group 19"/>
                <p:cNvGrpSpPr/>
                <p:nvPr/>
              </p:nvGrpSpPr>
              <p:grpSpPr>
                <a:xfrm>
                  <a:off x="5809140" y="2152585"/>
                  <a:ext cx="2161314" cy="610142"/>
                  <a:chOff x="3995644" y="2860020"/>
                  <a:chExt cx="2161314" cy="610142"/>
                </a:xfrm>
              </p:grpSpPr>
              <p:sp>
                <p:nvSpPr>
                  <p:cNvPr id="25" name="Rounded Rectangle 24"/>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26" name="TextBox 25"/>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27" name="TextBox 26"/>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28" name="TextBox 27"/>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21" name="TextBox 20"/>
                <p:cNvSpPr txBox="1"/>
                <p:nvPr/>
              </p:nvSpPr>
              <p:spPr>
                <a:xfrm>
                  <a:off x="5739359" y="2786388"/>
                  <a:ext cx="393056" cy="338554"/>
                </a:xfrm>
                <a:prstGeom prst="rect">
                  <a:avLst/>
                </a:prstGeom>
                <a:noFill/>
              </p:spPr>
              <p:txBody>
                <a:bodyPr wrap="none" rtlCol="0">
                  <a:spAutoFit/>
                </a:bodyPr>
                <a:lstStyle/>
                <a:p>
                  <a:pPr algn="ctr"/>
                  <a:r>
                    <a:rPr lang="el-GR" sz="1600" dirty="0" smtClean="0"/>
                    <a:t>25</a:t>
                  </a:r>
                  <a:endParaRPr lang="el-GR" sz="1600" dirty="0"/>
                </a:p>
              </p:txBody>
            </p:sp>
            <p:sp>
              <p:nvSpPr>
                <p:cNvPr id="22" name="Rectangle 21"/>
                <p:cNvSpPr/>
                <p:nvPr/>
              </p:nvSpPr>
              <p:spPr>
                <a:xfrm>
                  <a:off x="8211337" y="2776196"/>
                  <a:ext cx="332142" cy="338554"/>
                </a:xfrm>
                <a:prstGeom prst="rect">
                  <a:avLst/>
                </a:prstGeom>
              </p:spPr>
              <p:txBody>
                <a:bodyPr wrap="none">
                  <a:spAutoFit/>
                </a:bodyPr>
                <a:lstStyle/>
                <a:p>
                  <a:r>
                    <a:rPr lang="el-GR" sz="1600" dirty="0"/>
                    <a:t>%</a:t>
                  </a:r>
                </a:p>
              </p:txBody>
            </p:sp>
            <p:sp>
              <p:nvSpPr>
                <p:cNvPr id="24" name="TextBox 23"/>
                <p:cNvSpPr txBox="1"/>
                <p:nvPr/>
              </p:nvSpPr>
              <p:spPr>
                <a:xfrm>
                  <a:off x="7675343" y="2776196"/>
                  <a:ext cx="288862" cy="338554"/>
                </a:xfrm>
                <a:prstGeom prst="rect">
                  <a:avLst/>
                </a:prstGeom>
                <a:noFill/>
              </p:spPr>
              <p:txBody>
                <a:bodyPr wrap="none" rtlCol="0">
                  <a:spAutoFit/>
                </a:bodyPr>
                <a:lstStyle/>
                <a:p>
                  <a:r>
                    <a:rPr lang="el-GR" sz="1600" dirty="0" smtClean="0"/>
                    <a:t>5</a:t>
                  </a:r>
                  <a:endParaRPr lang="el-GR" sz="1600" dirty="0"/>
                </a:p>
              </p:txBody>
            </p:sp>
          </p:grpSp>
          <p:sp>
            <p:nvSpPr>
              <p:cNvPr id="19" name="Striped Right Arrow 18"/>
              <p:cNvSpPr/>
              <p:nvPr/>
            </p:nvSpPr>
            <p:spPr>
              <a:xfrm rot="5400000">
                <a:off x="5661702" y="229532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grpSp>
        <p:nvGrpSpPr>
          <p:cNvPr id="5" name="Group 4"/>
          <p:cNvGrpSpPr/>
          <p:nvPr/>
        </p:nvGrpSpPr>
        <p:grpSpPr>
          <a:xfrm>
            <a:off x="197956" y="4423405"/>
            <a:ext cx="8877678" cy="1077218"/>
            <a:chOff x="197956" y="2955943"/>
            <a:chExt cx="8877678" cy="1077218"/>
          </a:xfrm>
        </p:grpSpPr>
        <p:sp>
          <p:nvSpPr>
            <p:cNvPr id="14" name="TextBox 13"/>
            <p:cNvSpPr txBox="1"/>
            <p:nvPr/>
          </p:nvSpPr>
          <p:spPr>
            <a:xfrm>
              <a:off x="197956" y="2955943"/>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Ενεργειακή φτώχεια στα νοικοκυριά </a:t>
              </a:r>
              <a:endParaRPr lang="en-US" sz="1600" b="1" dirty="0">
                <a:solidFill>
                  <a:srgbClr val="002060"/>
                </a:solidFill>
              </a:endParaRPr>
            </a:p>
            <a:p>
              <a:pPr>
                <a:lnSpc>
                  <a:spcPct val="150000"/>
                </a:lnSpc>
              </a:pPr>
              <a:r>
                <a:rPr lang="el-GR" sz="1600" dirty="0">
                  <a:solidFill>
                    <a:srgbClr val="002060"/>
                  </a:solidFill>
                </a:rPr>
                <a:t>Ποσοστό νοικοκυριών με ανεπαρκή θέρμανση</a:t>
              </a:r>
            </a:p>
            <a:p>
              <a:pPr>
                <a:lnSpc>
                  <a:spcPct val="150000"/>
                </a:lnSpc>
              </a:pPr>
              <a:r>
                <a:rPr lang="el-GR" sz="1600" dirty="0">
                  <a:solidFill>
                    <a:srgbClr val="002060"/>
                  </a:solidFill>
                </a:rPr>
                <a:t>τη χειμερινή περίοδο</a:t>
              </a:r>
              <a:r>
                <a:rPr lang="en-US" sz="1600" dirty="0">
                  <a:solidFill>
                    <a:srgbClr val="002060"/>
                  </a:solidFill>
                </a:rPr>
                <a:t>:</a:t>
              </a:r>
              <a:r>
                <a:rPr lang="el-GR" sz="1600" dirty="0">
                  <a:solidFill>
                    <a:srgbClr val="002060"/>
                  </a:solidFill>
                </a:rPr>
                <a:t> </a:t>
              </a:r>
              <a:r>
                <a:rPr lang="el-GR" sz="1600" b="1" dirty="0">
                  <a:solidFill>
                    <a:srgbClr val="00B0F0"/>
                  </a:solidFill>
                </a:rPr>
                <a:t>26%</a:t>
              </a:r>
            </a:p>
          </p:txBody>
        </p:sp>
        <p:grpSp>
          <p:nvGrpSpPr>
            <p:cNvPr id="63" name="Group 62"/>
            <p:cNvGrpSpPr/>
            <p:nvPr/>
          </p:nvGrpSpPr>
          <p:grpSpPr>
            <a:xfrm>
              <a:off x="4662114" y="3008374"/>
              <a:ext cx="4292351" cy="972357"/>
              <a:chOff x="4251128" y="2152585"/>
              <a:chExt cx="4292351" cy="972357"/>
            </a:xfrm>
          </p:grpSpPr>
          <p:grpSp>
            <p:nvGrpSpPr>
              <p:cNvPr id="64" name="Group 63"/>
              <p:cNvGrpSpPr/>
              <p:nvPr/>
            </p:nvGrpSpPr>
            <p:grpSpPr>
              <a:xfrm>
                <a:off x="5739359" y="2152585"/>
                <a:ext cx="2804120" cy="972357"/>
                <a:chOff x="5739359" y="2152585"/>
                <a:chExt cx="2804120" cy="972357"/>
              </a:xfrm>
            </p:grpSpPr>
            <p:grpSp>
              <p:nvGrpSpPr>
                <p:cNvPr id="66" name="Group 65"/>
                <p:cNvGrpSpPr/>
                <p:nvPr/>
              </p:nvGrpSpPr>
              <p:grpSpPr>
                <a:xfrm>
                  <a:off x="5809140" y="2152585"/>
                  <a:ext cx="2161314" cy="610142"/>
                  <a:chOff x="3995644" y="2860020"/>
                  <a:chExt cx="2161314" cy="610142"/>
                </a:xfrm>
              </p:grpSpPr>
              <p:sp>
                <p:nvSpPr>
                  <p:cNvPr id="70" name="Rounded Rectangle 69"/>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71" name="TextBox 70"/>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72" name="TextBox 71"/>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73" name="TextBox 72"/>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67" name="TextBox 66"/>
                <p:cNvSpPr txBox="1"/>
                <p:nvPr/>
              </p:nvSpPr>
              <p:spPr>
                <a:xfrm>
                  <a:off x="5739359" y="2786388"/>
                  <a:ext cx="393056" cy="338554"/>
                </a:xfrm>
                <a:prstGeom prst="rect">
                  <a:avLst/>
                </a:prstGeom>
                <a:noFill/>
              </p:spPr>
              <p:txBody>
                <a:bodyPr wrap="none" rtlCol="0">
                  <a:spAutoFit/>
                </a:bodyPr>
                <a:lstStyle/>
                <a:p>
                  <a:pPr algn="ctr"/>
                  <a:r>
                    <a:rPr lang="el-GR" sz="1600" dirty="0"/>
                    <a:t>10</a:t>
                  </a:r>
                </a:p>
              </p:txBody>
            </p:sp>
            <p:sp>
              <p:nvSpPr>
                <p:cNvPr id="68" name="Rectangle 67"/>
                <p:cNvSpPr/>
                <p:nvPr/>
              </p:nvSpPr>
              <p:spPr>
                <a:xfrm>
                  <a:off x="8211337" y="2776196"/>
                  <a:ext cx="332142" cy="338554"/>
                </a:xfrm>
                <a:prstGeom prst="rect">
                  <a:avLst/>
                </a:prstGeom>
              </p:spPr>
              <p:txBody>
                <a:bodyPr wrap="none">
                  <a:spAutoFit/>
                </a:bodyPr>
                <a:lstStyle/>
                <a:p>
                  <a:r>
                    <a:rPr lang="el-GR" sz="1600" dirty="0"/>
                    <a:t>%</a:t>
                  </a:r>
                </a:p>
              </p:txBody>
            </p:sp>
            <p:sp>
              <p:nvSpPr>
                <p:cNvPr id="69" name="TextBox 68"/>
                <p:cNvSpPr txBox="1"/>
                <p:nvPr/>
              </p:nvSpPr>
              <p:spPr>
                <a:xfrm>
                  <a:off x="7684759" y="2776196"/>
                  <a:ext cx="288862" cy="338554"/>
                </a:xfrm>
                <a:prstGeom prst="rect">
                  <a:avLst/>
                </a:prstGeom>
                <a:noFill/>
              </p:spPr>
              <p:txBody>
                <a:bodyPr wrap="none" rtlCol="0">
                  <a:spAutoFit/>
                </a:bodyPr>
                <a:lstStyle/>
                <a:p>
                  <a:r>
                    <a:rPr lang="el-GR" sz="1600" dirty="0"/>
                    <a:t>5</a:t>
                  </a:r>
                </a:p>
              </p:txBody>
            </p:sp>
          </p:grpSp>
          <p:sp>
            <p:nvSpPr>
              <p:cNvPr id="65" name="Striped Right Arrow 64"/>
              <p:cNvSpPr/>
              <p:nvPr/>
            </p:nvSpPr>
            <p:spPr>
              <a:xfrm rot="5400000">
                <a:off x="4158827" y="229532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grpSp>
        <p:nvGrpSpPr>
          <p:cNvPr id="48" name="Group 47"/>
          <p:cNvGrpSpPr/>
          <p:nvPr/>
        </p:nvGrpSpPr>
        <p:grpSpPr>
          <a:xfrm>
            <a:off x="252303" y="1416550"/>
            <a:ext cx="2268042" cy="540000"/>
            <a:chOff x="167340" y="815433"/>
            <a:chExt cx="2268042" cy="540000"/>
          </a:xfrm>
        </p:grpSpPr>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50" name="TextBox 49"/>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51" name="Rectangle 50"/>
          <p:cNvSpPr/>
          <p:nvPr/>
        </p:nvSpPr>
        <p:spPr>
          <a:xfrm>
            <a:off x="2692650" y="1471107"/>
            <a:ext cx="6451489"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Β2. Οικονομική Δραστηριότητα</a:t>
            </a:r>
            <a:endParaRPr lang="en-US" sz="2200" b="1" kern="0" dirty="0">
              <a:solidFill>
                <a:srgbClr val="002060"/>
              </a:solidFill>
            </a:endParaRPr>
          </a:p>
        </p:txBody>
      </p:sp>
      <p:grpSp>
        <p:nvGrpSpPr>
          <p:cNvPr id="6" name="Group 5"/>
          <p:cNvGrpSpPr/>
          <p:nvPr/>
        </p:nvGrpSpPr>
        <p:grpSpPr>
          <a:xfrm>
            <a:off x="188124" y="1899172"/>
            <a:ext cx="8877678" cy="972357"/>
            <a:chOff x="188124" y="1383201"/>
            <a:chExt cx="8877678" cy="972357"/>
          </a:xfrm>
        </p:grpSpPr>
        <p:sp>
          <p:nvSpPr>
            <p:cNvPr id="54" name="TextBox 53"/>
            <p:cNvSpPr txBox="1"/>
            <p:nvPr/>
          </p:nvSpPr>
          <p:spPr>
            <a:xfrm>
              <a:off x="188124" y="1515436"/>
              <a:ext cx="8877678" cy="707886"/>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Απασχόληση</a:t>
              </a:r>
              <a:endParaRPr lang="en-US" sz="1600" b="1" dirty="0">
                <a:solidFill>
                  <a:srgbClr val="002060"/>
                </a:solidFill>
              </a:endParaRPr>
            </a:p>
            <a:p>
              <a:pPr>
                <a:lnSpc>
                  <a:spcPct val="150000"/>
                </a:lnSpc>
              </a:pPr>
              <a:r>
                <a:rPr lang="el-GR" sz="1600" dirty="0">
                  <a:solidFill>
                    <a:srgbClr val="002060"/>
                  </a:solidFill>
                </a:rPr>
                <a:t>Ποσοστό ανεργίας </a:t>
              </a:r>
              <a:r>
                <a:rPr lang="en-US" sz="1600" dirty="0">
                  <a:solidFill>
                    <a:srgbClr val="002060"/>
                  </a:solidFill>
                </a:rPr>
                <a:t>:</a:t>
              </a:r>
              <a:r>
                <a:rPr lang="el-GR" sz="1600" dirty="0">
                  <a:solidFill>
                    <a:srgbClr val="002060"/>
                  </a:solidFill>
                </a:rPr>
                <a:t> </a:t>
              </a:r>
              <a:r>
                <a:rPr lang="el-GR" sz="1600" b="1" dirty="0">
                  <a:solidFill>
                    <a:srgbClr val="00B0F0"/>
                  </a:solidFill>
                </a:rPr>
                <a:t>22%</a:t>
              </a:r>
              <a:r>
                <a:rPr lang="el-GR" sz="1600" dirty="0" smtClean="0">
                  <a:solidFill>
                    <a:srgbClr val="002060"/>
                  </a:solidFill>
                </a:rPr>
                <a:t> </a:t>
              </a:r>
              <a:endParaRPr lang="el-GR" sz="1600" dirty="0">
                <a:solidFill>
                  <a:srgbClr val="002060"/>
                </a:solidFill>
              </a:endParaRPr>
            </a:p>
          </p:txBody>
        </p:sp>
        <p:grpSp>
          <p:nvGrpSpPr>
            <p:cNvPr id="55" name="Group 54"/>
            <p:cNvGrpSpPr/>
            <p:nvPr/>
          </p:nvGrpSpPr>
          <p:grpSpPr>
            <a:xfrm>
              <a:off x="5630059" y="1383201"/>
              <a:ext cx="3314574" cy="972357"/>
              <a:chOff x="5228905" y="2152585"/>
              <a:chExt cx="3314574" cy="972357"/>
            </a:xfrm>
          </p:grpSpPr>
          <p:grpSp>
            <p:nvGrpSpPr>
              <p:cNvPr id="56" name="Group 55"/>
              <p:cNvGrpSpPr/>
              <p:nvPr/>
            </p:nvGrpSpPr>
            <p:grpSpPr>
              <a:xfrm>
                <a:off x="5739359" y="2152585"/>
                <a:ext cx="2804120" cy="972357"/>
                <a:chOff x="5739359" y="2152585"/>
                <a:chExt cx="2804120" cy="972357"/>
              </a:xfrm>
            </p:grpSpPr>
            <p:grpSp>
              <p:nvGrpSpPr>
                <p:cNvPr id="58" name="Group 57"/>
                <p:cNvGrpSpPr/>
                <p:nvPr/>
              </p:nvGrpSpPr>
              <p:grpSpPr>
                <a:xfrm>
                  <a:off x="5809140" y="2152585"/>
                  <a:ext cx="2161314" cy="610142"/>
                  <a:chOff x="3995644" y="2860020"/>
                  <a:chExt cx="2161314" cy="610142"/>
                </a:xfrm>
              </p:grpSpPr>
              <p:sp>
                <p:nvSpPr>
                  <p:cNvPr id="62" name="Rounded Rectangle 61"/>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85" name="TextBox 84"/>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86" name="TextBox 85"/>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87" name="TextBox 86"/>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59" name="TextBox 58"/>
                <p:cNvSpPr txBox="1"/>
                <p:nvPr/>
              </p:nvSpPr>
              <p:spPr>
                <a:xfrm>
                  <a:off x="5739359" y="2786388"/>
                  <a:ext cx="393056" cy="338554"/>
                </a:xfrm>
                <a:prstGeom prst="rect">
                  <a:avLst/>
                </a:prstGeom>
                <a:noFill/>
              </p:spPr>
              <p:txBody>
                <a:bodyPr wrap="none" rtlCol="0">
                  <a:spAutoFit/>
                </a:bodyPr>
                <a:lstStyle/>
                <a:p>
                  <a:pPr algn="ctr"/>
                  <a:r>
                    <a:rPr lang="el-GR" sz="1600" dirty="0" smtClean="0"/>
                    <a:t>10</a:t>
                  </a:r>
                  <a:endParaRPr lang="el-GR" sz="1600" dirty="0"/>
                </a:p>
              </p:txBody>
            </p:sp>
            <p:sp>
              <p:nvSpPr>
                <p:cNvPr id="60" name="Rectangle 59"/>
                <p:cNvSpPr/>
                <p:nvPr/>
              </p:nvSpPr>
              <p:spPr>
                <a:xfrm>
                  <a:off x="8211337" y="2776196"/>
                  <a:ext cx="332142" cy="338554"/>
                </a:xfrm>
                <a:prstGeom prst="rect">
                  <a:avLst/>
                </a:prstGeom>
              </p:spPr>
              <p:txBody>
                <a:bodyPr wrap="none">
                  <a:spAutoFit/>
                </a:bodyPr>
                <a:lstStyle/>
                <a:p>
                  <a:r>
                    <a:rPr lang="el-GR" sz="1600" dirty="0"/>
                    <a:t>%</a:t>
                  </a:r>
                </a:p>
              </p:txBody>
            </p:sp>
            <p:sp>
              <p:nvSpPr>
                <p:cNvPr id="61" name="TextBox 60"/>
                <p:cNvSpPr txBox="1"/>
                <p:nvPr/>
              </p:nvSpPr>
              <p:spPr>
                <a:xfrm>
                  <a:off x="7675343" y="2776196"/>
                  <a:ext cx="288862" cy="338554"/>
                </a:xfrm>
                <a:prstGeom prst="rect">
                  <a:avLst/>
                </a:prstGeom>
                <a:noFill/>
              </p:spPr>
              <p:txBody>
                <a:bodyPr wrap="none" rtlCol="0">
                  <a:spAutoFit/>
                </a:bodyPr>
                <a:lstStyle/>
                <a:p>
                  <a:r>
                    <a:rPr lang="el-GR" sz="1600" dirty="0"/>
                    <a:t>5</a:t>
                  </a:r>
                </a:p>
              </p:txBody>
            </p:sp>
          </p:grpSp>
          <p:sp>
            <p:nvSpPr>
              <p:cNvPr id="57" name="Striped Right Arrow 56"/>
              <p:cNvSpPr/>
              <p:nvPr/>
            </p:nvSpPr>
            <p:spPr>
              <a:xfrm rot="5400000">
                <a:off x="5136604" y="229532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sp>
        <p:nvSpPr>
          <p:cNvPr id="52" name="Slide Number Placeholder 3">
            <a:extLst>
              <a:ext uri="{FF2B5EF4-FFF2-40B4-BE49-F238E27FC236}">
                <a16:creationId xmlns="" xmlns:a16="http://schemas.microsoft.com/office/drawing/2014/main" id="{29921731-38E5-4B0C-BE1E-03DF2E3A2F1C}"/>
              </a:ext>
            </a:extLst>
          </p:cNvPr>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23</a:t>
            </a:fld>
            <a:endParaRPr lang="en-US" sz="1600" dirty="0">
              <a:solidFill>
                <a:srgbClr val="002060"/>
              </a:solidFill>
            </a:endParaRPr>
          </a:p>
        </p:txBody>
      </p:sp>
      <p:sp>
        <p:nvSpPr>
          <p:cNvPr id="74" name="Rectangle 16">
            <a:extLst>
              <a:ext uri="{FF2B5EF4-FFF2-40B4-BE49-F238E27FC236}">
                <a16:creationId xmlns="" xmlns:a16="http://schemas.microsoft.com/office/drawing/2014/main" id="{996C7BA2-13B3-420E-A025-3842B96EBF40}"/>
              </a:ext>
            </a:extLst>
          </p:cNvPr>
          <p:cNvSpPr/>
          <p:nvPr/>
        </p:nvSpPr>
        <p:spPr>
          <a:xfrm>
            <a:off x="252304" y="920574"/>
            <a:ext cx="8877678" cy="461665"/>
          </a:xfrm>
          <a:prstGeom prst="rect">
            <a:avLst/>
          </a:prstGeom>
        </p:spPr>
        <p:txBody>
          <a:bodyPr wrap="square">
            <a:spAutoFit/>
          </a:bodyPr>
          <a:lstStyle/>
          <a:p>
            <a:pPr>
              <a:defRPr/>
            </a:pPr>
            <a:r>
              <a:rPr lang="el-GR" sz="2400" b="1" u="sng" kern="0" dirty="0">
                <a:solidFill>
                  <a:srgbClr val="002060"/>
                </a:solidFill>
              </a:rPr>
              <a:t>Θεματική Ενότητα</a:t>
            </a:r>
            <a:r>
              <a:rPr lang="el-GR" sz="2400" b="1" kern="0" dirty="0">
                <a:solidFill>
                  <a:srgbClr val="002060"/>
                </a:solidFill>
              </a:rPr>
              <a:t> 	Β. Οικονομία</a:t>
            </a:r>
            <a:endParaRPr lang="en-US" sz="2400" b="1" kern="0" dirty="0">
              <a:solidFill>
                <a:srgbClr val="002060"/>
              </a:solidFill>
            </a:endParaRPr>
          </a:p>
        </p:txBody>
      </p:sp>
    </p:spTree>
    <p:extLst>
      <p:ext uri="{BB962C8B-B14F-4D97-AF65-F5344CB8AC3E}">
        <p14:creationId xmlns:p14="http://schemas.microsoft.com/office/powerpoint/2010/main" val="157750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13" name="TextBox 12"/>
          <p:cNvSpPr txBox="1"/>
          <p:nvPr/>
        </p:nvSpPr>
        <p:spPr>
          <a:xfrm>
            <a:off x="266322" y="2007901"/>
            <a:ext cx="8877678" cy="1692771"/>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Θερμική ενέργεια δημόσιων/ δημοτικών κτιρίων γραφείων/σχολείων (θέρμανση, ψύξη και ζεστό νερό χρήσης)</a:t>
            </a:r>
          </a:p>
          <a:p>
            <a:pPr>
              <a:lnSpc>
                <a:spcPct val="150000"/>
              </a:lnSpc>
            </a:pPr>
            <a:r>
              <a:rPr lang="el-GR" sz="1600" dirty="0">
                <a:solidFill>
                  <a:srgbClr val="002060"/>
                </a:solidFill>
              </a:rPr>
              <a:t>Μέση ετήσια κατανάλωση θερμικής ενέργειας των </a:t>
            </a:r>
          </a:p>
          <a:p>
            <a:pPr>
              <a:lnSpc>
                <a:spcPct val="150000"/>
              </a:lnSpc>
            </a:pPr>
            <a:r>
              <a:rPr lang="el-GR" sz="1600" dirty="0">
                <a:solidFill>
                  <a:srgbClr val="002060"/>
                </a:solidFill>
              </a:rPr>
              <a:t>δημόσιων/ δημοτικών κτιρίων γραφείων/σχολείων</a:t>
            </a:r>
            <a:r>
              <a:rPr lang="en-US" sz="1600" dirty="0">
                <a:solidFill>
                  <a:srgbClr val="002060"/>
                </a:solidFill>
              </a:rPr>
              <a:t> </a:t>
            </a:r>
            <a:endParaRPr lang="el-GR" sz="1600" dirty="0">
              <a:solidFill>
                <a:srgbClr val="002060"/>
              </a:solidFill>
            </a:endParaRPr>
          </a:p>
          <a:p>
            <a:pPr>
              <a:lnSpc>
                <a:spcPct val="150000"/>
              </a:lnSpc>
            </a:pPr>
            <a:r>
              <a:rPr lang="el-GR" sz="1600" dirty="0">
                <a:solidFill>
                  <a:srgbClr val="002060"/>
                </a:solidFill>
              </a:rPr>
              <a:t>ανα μονάδα εσωτερικής επιφάνειας</a:t>
            </a:r>
            <a:r>
              <a:rPr lang="en-US" sz="1600" dirty="0">
                <a:solidFill>
                  <a:srgbClr val="002060"/>
                </a:solidFill>
              </a:rPr>
              <a:t>:</a:t>
            </a:r>
            <a:r>
              <a:rPr lang="el-GR" sz="1600" dirty="0">
                <a:solidFill>
                  <a:srgbClr val="002060"/>
                </a:solidFill>
              </a:rPr>
              <a:t> </a:t>
            </a:r>
            <a:r>
              <a:rPr lang="en-US" sz="1600" b="1" dirty="0">
                <a:solidFill>
                  <a:srgbClr val="00B0F0"/>
                </a:solidFill>
              </a:rPr>
              <a:t>73</a:t>
            </a:r>
            <a:r>
              <a:rPr lang="el-GR" sz="1600" b="1" dirty="0">
                <a:solidFill>
                  <a:srgbClr val="00B0F0"/>
                </a:solidFill>
              </a:rPr>
              <a:t>,</a:t>
            </a:r>
            <a:r>
              <a:rPr lang="en-US" sz="1600" b="1" dirty="0">
                <a:solidFill>
                  <a:srgbClr val="00B0F0"/>
                </a:solidFill>
              </a:rPr>
              <a:t>6</a:t>
            </a:r>
            <a:r>
              <a:rPr lang="el-GR" sz="1600" b="1" dirty="0">
                <a:solidFill>
                  <a:srgbClr val="00B0F0"/>
                </a:solidFill>
              </a:rPr>
              <a:t> </a:t>
            </a:r>
            <a:r>
              <a:rPr lang="en-US" sz="1600" b="1" dirty="0">
                <a:solidFill>
                  <a:srgbClr val="00B0F0"/>
                </a:solidFill>
              </a:rPr>
              <a:t>kWh/m</a:t>
            </a:r>
            <a:r>
              <a:rPr lang="en-US" sz="1600" b="1" baseline="30000" dirty="0">
                <a:solidFill>
                  <a:srgbClr val="00B0F0"/>
                </a:solidFill>
              </a:rPr>
              <a:t>2</a:t>
            </a:r>
            <a:endParaRPr lang="el-GR" sz="1600" b="1" baseline="30000" dirty="0">
              <a:solidFill>
                <a:srgbClr val="00B0F0"/>
              </a:solidFill>
            </a:endParaRPr>
          </a:p>
        </p:txBody>
      </p:sp>
      <p:grpSp>
        <p:nvGrpSpPr>
          <p:cNvPr id="28" name="Group 27"/>
          <p:cNvGrpSpPr/>
          <p:nvPr/>
        </p:nvGrpSpPr>
        <p:grpSpPr>
          <a:xfrm>
            <a:off x="5816953" y="2468136"/>
            <a:ext cx="3399475" cy="972357"/>
            <a:chOff x="5600099" y="2152585"/>
            <a:chExt cx="3399475" cy="972357"/>
          </a:xfrm>
        </p:grpSpPr>
        <p:grpSp>
          <p:nvGrpSpPr>
            <p:cNvPr id="29" name="Group 28"/>
            <p:cNvGrpSpPr/>
            <p:nvPr/>
          </p:nvGrpSpPr>
          <p:grpSpPr>
            <a:xfrm>
              <a:off x="5661613" y="2152585"/>
              <a:ext cx="3337961" cy="972357"/>
              <a:chOff x="5661613" y="2152585"/>
              <a:chExt cx="3337961" cy="972357"/>
            </a:xfrm>
          </p:grpSpPr>
          <p:grpSp>
            <p:nvGrpSpPr>
              <p:cNvPr id="32" name="Group 31"/>
              <p:cNvGrpSpPr/>
              <p:nvPr/>
            </p:nvGrpSpPr>
            <p:grpSpPr>
              <a:xfrm>
                <a:off x="5809140" y="2152585"/>
                <a:ext cx="2161314" cy="610142"/>
                <a:chOff x="3995644" y="2860020"/>
                <a:chExt cx="2161314" cy="610142"/>
              </a:xfrm>
            </p:grpSpPr>
            <p:sp>
              <p:nvSpPr>
                <p:cNvPr id="38" name="Rounded Rectangle 37"/>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39" name="TextBox 38"/>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40" name="TextBox 39"/>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41" name="TextBox 40"/>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33" name="TextBox 32"/>
              <p:cNvSpPr txBox="1"/>
              <p:nvPr/>
            </p:nvSpPr>
            <p:spPr>
              <a:xfrm>
                <a:off x="5661613" y="2786388"/>
                <a:ext cx="548548" cy="338554"/>
              </a:xfrm>
              <a:prstGeom prst="rect">
                <a:avLst/>
              </a:prstGeom>
              <a:noFill/>
            </p:spPr>
            <p:txBody>
              <a:bodyPr wrap="none" rtlCol="0">
                <a:spAutoFit/>
              </a:bodyPr>
              <a:lstStyle/>
              <a:p>
                <a:pPr algn="ctr"/>
                <a:r>
                  <a:rPr lang="el-GR" sz="1600" dirty="0" smtClean="0"/>
                  <a:t>62,3</a:t>
                </a:r>
                <a:endParaRPr lang="el-GR" sz="1600" dirty="0"/>
              </a:p>
            </p:txBody>
          </p:sp>
          <p:sp>
            <p:nvSpPr>
              <p:cNvPr id="36" name="Rectangle 35"/>
              <p:cNvSpPr/>
              <p:nvPr/>
            </p:nvSpPr>
            <p:spPr>
              <a:xfrm>
                <a:off x="8120807" y="2776196"/>
                <a:ext cx="878767" cy="338554"/>
              </a:xfrm>
              <a:prstGeom prst="rect">
                <a:avLst/>
              </a:prstGeom>
            </p:spPr>
            <p:txBody>
              <a:bodyPr wrap="none">
                <a:spAutoFit/>
              </a:bodyPr>
              <a:lstStyle/>
              <a:p>
                <a:r>
                  <a:rPr lang="en-US" sz="1600" dirty="0"/>
                  <a:t>kWh/m</a:t>
                </a:r>
                <a:r>
                  <a:rPr lang="en-US" sz="1600" baseline="30000" dirty="0"/>
                  <a:t>2</a:t>
                </a:r>
                <a:endParaRPr lang="el-GR" sz="1600" baseline="30000" dirty="0"/>
              </a:p>
            </p:txBody>
          </p:sp>
          <p:sp>
            <p:nvSpPr>
              <p:cNvPr id="37" name="TextBox 36"/>
              <p:cNvSpPr txBox="1"/>
              <p:nvPr/>
            </p:nvSpPr>
            <p:spPr>
              <a:xfrm>
                <a:off x="7594229" y="2776196"/>
                <a:ext cx="548548" cy="338554"/>
              </a:xfrm>
              <a:prstGeom prst="rect">
                <a:avLst/>
              </a:prstGeom>
              <a:noFill/>
            </p:spPr>
            <p:txBody>
              <a:bodyPr wrap="none" rtlCol="0">
                <a:spAutoFit/>
              </a:bodyPr>
              <a:lstStyle/>
              <a:p>
                <a:r>
                  <a:rPr lang="el-GR" sz="1600" dirty="0" smtClean="0"/>
                  <a:t>10,5</a:t>
                </a:r>
                <a:endParaRPr lang="el-GR" sz="1600" dirty="0"/>
              </a:p>
            </p:txBody>
          </p:sp>
        </p:grpSp>
        <p:sp>
          <p:nvSpPr>
            <p:cNvPr id="30" name="Striped Right Arrow 29"/>
            <p:cNvSpPr/>
            <p:nvPr/>
          </p:nvSpPr>
          <p:spPr>
            <a:xfrm rot="5400000">
              <a:off x="5507798" y="229532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nvGrpSpPr>
          <p:cNvPr id="42" name="Group 41"/>
          <p:cNvGrpSpPr/>
          <p:nvPr/>
        </p:nvGrpSpPr>
        <p:grpSpPr>
          <a:xfrm>
            <a:off x="80291" y="1340350"/>
            <a:ext cx="2268042" cy="540000"/>
            <a:chOff x="167340" y="815433"/>
            <a:chExt cx="2268042" cy="54000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44" name="TextBox 43"/>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58" name="Rectangle 57"/>
          <p:cNvSpPr/>
          <p:nvPr/>
        </p:nvSpPr>
        <p:spPr>
          <a:xfrm>
            <a:off x="2263366" y="1403963"/>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Γ1. Συμβατικές Πηγές Ενέργειας</a:t>
            </a:r>
            <a:endParaRPr lang="en-US" sz="2200" b="1" kern="0" dirty="0">
              <a:solidFill>
                <a:srgbClr val="002060"/>
              </a:solidFill>
            </a:endParaRPr>
          </a:p>
        </p:txBody>
      </p:sp>
      <p:grpSp>
        <p:nvGrpSpPr>
          <p:cNvPr id="59" name="Ομάδα 58">
            <a:extLst>
              <a:ext uri="{FF2B5EF4-FFF2-40B4-BE49-F238E27FC236}">
                <a16:creationId xmlns="" xmlns:a16="http://schemas.microsoft.com/office/drawing/2014/main" id="{43528289-F5F4-45CD-96E3-5174D26043BF}"/>
              </a:ext>
            </a:extLst>
          </p:cNvPr>
          <p:cNvGrpSpPr/>
          <p:nvPr/>
        </p:nvGrpSpPr>
        <p:grpSpPr>
          <a:xfrm>
            <a:off x="266322" y="3882673"/>
            <a:ext cx="8941053" cy="1692771"/>
            <a:chOff x="266322" y="920754"/>
            <a:chExt cx="8941053" cy="1692771"/>
          </a:xfrm>
        </p:grpSpPr>
        <p:sp>
          <p:nvSpPr>
            <p:cNvPr id="60" name="TextBox 59">
              <a:extLst>
                <a:ext uri="{FF2B5EF4-FFF2-40B4-BE49-F238E27FC236}">
                  <a16:creationId xmlns="" xmlns:a16="http://schemas.microsoft.com/office/drawing/2014/main" id="{A0D00AE6-BF5F-404E-8BE3-00267F2354B5}"/>
                </a:ext>
              </a:extLst>
            </p:cNvPr>
            <p:cNvSpPr txBox="1"/>
            <p:nvPr/>
          </p:nvSpPr>
          <p:spPr>
            <a:xfrm>
              <a:off x="266322" y="920754"/>
              <a:ext cx="8877678" cy="1692771"/>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Ηλεκτρική ενέργεια δημόσιων/ δημοτικών κτιρίων γραφείων/σχολείων (θέρμανση, ψύξη, ζεστό νερό χρήσης, αερισμός, φωτισμός και βοηθητικά συστήματα)</a:t>
              </a:r>
            </a:p>
            <a:p>
              <a:pPr>
                <a:lnSpc>
                  <a:spcPct val="150000"/>
                </a:lnSpc>
              </a:pPr>
              <a:r>
                <a:rPr lang="el-GR" sz="1600" dirty="0">
                  <a:solidFill>
                    <a:srgbClr val="002060"/>
                  </a:solidFill>
                </a:rPr>
                <a:t>Μέση ετήσια κατανάλωση ηλεκτρικής ενέργειας των </a:t>
              </a:r>
            </a:p>
            <a:p>
              <a:pPr>
                <a:lnSpc>
                  <a:spcPct val="150000"/>
                </a:lnSpc>
              </a:pPr>
              <a:r>
                <a:rPr lang="el-GR" sz="1600" dirty="0">
                  <a:solidFill>
                    <a:srgbClr val="002060"/>
                  </a:solidFill>
                </a:rPr>
                <a:t>δημόσιων/ δημοτικών κτιρίων γραφείων/σχολείων</a:t>
              </a:r>
              <a:r>
                <a:rPr lang="en-US" sz="1600" dirty="0">
                  <a:solidFill>
                    <a:srgbClr val="002060"/>
                  </a:solidFill>
                </a:rPr>
                <a:t> </a:t>
              </a:r>
              <a:r>
                <a:rPr lang="el-GR" sz="1600" dirty="0">
                  <a:solidFill>
                    <a:srgbClr val="002060"/>
                  </a:solidFill>
                </a:rPr>
                <a:t>ανά </a:t>
              </a:r>
            </a:p>
            <a:p>
              <a:pPr>
                <a:lnSpc>
                  <a:spcPct val="150000"/>
                </a:lnSpc>
              </a:pPr>
              <a:r>
                <a:rPr lang="el-GR" sz="1600" dirty="0">
                  <a:solidFill>
                    <a:srgbClr val="002060"/>
                  </a:solidFill>
                </a:rPr>
                <a:t>μονάδα εσωτερικής επιφάνειας</a:t>
              </a:r>
              <a:r>
                <a:rPr lang="en-US" sz="1600" dirty="0">
                  <a:solidFill>
                    <a:srgbClr val="002060"/>
                  </a:solidFill>
                </a:rPr>
                <a:t>:</a:t>
              </a:r>
              <a:r>
                <a:rPr lang="el-GR" sz="1600" dirty="0">
                  <a:solidFill>
                    <a:srgbClr val="002060"/>
                  </a:solidFill>
                </a:rPr>
                <a:t> </a:t>
              </a:r>
              <a:r>
                <a:rPr lang="el-GR" sz="1600" b="1" dirty="0" smtClean="0">
                  <a:solidFill>
                    <a:srgbClr val="00B0F0"/>
                  </a:solidFill>
                </a:rPr>
                <a:t>145,1 </a:t>
              </a:r>
              <a:r>
                <a:rPr lang="en-US" sz="1600" b="1" dirty="0">
                  <a:solidFill>
                    <a:srgbClr val="00B0F0"/>
                  </a:solidFill>
                </a:rPr>
                <a:t>kWh/m</a:t>
              </a:r>
              <a:r>
                <a:rPr lang="en-US" sz="1600" b="1" baseline="30000" dirty="0">
                  <a:solidFill>
                    <a:srgbClr val="00B0F0"/>
                  </a:solidFill>
                </a:rPr>
                <a:t>2</a:t>
              </a:r>
              <a:endParaRPr lang="el-GR" sz="1600" b="1" baseline="30000" dirty="0">
                <a:solidFill>
                  <a:srgbClr val="00B0F0"/>
                </a:solidFill>
              </a:endParaRPr>
            </a:p>
          </p:txBody>
        </p:sp>
        <p:grpSp>
          <p:nvGrpSpPr>
            <p:cNvPr id="61" name="Group 27">
              <a:extLst>
                <a:ext uri="{FF2B5EF4-FFF2-40B4-BE49-F238E27FC236}">
                  <a16:creationId xmlns="" xmlns:a16="http://schemas.microsoft.com/office/drawing/2014/main" id="{9022A7C6-E473-44AF-AC60-D1F91110E7AB}"/>
                </a:ext>
              </a:extLst>
            </p:cNvPr>
            <p:cNvGrpSpPr/>
            <p:nvPr/>
          </p:nvGrpSpPr>
          <p:grpSpPr>
            <a:xfrm>
              <a:off x="5200583" y="1410117"/>
              <a:ext cx="4006792" cy="972357"/>
              <a:chOff x="4920358" y="2152585"/>
              <a:chExt cx="4006792" cy="972357"/>
            </a:xfrm>
          </p:grpSpPr>
          <p:grpSp>
            <p:nvGrpSpPr>
              <p:cNvPr id="62" name="Group 28">
                <a:extLst>
                  <a:ext uri="{FF2B5EF4-FFF2-40B4-BE49-F238E27FC236}">
                    <a16:creationId xmlns="" xmlns:a16="http://schemas.microsoft.com/office/drawing/2014/main" id="{8E0C9664-0C44-4A56-9812-EACCC6F6B5DC}"/>
                  </a:ext>
                </a:extLst>
              </p:cNvPr>
              <p:cNvGrpSpPr/>
              <p:nvPr/>
            </p:nvGrpSpPr>
            <p:grpSpPr>
              <a:xfrm>
                <a:off x="5609515" y="2152585"/>
                <a:ext cx="3317635" cy="972357"/>
                <a:chOff x="5609515" y="2152585"/>
                <a:chExt cx="3317635" cy="972357"/>
              </a:xfrm>
            </p:grpSpPr>
            <p:grpSp>
              <p:nvGrpSpPr>
                <p:cNvPr id="64" name="Group 31">
                  <a:extLst>
                    <a:ext uri="{FF2B5EF4-FFF2-40B4-BE49-F238E27FC236}">
                      <a16:creationId xmlns="" xmlns:a16="http://schemas.microsoft.com/office/drawing/2014/main" id="{6C57EA6E-268A-4AAD-B692-309FDC47E691}"/>
                    </a:ext>
                  </a:extLst>
                </p:cNvPr>
                <p:cNvGrpSpPr/>
                <p:nvPr/>
              </p:nvGrpSpPr>
              <p:grpSpPr>
                <a:xfrm>
                  <a:off x="5809140" y="2152585"/>
                  <a:ext cx="2161314" cy="610142"/>
                  <a:chOff x="3995644" y="2860020"/>
                  <a:chExt cx="2161314" cy="610142"/>
                </a:xfrm>
              </p:grpSpPr>
              <p:sp>
                <p:nvSpPr>
                  <p:cNvPr id="68" name="Rounded Rectangle 37">
                    <a:extLst>
                      <a:ext uri="{FF2B5EF4-FFF2-40B4-BE49-F238E27FC236}">
                        <a16:creationId xmlns="" xmlns:a16="http://schemas.microsoft.com/office/drawing/2014/main" id="{2DAD0492-B775-48B1-8F48-A71F96575B13}"/>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69" name="TextBox 68">
                    <a:extLst>
                      <a:ext uri="{FF2B5EF4-FFF2-40B4-BE49-F238E27FC236}">
                        <a16:creationId xmlns="" xmlns:a16="http://schemas.microsoft.com/office/drawing/2014/main" id="{0498C995-804F-472A-B73C-05162DC6DD38}"/>
                      </a:ext>
                    </a:extLst>
                  </p:cNvPr>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70" name="TextBox 69">
                    <a:extLst>
                      <a:ext uri="{FF2B5EF4-FFF2-40B4-BE49-F238E27FC236}">
                        <a16:creationId xmlns="" xmlns:a16="http://schemas.microsoft.com/office/drawing/2014/main" id="{E0C1133F-0878-42E5-8C81-15DE8762CC4A}"/>
                      </a:ext>
                    </a:extLst>
                  </p:cNvPr>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71" name="TextBox 70">
                    <a:extLst>
                      <a:ext uri="{FF2B5EF4-FFF2-40B4-BE49-F238E27FC236}">
                        <a16:creationId xmlns="" xmlns:a16="http://schemas.microsoft.com/office/drawing/2014/main" id="{0EBB86D3-22D6-4083-8B1E-DBE9306443E3}"/>
                      </a:ext>
                    </a:extLst>
                  </p:cNvPr>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65" name="TextBox 64">
                  <a:extLst>
                    <a:ext uri="{FF2B5EF4-FFF2-40B4-BE49-F238E27FC236}">
                      <a16:creationId xmlns="" xmlns:a16="http://schemas.microsoft.com/office/drawing/2014/main" id="{AA9F68EE-6B0F-45BB-9240-8A08A0BBD481}"/>
                    </a:ext>
                  </a:extLst>
                </p:cNvPr>
                <p:cNvSpPr txBox="1"/>
                <p:nvPr/>
              </p:nvSpPr>
              <p:spPr>
                <a:xfrm>
                  <a:off x="5609515" y="2786388"/>
                  <a:ext cx="652743" cy="338554"/>
                </a:xfrm>
                <a:prstGeom prst="rect">
                  <a:avLst/>
                </a:prstGeom>
                <a:noFill/>
              </p:spPr>
              <p:txBody>
                <a:bodyPr wrap="none" rtlCol="0">
                  <a:spAutoFit/>
                </a:bodyPr>
                <a:lstStyle/>
                <a:p>
                  <a:pPr algn="ctr"/>
                  <a:r>
                    <a:rPr lang="el-GR" sz="1600" dirty="0" smtClean="0"/>
                    <a:t>100,5</a:t>
                  </a:r>
                  <a:endParaRPr lang="el-GR" sz="1600" dirty="0"/>
                </a:p>
              </p:txBody>
            </p:sp>
            <p:sp>
              <p:nvSpPr>
                <p:cNvPr id="66" name="Rectangle 35">
                  <a:extLst>
                    <a:ext uri="{FF2B5EF4-FFF2-40B4-BE49-F238E27FC236}">
                      <a16:creationId xmlns="" xmlns:a16="http://schemas.microsoft.com/office/drawing/2014/main" id="{73314CD0-B3F0-4A67-9257-71DD4BA1DE36}"/>
                    </a:ext>
                  </a:extLst>
                </p:cNvPr>
                <p:cNvSpPr/>
                <p:nvPr/>
              </p:nvSpPr>
              <p:spPr>
                <a:xfrm>
                  <a:off x="8048383" y="2776196"/>
                  <a:ext cx="878767" cy="338554"/>
                </a:xfrm>
                <a:prstGeom prst="rect">
                  <a:avLst/>
                </a:prstGeom>
              </p:spPr>
              <p:txBody>
                <a:bodyPr wrap="none">
                  <a:spAutoFit/>
                </a:bodyPr>
                <a:lstStyle/>
                <a:p>
                  <a:r>
                    <a:rPr lang="en-US" sz="1600" dirty="0"/>
                    <a:t>kWh/m</a:t>
                  </a:r>
                  <a:r>
                    <a:rPr lang="en-US" sz="1600" baseline="30000" dirty="0"/>
                    <a:t>2</a:t>
                  </a:r>
                  <a:endParaRPr lang="el-GR" sz="1600" baseline="30000" dirty="0"/>
                </a:p>
              </p:txBody>
            </p:sp>
            <p:sp>
              <p:nvSpPr>
                <p:cNvPr id="67" name="TextBox 66">
                  <a:extLst>
                    <a:ext uri="{FF2B5EF4-FFF2-40B4-BE49-F238E27FC236}">
                      <a16:creationId xmlns="" xmlns:a16="http://schemas.microsoft.com/office/drawing/2014/main" id="{1D33E070-B6E7-4C7D-817D-14BCF18685D3}"/>
                    </a:ext>
                  </a:extLst>
                </p:cNvPr>
                <p:cNvSpPr txBox="1"/>
                <p:nvPr/>
              </p:nvSpPr>
              <p:spPr>
                <a:xfrm>
                  <a:off x="7594229" y="2776196"/>
                  <a:ext cx="548548" cy="338554"/>
                </a:xfrm>
                <a:prstGeom prst="rect">
                  <a:avLst/>
                </a:prstGeom>
                <a:noFill/>
              </p:spPr>
              <p:txBody>
                <a:bodyPr wrap="none" rtlCol="0">
                  <a:spAutoFit/>
                </a:bodyPr>
                <a:lstStyle/>
                <a:p>
                  <a:r>
                    <a:rPr lang="el-GR" sz="1600" dirty="0" smtClean="0"/>
                    <a:t>32,6</a:t>
                  </a:r>
                  <a:endParaRPr lang="el-GR" sz="1600" dirty="0"/>
                </a:p>
              </p:txBody>
            </p:sp>
          </p:grpSp>
          <p:sp>
            <p:nvSpPr>
              <p:cNvPr id="63" name="Striped Right Arrow 29">
                <a:extLst>
                  <a:ext uri="{FF2B5EF4-FFF2-40B4-BE49-F238E27FC236}">
                    <a16:creationId xmlns="" xmlns:a16="http://schemas.microsoft.com/office/drawing/2014/main" id="{093F0B90-091D-4B76-ACCC-45619251FB2A}"/>
                  </a:ext>
                </a:extLst>
              </p:cNvPr>
              <p:cNvSpPr/>
              <p:nvPr/>
            </p:nvSpPr>
            <p:spPr>
              <a:xfrm rot="5400000">
                <a:off x="4828057" y="229532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sp>
        <p:nvSpPr>
          <p:cNvPr id="45" name="Slide Number Placeholder 3">
            <a:extLst>
              <a:ext uri="{FF2B5EF4-FFF2-40B4-BE49-F238E27FC236}">
                <a16:creationId xmlns="" xmlns:a16="http://schemas.microsoft.com/office/drawing/2014/main" id="{EAA1613E-FA35-4CAB-92F2-A961A50F986F}"/>
              </a:ext>
            </a:extLst>
          </p:cNvPr>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24</a:t>
            </a:fld>
            <a:endParaRPr lang="en-US" sz="1600" dirty="0">
              <a:solidFill>
                <a:srgbClr val="002060"/>
              </a:solidFill>
            </a:endParaRPr>
          </a:p>
        </p:txBody>
      </p:sp>
      <p:sp>
        <p:nvSpPr>
          <p:cNvPr id="46" name="Rectangle 16">
            <a:extLst>
              <a:ext uri="{FF2B5EF4-FFF2-40B4-BE49-F238E27FC236}">
                <a16:creationId xmlns="" xmlns:a16="http://schemas.microsoft.com/office/drawing/2014/main" id="{A639DCEE-236D-449C-AD04-739EAF726024}"/>
              </a:ext>
            </a:extLst>
          </p:cNvPr>
          <p:cNvSpPr/>
          <p:nvPr/>
        </p:nvSpPr>
        <p:spPr>
          <a:xfrm>
            <a:off x="252304" y="895301"/>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Γ. Ενέργεια</a:t>
            </a:r>
            <a:endParaRPr lang="en-US" sz="2400" b="1" kern="0" dirty="0">
              <a:solidFill>
                <a:srgbClr val="002060"/>
              </a:solidFill>
            </a:endParaRPr>
          </a:p>
        </p:txBody>
      </p:sp>
    </p:spTree>
    <p:extLst>
      <p:ext uri="{BB962C8B-B14F-4D97-AF65-F5344CB8AC3E}">
        <p14:creationId xmlns:p14="http://schemas.microsoft.com/office/powerpoint/2010/main" val="43633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55" name="TextBox 54"/>
          <p:cNvSpPr txBox="1"/>
          <p:nvPr/>
        </p:nvSpPr>
        <p:spPr>
          <a:xfrm>
            <a:off x="266322" y="1065624"/>
            <a:ext cx="8877678" cy="1692771"/>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Πρωτογενής ενέργεια δημόσιων/ δημοτικών κτιρίων γραφείων/σχολείων (θέρμανση, ψύξη, ζεστό νερό χρήσης, αερισμός, φωτισμός και βοηθητικά συστήματα)</a:t>
            </a:r>
          </a:p>
          <a:p>
            <a:pPr>
              <a:lnSpc>
                <a:spcPct val="150000"/>
              </a:lnSpc>
            </a:pPr>
            <a:r>
              <a:rPr lang="el-GR" sz="1600" dirty="0">
                <a:solidFill>
                  <a:srgbClr val="002060"/>
                </a:solidFill>
              </a:rPr>
              <a:t>Μέση ετήσια κατανάλωση πρωτογενούς ενέργειας </a:t>
            </a:r>
          </a:p>
          <a:p>
            <a:pPr>
              <a:lnSpc>
                <a:spcPct val="150000"/>
              </a:lnSpc>
            </a:pPr>
            <a:r>
              <a:rPr lang="el-GR" sz="1600" dirty="0">
                <a:solidFill>
                  <a:srgbClr val="002060"/>
                </a:solidFill>
              </a:rPr>
              <a:t>των δημόσιων/ δημοτικών κτιρίων γραφείων/σχολείων</a:t>
            </a:r>
            <a:r>
              <a:rPr lang="en-US" sz="1600" dirty="0">
                <a:solidFill>
                  <a:srgbClr val="002060"/>
                </a:solidFill>
              </a:rPr>
              <a:t> </a:t>
            </a:r>
            <a:endParaRPr lang="el-GR" sz="1600" dirty="0">
              <a:solidFill>
                <a:srgbClr val="002060"/>
              </a:solidFill>
            </a:endParaRPr>
          </a:p>
          <a:p>
            <a:pPr>
              <a:lnSpc>
                <a:spcPct val="150000"/>
              </a:lnSpc>
            </a:pPr>
            <a:r>
              <a:rPr lang="el-GR" sz="1600" dirty="0">
                <a:solidFill>
                  <a:srgbClr val="002060"/>
                </a:solidFill>
              </a:rPr>
              <a:t>ανά μονάδα εσωτερικής επιφάνειας</a:t>
            </a:r>
            <a:r>
              <a:rPr lang="en-US" sz="1600" dirty="0">
                <a:solidFill>
                  <a:srgbClr val="002060"/>
                </a:solidFill>
              </a:rPr>
              <a:t>:</a:t>
            </a:r>
            <a:r>
              <a:rPr lang="el-GR" sz="1600" dirty="0">
                <a:solidFill>
                  <a:srgbClr val="002060"/>
                </a:solidFill>
              </a:rPr>
              <a:t> </a:t>
            </a:r>
            <a:r>
              <a:rPr lang="el-GR" sz="1600" b="1" dirty="0" smtClean="0">
                <a:solidFill>
                  <a:srgbClr val="00B0F0"/>
                </a:solidFill>
              </a:rPr>
              <a:t>501,8 </a:t>
            </a:r>
            <a:r>
              <a:rPr lang="en-US" sz="1600" b="1" dirty="0">
                <a:solidFill>
                  <a:srgbClr val="00B0F0"/>
                </a:solidFill>
              </a:rPr>
              <a:t>kWh/m</a:t>
            </a:r>
            <a:r>
              <a:rPr lang="en-US" sz="1600" b="1" baseline="30000" dirty="0">
                <a:solidFill>
                  <a:srgbClr val="00B0F0"/>
                </a:solidFill>
              </a:rPr>
              <a:t>2</a:t>
            </a:r>
            <a:endParaRPr lang="el-GR" sz="1600" b="1" baseline="30000" dirty="0">
              <a:solidFill>
                <a:srgbClr val="00B0F0"/>
              </a:solidFill>
            </a:endParaRPr>
          </a:p>
        </p:txBody>
      </p:sp>
      <p:grpSp>
        <p:nvGrpSpPr>
          <p:cNvPr id="56" name="Group 55"/>
          <p:cNvGrpSpPr/>
          <p:nvPr/>
        </p:nvGrpSpPr>
        <p:grpSpPr>
          <a:xfrm>
            <a:off x="4649065" y="1597807"/>
            <a:ext cx="4573897" cy="972357"/>
            <a:chOff x="4305469" y="2152585"/>
            <a:chExt cx="4573897" cy="972357"/>
          </a:xfrm>
        </p:grpSpPr>
        <p:grpSp>
          <p:nvGrpSpPr>
            <p:cNvPr id="57" name="Group 56"/>
            <p:cNvGrpSpPr/>
            <p:nvPr/>
          </p:nvGrpSpPr>
          <p:grpSpPr>
            <a:xfrm>
              <a:off x="5609514" y="2152585"/>
              <a:ext cx="3269852" cy="972357"/>
              <a:chOff x="5609514" y="2152585"/>
              <a:chExt cx="3269852" cy="972357"/>
            </a:xfrm>
          </p:grpSpPr>
          <p:grpSp>
            <p:nvGrpSpPr>
              <p:cNvPr id="59" name="Group 58"/>
              <p:cNvGrpSpPr/>
              <p:nvPr/>
            </p:nvGrpSpPr>
            <p:grpSpPr>
              <a:xfrm>
                <a:off x="5809140" y="2152585"/>
                <a:ext cx="2161314" cy="610142"/>
                <a:chOff x="3995644" y="2860020"/>
                <a:chExt cx="2161314" cy="610142"/>
              </a:xfrm>
            </p:grpSpPr>
            <p:sp>
              <p:nvSpPr>
                <p:cNvPr id="63" name="Rounded Rectangle 62"/>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64" name="TextBox 63"/>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65" name="TextBox 64"/>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66" name="TextBox 65"/>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60" name="TextBox 59"/>
              <p:cNvSpPr txBox="1"/>
              <p:nvPr/>
            </p:nvSpPr>
            <p:spPr>
              <a:xfrm>
                <a:off x="5609514" y="2786388"/>
                <a:ext cx="652743" cy="338554"/>
              </a:xfrm>
              <a:prstGeom prst="rect">
                <a:avLst/>
              </a:prstGeom>
              <a:noFill/>
            </p:spPr>
            <p:txBody>
              <a:bodyPr wrap="none" rtlCol="0">
                <a:spAutoFit/>
              </a:bodyPr>
              <a:lstStyle/>
              <a:p>
                <a:pPr algn="ctr"/>
                <a:r>
                  <a:rPr lang="el-GR" sz="1600" dirty="0" smtClean="0"/>
                  <a:t>346,9</a:t>
                </a:r>
                <a:endParaRPr lang="el-GR" sz="1600" dirty="0"/>
              </a:p>
            </p:txBody>
          </p:sp>
          <p:sp>
            <p:nvSpPr>
              <p:cNvPr id="61" name="Rectangle 60"/>
              <p:cNvSpPr/>
              <p:nvPr/>
            </p:nvSpPr>
            <p:spPr>
              <a:xfrm>
                <a:off x="8000599" y="2762727"/>
                <a:ext cx="878767" cy="338554"/>
              </a:xfrm>
              <a:prstGeom prst="rect">
                <a:avLst/>
              </a:prstGeom>
            </p:spPr>
            <p:txBody>
              <a:bodyPr wrap="none">
                <a:spAutoFit/>
              </a:bodyPr>
              <a:lstStyle/>
              <a:p>
                <a:r>
                  <a:rPr lang="en-US" sz="1600" dirty="0"/>
                  <a:t>kWh/m</a:t>
                </a:r>
                <a:r>
                  <a:rPr lang="en-US" sz="1600" baseline="30000" dirty="0"/>
                  <a:t>2</a:t>
                </a:r>
                <a:endParaRPr lang="el-GR" sz="1600" baseline="30000" dirty="0"/>
              </a:p>
            </p:txBody>
          </p:sp>
          <p:sp>
            <p:nvSpPr>
              <p:cNvPr id="62" name="TextBox 61"/>
              <p:cNvSpPr txBox="1"/>
              <p:nvPr/>
            </p:nvSpPr>
            <p:spPr>
              <a:xfrm>
                <a:off x="7594229" y="2776196"/>
                <a:ext cx="548548" cy="338554"/>
              </a:xfrm>
              <a:prstGeom prst="rect">
                <a:avLst/>
              </a:prstGeom>
              <a:noFill/>
            </p:spPr>
            <p:txBody>
              <a:bodyPr wrap="none" rtlCol="0">
                <a:spAutoFit/>
              </a:bodyPr>
              <a:lstStyle/>
              <a:p>
                <a:r>
                  <a:rPr lang="el-GR" sz="1600" dirty="0" smtClean="0"/>
                  <a:t>94,4</a:t>
                </a:r>
                <a:endParaRPr lang="el-GR" sz="1600" dirty="0"/>
              </a:p>
            </p:txBody>
          </p:sp>
        </p:grpSp>
        <p:sp>
          <p:nvSpPr>
            <p:cNvPr id="58" name="Striped Right Arrow 57"/>
            <p:cNvSpPr/>
            <p:nvPr/>
          </p:nvSpPr>
          <p:spPr>
            <a:xfrm rot="5400000">
              <a:off x="4213168" y="229532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54" name="TextBox 53">
            <a:extLst>
              <a:ext uri="{FF2B5EF4-FFF2-40B4-BE49-F238E27FC236}">
                <a16:creationId xmlns="" xmlns:a16="http://schemas.microsoft.com/office/drawing/2014/main" id="{22B21510-D264-4769-98F4-1D76D00F7881}"/>
              </a:ext>
            </a:extLst>
          </p:cNvPr>
          <p:cNvSpPr txBox="1"/>
          <p:nvPr/>
        </p:nvSpPr>
        <p:spPr>
          <a:xfrm>
            <a:off x="266322" y="2989216"/>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Ηλεκτρική ενέργεια για δημόσιο/ δημοτικό φωτισμό</a:t>
            </a:r>
          </a:p>
          <a:p>
            <a:pPr>
              <a:lnSpc>
                <a:spcPct val="150000"/>
              </a:lnSpc>
            </a:pPr>
            <a:r>
              <a:rPr lang="el-GR" sz="1600" dirty="0">
                <a:solidFill>
                  <a:srgbClr val="002060"/>
                </a:solidFill>
              </a:rPr>
              <a:t>Μέση ετήσια κατανάλωση ηλεκτρικής ενέργειας για δημόσιο/</a:t>
            </a:r>
          </a:p>
          <a:p>
            <a:pPr>
              <a:lnSpc>
                <a:spcPct val="150000"/>
              </a:lnSpc>
            </a:pPr>
            <a:r>
              <a:rPr lang="el-GR" sz="1600" dirty="0">
                <a:solidFill>
                  <a:srgbClr val="002060"/>
                </a:solidFill>
              </a:rPr>
              <a:t>δημοτικό φωτισμό ανά μονάδα συνολικής επιφάνειας</a:t>
            </a:r>
            <a:r>
              <a:rPr lang="en-US" sz="1600" dirty="0">
                <a:solidFill>
                  <a:srgbClr val="002060"/>
                </a:solidFill>
              </a:rPr>
              <a:t>:</a:t>
            </a:r>
            <a:r>
              <a:rPr lang="el-GR" sz="1600" dirty="0">
                <a:solidFill>
                  <a:srgbClr val="002060"/>
                </a:solidFill>
              </a:rPr>
              <a:t> </a:t>
            </a:r>
            <a:r>
              <a:rPr lang="el-GR" sz="1600" b="1" dirty="0">
                <a:solidFill>
                  <a:srgbClr val="00B0F0"/>
                </a:solidFill>
              </a:rPr>
              <a:t>0,57</a:t>
            </a:r>
            <a:r>
              <a:rPr lang="en-US" sz="1600" dirty="0">
                <a:solidFill>
                  <a:srgbClr val="002060"/>
                </a:solidFill>
              </a:rPr>
              <a:t> </a:t>
            </a:r>
            <a:r>
              <a:rPr lang="en-US" sz="1600" b="1" dirty="0">
                <a:solidFill>
                  <a:srgbClr val="00B0F0"/>
                </a:solidFill>
              </a:rPr>
              <a:t>kWh/m</a:t>
            </a:r>
            <a:r>
              <a:rPr lang="en-US" sz="1600" b="1" baseline="30000" dirty="0">
                <a:solidFill>
                  <a:srgbClr val="00B0F0"/>
                </a:solidFill>
              </a:rPr>
              <a:t>2</a:t>
            </a:r>
            <a:endParaRPr lang="el-GR" sz="1600" b="1" baseline="30000" dirty="0">
              <a:solidFill>
                <a:srgbClr val="00B0F0"/>
              </a:solidFill>
            </a:endParaRPr>
          </a:p>
        </p:txBody>
      </p:sp>
      <p:grpSp>
        <p:nvGrpSpPr>
          <p:cNvPr id="67" name="Group 42">
            <a:extLst>
              <a:ext uri="{FF2B5EF4-FFF2-40B4-BE49-F238E27FC236}">
                <a16:creationId xmlns="" xmlns:a16="http://schemas.microsoft.com/office/drawing/2014/main" id="{F4E38453-C358-459D-A5A8-F966AF876249}"/>
              </a:ext>
            </a:extLst>
          </p:cNvPr>
          <p:cNvGrpSpPr/>
          <p:nvPr/>
        </p:nvGrpSpPr>
        <p:grpSpPr>
          <a:xfrm>
            <a:off x="6008345" y="3091631"/>
            <a:ext cx="3079359" cy="972357"/>
            <a:chOff x="5661612" y="2152585"/>
            <a:chExt cx="3079359" cy="972357"/>
          </a:xfrm>
        </p:grpSpPr>
        <p:grpSp>
          <p:nvGrpSpPr>
            <p:cNvPr id="68" name="Group 43">
              <a:extLst>
                <a:ext uri="{FF2B5EF4-FFF2-40B4-BE49-F238E27FC236}">
                  <a16:creationId xmlns="" xmlns:a16="http://schemas.microsoft.com/office/drawing/2014/main" id="{3256B52B-2C2D-446F-A1B4-F5B6BEF99AB5}"/>
                </a:ext>
              </a:extLst>
            </p:cNvPr>
            <p:cNvGrpSpPr/>
            <p:nvPr/>
          </p:nvGrpSpPr>
          <p:grpSpPr>
            <a:xfrm>
              <a:off x="5661612" y="2152585"/>
              <a:ext cx="3079359" cy="972357"/>
              <a:chOff x="5661612" y="2152585"/>
              <a:chExt cx="3079359" cy="972357"/>
            </a:xfrm>
          </p:grpSpPr>
          <p:grpSp>
            <p:nvGrpSpPr>
              <p:cNvPr id="70" name="Group 45">
                <a:extLst>
                  <a:ext uri="{FF2B5EF4-FFF2-40B4-BE49-F238E27FC236}">
                    <a16:creationId xmlns="" xmlns:a16="http://schemas.microsoft.com/office/drawing/2014/main" id="{3154378F-8B1B-4BFE-A280-C88267956224}"/>
                  </a:ext>
                </a:extLst>
              </p:cNvPr>
              <p:cNvGrpSpPr/>
              <p:nvPr/>
            </p:nvGrpSpPr>
            <p:grpSpPr>
              <a:xfrm>
                <a:off x="5809140" y="2152585"/>
                <a:ext cx="2161314" cy="610142"/>
                <a:chOff x="3995644" y="2860020"/>
                <a:chExt cx="2161314" cy="610142"/>
              </a:xfrm>
            </p:grpSpPr>
            <p:sp>
              <p:nvSpPr>
                <p:cNvPr id="74" name="Rounded Rectangle 49">
                  <a:extLst>
                    <a:ext uri="{FF2B5EF4-FFF2-40B4-BE49-F238E27FC236}">
                      <a16:creationId xmlns="" xmlns:a16="http://schemas.microsoft.com/office/drawing/2014/main" id="{90F4C097-BD25-4477-8ABA-50016623C315}"/>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75" name="TextBox 74">
                  <a:extLst>
                    <a:ext uri="{FF2B5EF4-FFF2-40B4-BE49-F238E27FC236}">
                      <a16:creationId xmlns="" xmlns:a16="http://schemas.microsoft.com/office/drawing/2014/main" id="{181DA7C9-E5A0-4F62-A521-16B36C8D5215}"/>
                    </a:ext>
                  </a:extLst>
                </p:cNvPr>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76" name="TextBox 75">
                  <a:extLst>
                    <a:ext uri="{FF2B5EF4-FFF2-40B4-BE49-F238E27FC236}">
                      <a16:creationId xmlns="" xmlns:a16="http://schemas.microsoft.com/office/drawing/2014/main" id="{2E2F419D-D4A6-4554-AFDA-9E4361CD1E83}"/>
                    </a:ext>
                  </a:extLst>
                </p:cNvPr>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77" name="TextBox 76">
                  <a:extLst>
                    <a:ext uri="{FF2B5EF4-FFF2-40B4-BE49-F238E27FC236}">
                      <a16:creationId xmlns="" xmlns:a16="http://schemas.microsoft.com/office/drawing/2014/main" id="{BAF18C8A-8C75-4012-9709-64386F5520A3}"/>
                    </a:ext>
                  </a:extLst>
                </p:cNvPr>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71" name="TextBox 70">
                <a:extLst>
                  <a:ext uri="{FF2B5EF4-FFF2-40B4-BE49-F238E27FC236}">
                    <a16:creationId xmlns="" xmlns:a16="http://schemas.microsoft.com/office/drawing/2014/main" id="{B47FE114-CEA4-4158-8F0E-6EB136ECAED9}"/>
                  </a:ext>
                </a:extLst>
              </p:cNvPr>
              <p:cNvSpPr txBox="1"/>
              <p:nvPr/>
            </p:nvSpPr>
            <p:spPr>
              <a:xfrm>
                <a:off x="5661612" y="2786388"/>
                <a:ext cx="548548" cy="338554"/>
              </a:xfrm>
              <a:prstGeom prst="rect">
                <a:avLst/>
              </a:prstGeom>
              <a:noFill/>
            </p:spPr>
            <p:txBody>
              <a:bodyPr wrap="none" rtlCol="0">
                <a:spAutoFit/>
              </a:bodyPr>
              <a:lstStyle/>
              <a:p>
                <a:pPr algn="ctr"/>
                <a:r>
                  <a:rPr lang="el-GR" sz="1600" dirty="0"/>
                  <a:t>0,72</a:t>
                </a:r>
              </a:p>
            </p:txBody>
          </p:sp>
          <p:sp>
            <p:nvSpPr>
              <p:cNvPr id="72" name="Rectangle 47">
                <a:extLst>
                  <a:ext uri="{FF2B5EF4-FFF2-40B4-BE49-F238E27FC236}">
                    <a16:creationId xmlns="" xmlns:a16="http://schemas.microsoft.com/office/drawing/2014/main" id="{7D928310-1808-4B6D-84CB-8DFD9827515C}"/>
                  </a:ext>
                </a:extLst>
              </p:cNvPr>
              <p:cNvSpPr/>
              <p:nvPr/>
            </p:nvSpPr>
            <p:spPr>
              <a:xfrm>
                <a:off x="7862204" y="2778629"/>
                <a:ext cx="878767" cy="338554"/>
              </a:xfrm>
              <a:prstGeom prst="rect">
                <a:avLst/>
              </a:prstGeom>
            </p:spPr>
            <p:txBody>
              <a:bodyPr wrap="none">
                <a:spAutoFit/>
              </a:bodyPr>
              <a:lstStyle/>
              <a:p>
                <a:r>
                  <a:rPr lang="en-US" sz="1600" dirty="0"/>
                  <a:t>kWh/m</a:t>
                </a:r>
                <a:r>
                  <a:rPr lang="en-US" sz="1600" baseline="30000" dirty="0"/>
                  <a:t>2</a:t>
                </a:r>
                <a:endParaRPr lang="el-GR" sz="1600" baseline="30000" dirty="0"/>
              </a:p>
            </p:txBody>
          </p:sp>
          <p:sp>
            <p:nvSpPr>
              <p:cNvPr id="73" name="TextBox 72">
                <a:extLst>
                  <a:ext uri="{FF2B5EF4-FFF2-40B4-BE49-F238E27FC236}">
                    <a16:creationId xmlns="" xmlns:a16="http://schemas.microsoft.com/office/drawing/2014/main" id="{08566F5B-FE86-43A8-B194-21A38AFC90AF}"/>
                  </a:ext>
                </a:extLst>
              </p:cNvPr>
              <p:cNvSpPr txBox="1"/>
              <p:nvPr/>
            </p:nvSpPr>
            <p:spPr>
              <a:xfrm>
                <a:off x="7459058" y="2776196"/>
                <a:ext cx="548548" cy="338554"/>
              </a:xfrm>
              <a:prstGeom prst="rect">
                <a:avLst/>
              </a:prstGeom>
              <a:noFill/>
            </p:spPr>
            <p:txBody>
              <a:bodyPr wrap="none" rtlCol="0">
                <a:spAutoFit/>
              </a:bodyPr>
              <a:lstStyle/>
              <a:p>
                <a:r>
                  <a:rPr lang="el-GR" sz="1600" dirty="0"/>
                  <a:t>0,5</a:t>
                </a:r>
                <a:r>
                  <a:rPr lang="en-US" sz="1600" dirty="0"/>
                  <a:t>0</a:t>
                </a:r>
                <a:endParaRPr lang="el-GR" sz="1600" dirty="0"/>
              </a:p>
            </p:txBody>
          </p:sp>
        </p:grpSp>
        <p:sp>
          <p:nvSpPr>
            <p:cNvPr id="69" name="Striped Right Arrow 44">
              <a:extLst>
                <a:ext uri="{FF2B5EF4-FFF2-40B4-BE49-F238E27FC236}">
                  <a16:creationId xmlns="" xmlns:a16="http://schemas.microsoft.com/office/drawing/2014/main" id="{66B7D1F8-1CFD-4885-BCF5-F8673C2FCF88}"/>
                </a:ext>
              </a:extLst>
            </p:cNvPr>
            <p:cNvSpPr/>
            <p:nvPr/>
          </p:nvSpPr>
          <p:spPr>
            <a:xfrm rot="5400000">
              <a:off x="6991733"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30" name="Slide Number Placeholder 3">
            <a:extLst>
              <a:ext uri="{FF2B5EF4-FFF2-40B4-BE49-F238E27FC236}">
                <a16:creationId xmlns="" xmlns:a16="http://schemas.microsoft.com/office/drawing/2014/main" id="{085C40B4-2B9A-4C2A-8142-8CF098462B0F}"/>
              </a:ext>
            </a:extLst>
          </p:cNvPr>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25</a:t>
            </a:fld>
            <a:endParaRPr lang="en-US" sz="1600" dirty="0">
              <a:solidFill>
                <a:srgbClr val="002060"/>
              </a:solidFill>
            </a:endParaRPr>
          </a:p>
        </p:txBody>
      </p:sp>
    </p:spTree>
    <p:extLst>
      <p:ext uri="{BB962C8B-B14F-4D97-AF65-F5344CB8AC3E}">
        <p14:creationId xmlns:p14="http://schemas.microsoft.com/office/powerpoint/2010/main" val="153185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266322" y="3417913"/>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Χρήση ΑΠΕ για παραγωγή θερμικής ενέργειας σε κατοικίες	</a:t>
            </a:r>
          </a:p>
          <a:p>
            <a:pPr>
              <a:lnSpc>
                <a:spcPct val="150000"/>
              </a:lnSpc>
            </a:pPr>
            <a:r>
              <a:rPr lang="el-GR" sz="1600" dirty="0">
                <a:solidFill>
                  <a:srgbClr val="002060"/>
                </a:solidFill>
              </a:rPr>
              <a:t>Ποσοστό κατοικιών με χρήση ΑΠΕ για παραγωγή </a:t>
            </a:r>
          </a:p>
          <a:p>
            <a:pPr>
              <a:lnSpc>
                <a:spcPct val="150000"/>
              </a:lnSpc>
            </a:pPr>
            <a:r>
              <a:rPr lang="el-GR" sz="1600" dirty="0">
                <a:solidFill>
                  <a:srgbClr val="002060"/>
                </a:solidFill>
              </a:rPr>
              <a:t>θερμικής ενέργειας</a:t>
            </a:r>
            <a:r>
              <a:rPr lang="en-US" sz="1600" dirty="0">
                <a:solidFill>
                  <a:srgbClr val="002060"/>
                </a:solidFill>
              </a:rPr>
              <a:t>:</a:t>
            </a:r>
            <a:r>
              <a:rPr lang="el-GR" sz="1600" dirty="0">
                <a:solidFill>
                  <a:srgbClr val="002060"/>
                </a:solidFill>
              </a:rPr>
              <a:t> </a:t>
            </a:r>
            <a:r>
              <a:rPr lang="el-GR" sz="1600" b="1" dirty="0">
                <a:solidFill>
                  <a:srgbClr val="00B0F0"/>
                </a:solidFill>
              </a:rPr>
              <a:t>65 % </a:t>
            </a:r>
          </a:p>
        </p:txBody>
      </p:sp>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41" name="TextBox 40"/>
          <p:cNvSpPr txBox="1"/>
          <p:nvPr/>
        </p:nvSpPr>
        <p:spPr>
          <a:xfrm>
            <a:off x="266322" y="1542226"/>
            <a:ext cx="8877678" cy="1692771"/>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Τοπικά παραγόμενη ηλεκτρική ενέργεια από ΑΠΕ σε δημόσια/δημοτικά κτιρία γραφείων/σχολείων </a:t>
            </a:r>
          </a:p>
          <a:p>
            <a:pPr>
              <a:lnSpc>
                <a:spcPct val="150000"/>
              </a:lnSpc>
            </a:pPr>
            <a:r>
              <a:rPr lang="el-GR" sz="1600" dirty="0">
                <a:solidFill>
                  <a:srgbClr val="002060"/>
                </a:solidFill>
              </a:rPr>
              <a:t>Ποσοστό της τοπικά παραγόμενης ηλεκτρικής ενέργειας από ΑΠΕ </a:t>
            </a:r>
          </a:p>
          <a:p>
            <a:pPr>
              <a:lnSpc>
                <a:spcPct val="150000"/>
              </a:lnSpc>
            </a:pPr>
            <a:r>
              <a:rPr lang="el-GR" sz="1600" dirty="0">
                <a:solidFill>
                  <a:srgbClr val="002060"/>
                </a:solidFill>
              </a:rPr>
              <a:t>στα δημόσια/ δημοτικά κτιρία γραφείων/σχολείων προς τη </a:t>
            </a:r>
          </a:p>
          <a:p>
            <a:pPr>
              <a:lnSpc>
                <a:spcPct val="150000"/>
              </a:lnSpc>
            </a:pPr>
            <a:r>
              <a:rPr lang="el-GR" sz="1600" dirty="0">
                <a:solidFill>
                  <a:srgbClr val="002060"/>
                </a:solidFill>
              </a:rPr>
              <a:t>συνολική τους κατανάλωση ηλεκτρικής ενέργειας</a:t>
            </a:r>
            <a:r>
              <a:rPr lang="en-US" sz="1600" dirty="0">
                <a:solidFill>
                  <a:srgbClr val="002060"/>
                </a:solidFill>
              </a:rPr>
              <a:t>:</a:t>
            </a:r>
            <a:r>
              <a:rPr lang="el-GR" sz="1600" dirty="0">
                <a:solidFill>
                  <a:srgbClr val="002060"/>
                </a:solidFill>
              </a:rPr>
              <a:t> </a:t>
            </a:r>
            <a:r>
              <a:rPr lang="el-GR" sz="1600" b="1" dirty="0">
                <a:solidFill>
                  <a:srgbClr val="00B0F0"/>
                </a:solidFill>
              </a:rPr>
              <a:t>0 % </a:t>
            </a:r>
          </a:p>
        </p:txBody>
      </p:sp>
      <p:grpSp>
        <p:nvGrpSpPr>
          <p:cNvPr id="42" name="Group 41"/>
          <p:cNvGrpSpPr/>
          <p:nvPr/>
        </p:nvGrpSpPr>
        <p:grpSpPr>
          <a:xfrm>
            <a:off x="6329832" y="2085313"/>
            <a:ext cx="2605836" cy="972357"/>
            <a:chOff x="5791456" y="2152585"/>
            <a:chExt cx="2605836" cy="972357"/>
          </a:xfrm>
        </p:grpSpPr>
        <p:grpSp>
          <p:nvGrpSpPr>
            <p:cNvPr id="43" name="Group 42"/>
            <p:cNvGrpSpPr/>
            <p:nvPr/>
          </p:nvGrpSpPr>
          <p:grpSpPr>
            <a:xfrm>
              <a:off x="5791456" y="2152585"/>
              <a:ext cx="2605836" cy="972357"/>
              <a:chOff x="5791456" y="2152585"/>
              <a:chExt cx="2605836" cy="972357"/>
            </a:xfrm>
          </p:grpSpPr>
          <p:grpSp>
            <p:nvGrpSpPr>
              <p:cNvPr id="45" name="Group 44"/>
              <p:cNvGrpSpPr/>
              <p:nvPr/>
            </p:nvGrpSpPr>
            <p:grpSpPr>
              <a:xfrm>
                <a:off x="5809140" y="2152585"/>
                <a:ext cx="2161314" cy="610142"/>
                <a:chOff x="3995644" y="2860020"/>
                <a:chExt cx="2161314" cy="610142"/>
              </a:xfrm>
            </p:grpSpPr>
            <p:sp>
              <p:nvSpPr>
                <p:cNvPr id="49" name="Rounded Rectangle 48"/>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50" name="TextBox 49"/>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51" name="TextBox 50"/>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52" name="TextBox 51"/>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46" name="TextBox 45"/>
              <p:cNvSpPr txBox="1"/>
              <p:nvPr/>
            </p:nvSpPr>
            <p:spPr>
              <a:xfrm>
                <a:off x="5791456" y="2786388"/>
                <a:ext cx="288861" cy="338554"/>
              </a:xfrm>
              <a:prstGeom prst="rect">
                <a:avLst/>
              </a:prstGeom>
              <a:noFill/>
            </p:spPr>
            <p:txBody>
              <a:bodyPr wrap="none" rtlCol="0">
                <a:spAutoFit/>
              </a:bodyPr>
              <a:lstStyle/>
              <a:p>
                <a:pPr algn="ctr"/>
                <a:r>
                  <a:rPr lang="el-GR" sz="1600" dirty="0"/>
                  <a:t>0</a:t>
                </a:r>
              </a:p>
            </p:txBody>
          </p:sp>
          <p:sp>
            <p:nvSpPr>
              <p:cNvPr id="47" name="Rectangle 46"/>
              <p:cNvSpPr/>
              <p:nvPr/>
            </p:nvSpPr>
            <p:spPr>
              <a:xfrm>
                <a:off x="8065150" y="2776196"/>
                <a:ext cx="332142" cy="338554"/>
              </a:xfrm>
              <a:prstGeom prst="rect">
                <a:avLst/>
              </a:prstGeom>
            </p:spPr>
            <p:txBody>
              <a:bodyPr wrap="none">
                <a:spAutoFit/>
              </a:bodyPr>
              <a:lstStyle/>
              <a:p>
                <a:r>
                  <a:rPr lang="el-GR" sz="1600" dirty="0"/>
                  <a:t>%</a:t>
                </a:r>
                <a:endParaRPr lang="el-GR" sz="1600" baseline="30000" dirty="0"/>
              </a:p>
            </p:txBody>
          </p:sp>
          <p:sp>
            <p:nvSpPr>
              <p:cNvPr id="48" name="TextBox 47"/>
              <p:cNvSpPr txBox="1"/>
              <p:nvPr/>
            </p:nvSpPr>
            <p:spPr>
              <a:xfrm>
                <a:off x="7594229" y="2776196"/>
                <a:ext cx="393056" cy="338554"/>
              </a:xfrm>
              <a:prstGeom prst="rect">
                <a:avLst/>
              </a:prstGeom>
              <a:noFill/>
            </p:spPr>
            <p:txBody>
              <a:bodyPr wrap="none" rtlCol="0">
                <a:spAutoFit/>
              </a:bodyPr>
              <a:lstStyle/>
              <a:p>
                <a:r>
                  <a:rPr lang="el-GR" sz="1600" dirty="0"/>
                  <a:t>20</a:t>
                </a:r>
              </a:p>
            </p:txBody>
          </p:sp>
        </p:grpSp>
        <p:sp>
          <p:nvSpPr>
            <p:cNvPr id="44" name="Striped Right Arrow 43"/>
            <p:cNvSpPr/>
            <p:nvPr/>
          </p:nvSpPr>
          <p:spPr>
            <a:xfrm rot="5400000">
              <a:off x="5716025" y="229532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nvGrpSpPr>
          <p:cNvPr id="54" name="Group 53"/>
          <p:cNvGrpSpPr/>
          <p:nvPr/>
        </p:nvGrpSpPr>
        <p:grpSpPr>
          <a:xfrm>
            <a:off x="6239404" y="3470344"/>
            <a:ext cx="2610224" cy="972357"/>
            <a:chOff x="5739358" y="2152585"/>
            <a:chExt cx="2610224" cy="972357"/>
          </a:xfrm>
        </p:grpSpPr>
        <p:grpSp>
          <p:nvGrpSpPr>
            <p:cNvPr id="56" name="Group 55"/>
            <p:cNvGrpSpPr/>
            <p:nvPr/>
          </p:nvGrpSpPr>
          <p:grpSpPr>
            <a:xfrm>
              <a:off x="5739358" y="2152585"/>
              <a:ext cx="2610224" cy="972357"/>
              <a:chOff x="5739358" y="2152585"/>
              <a:chExt cx="2610224" cy="972357"/>
            </a:xfrm>
          </p:grpSpPr>
          <p:grpSp>
            <p:nvGrpSpPr>
              <p:cNvPr id="58" name="Group 57"/>
              <p:cNvGrpSpPr/>
              <p:nvPr/>
            </p:nvGrpSpPr>
            <p:grpSpPr>
              <a:xfrm>
                <a:off x="5809140" y="2152585"/>
                <a:ext cx="2161314" cy="610142"/>
                <a:chOff x="3995644" y="2860020"/>
                <a:chExt cx="2161314" cy="610142"/>
              </a:xfrm>
            </p:grpSpPr>
            <p:sp>
              <p:nvSpPr>
                <p:cNvPr id="62" name="Rounded Rectangle 61"/>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63" name="TextBox 62"/>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64" name="TextBox 63"/>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65" name="TextBox 64"/>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59" name="TextBox 58"/>
              <p:cNvSpPr txBox="1"/>
              <p:nvPr/>
            </p:nvSpPr>
            <p:spPr>
              <a:xfrm>
                <a:off x="5739358" y="2786388"/>
                <a:ext cx="393056" cy="338554"/>
              </a:xfrm>
              <a:prstGeom prst="rect">
                <a:avLst/>
              </a:prstGeom>
              <a:noFill/>
            </p:spPr>
            <p:txBody>
              <a:bodyPr wrap="none" rtlCol="0">
                <a:spAutoFit/>
              </a:bodyPr>
              <a:lstStyle/>
              <a:p>
                <a:pPr algn="ctr"/>
                <a:r>
                  <a:rPr lang="el-GR" sz="1600" dirty="0"/>
                  <a:t>38</a:t>
                </a:r>
              </a:p>
            </p:txBody>
          </p:sp>
          <p:sp>
            <p:nvSpPr>
              <p:cNvPr id="60" name="Rectangle 59"/>
              <p:cNvSpPr/>
              <p:nvPr/>
            </p:nvSpPr>
            <p:spPr>
              <a:xfrm>
                <a:off x="8017440" y="2776196"/>
                <a:ext cx="332142" cy="338554"/>
              </a:xfrm>
              <a:prstGeom prst="rect">
                <a:avLst/>
              </a:prstGeom>
            </p:spPr>
            <p:txBody>
              <a:bodyPr wrap="none">
                <a:spAutoFit/>
              </a:bodyPr>
              <a:lstStyle/>
              <a:p>
                <a:r>
                  <a:rPr lang="el-GR" sz="1600" dirty="0"/>
                  <a:t>%</a:t>
                </a:r>
                <a:endParaRPr lang="el-GR" sz="1600" baseline="30000" dirty="0"/>
              </a:p>
            </p:txBody>
          </p:sp>
          <p:sp>
            <p:nvSpPr>
              <p:cNvPr id="61" name="TextBox 60"/>
              <p:cNvSpPr txBox="1"/>
              <p:nvPr/>
            </p:nvSpPr>
            <p:spPr>
              <a:xfrm>
                <a:off x="7594229" y="2776196"/>
                <a:ext cx="497252" cy="338554"/>
              </a:xfrm>
              <a:prstGeom prst="rect">
                <a:avLst/>
              </a:prstGeom>
              <a:noFill/>
            </p:spPr>
            <p:txBody>
              <a:bodyPr wrap="none" rtlCol="0">
                <a:spAutoFit/>
              </a:bodyPr>
              <a:lstStyle/>
              <a:p>
                <a:r>
                  <a:rPr lang="el-GR" sz="1600" dirty="0"/>
                  <a:t>100</a:t>
                </a:r>
              </a:p>
            </p:txBody>
          </p:sp>
        </p:grpSp>
        <p:sp>
          <p:nvSpPr>
            <p:cNvPr id="57" name="Striped Right Arrow 56"/>
            <p:cNvSpPr/>
            <p:nvPr/>
          </p:nvSpPr>
          <p:spPr>
            <a:xfrm rot="5400000">
              <a:off x="6548928" y="229532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53" name="Rectangle 57">
            <a:extLst>
              <a:ext uri="{FF2B5EF4-FFF2-40B4-BE49-F238E27FC236}">
                <a16:creationId xmlns="" xmlns:a16="http://schemas.microsoft.com/office/drawing/2014/main" id="{1CF8763F-0E64-4933-9B58-37AECDD0D901}"/>
              </a:ext>
            </a:extLst>
          </p:cNvPr>
          <p:cNvSpPr/>
          <p:nvPr/>
        </p:nvSpPr>
        <p:spPr>
          <a:xfrm>
            <a:off x="2263366" y="855010"/>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Γ2. Ανανεώσιμες &amp; Καθαρές Πηγές Ενέργειας</a:t>
            </a:r>
            <a:endParaRPr lang="en-US" sz="2200" b="1" kern="0" dirty="0">
              <a:solidFill>
                <a:srgbClr val="002060"/>
              </a:solidFill>
            </a:endParaRPr>
          </a:p>
        </p:txBody>
      </p:sp>
      <p:grpSp>
        <p:nvGrpSpPr>
          <p:cNvPr id="67" name="Group 95">
            <a:extLst>
              <a:ext uri="{FF2B5EF4-FFF2-40B4-BE49-F238E27FC236}">
                <a16:creationId xmlns="" xmlns:a16="http://schemas.microsoft.com/office/drawing/2014/main" id="{ECAEA2DC-6401-4A0C-9727-AEB1A7571AF9}"/>
              </a:ext>
            </a:extLst>
          </p:cNvPr>
          <p:cNvGrpSpPr/>
          <p:nvPr/>
        </p:nvGrpSpPr>
        <p:grpSpPr>
          <a:xfrm>
            <a:off x="80291" y="817765"/>
            <a:ext cx="2268042" cy="540000"/>
            <a:chOff x="167340" y="815433"/>
            <a:chExt cx="2268042" cy="540000"/>
          </a:xfrm>
        </p:grpSpPr>
        <p:pic>
          <p:nvPicPr>
            <p:cNvPr id="8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84" name="TextBox 8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36" name="Slide Number Placeholder 3">
            <a:extLst>
              <a:ext uri="{FF2B5EF4-FFF2-40B4-BE49-F238E27FC236}">
                <a16:creationId xmlns="" xmlns:a16="http://schemas.microsoft.com/office/drawing/2014/main" id="{A8083322-D0C9-44C1-B5EE-D723AF92BBDA}"/>
              </a:ext>
            </a:extLst>
          </p:cNvPr>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26</a:t>
            </a:fld>
            <a:endParaRPr lang="en-US" sz="1600" dirty="0">
              <a:solidFill>
                <a:srgbClr val="002060"/>
              </a:solidFill>
            </a:endParaRPr>
          </a:p>
        </p:txBody>
      </p:sp>
    </p:spTree>
    <p:extLst>
      <p:ext uri="{BB962C8B-B14F-4D97-AF65-F5344CB8AC3E}">
        <p14:creationId xmlns:p14="http://schemas.microsoft.com/office/powerpoint/2010/main" val="79165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grpSp>
        <p:nvGrpSpPr>
          <p:cNvPr id="36" name="Group 35"/>
          <p:cNvGrpSpPr/>
          <p:nvPr/>
        </p:nvGrpSpPr>
        <p:grpSpPr>
          <a:xfrm>
            <a:off x="80291" y="1439410"/>
            <a:ext cx="2268042" cy="540000"/>
            <a:chOff x="167340" y="815433"/>
            <a:chExt cx="2268042" cy="540000"/>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38" name="TextBox 37"/>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39" name="Rectangle 38"/>
          <p:cNvSpPr/>
          <p:nvPr/>
        </p:nvSpPr>
        <p:spPr>
          <a:xfrm>
            <a:off x="2263366" y="1503023"/>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n-US" sz="2200" b="1" kern="0" dirty="0">
                <a:solidFill>
                  <a:srgbClr val="002060"/>
                </a:solidFill>
              </a:rPr>
              <a:t>E</a:t>
            </a:r>
            <a:r>
              <a:rPr lang="el-GR" sz="2200" b="1" kern="0" dirty="0">
                <a:solidFill>
                  <a:srgbClr val="002060"/>
                </a:solidFill>
              </a:rPr>
              <a:t>1. Πόσιμο Νερό, Όμβρια, Γκρίζα νερά</a:t>
            </a:r>
            <a:endParaRPr lang="en-US" sz="2200" b="1" kern="0" dirty="0">
              <a:solidFill>
                <a:srgbClr val="002060"/>
              </a:solidFill>
            </a:endParaRPr>
          </a:p>
        </p:txBody>
      </p:sp>
      <p:sp>
        <p:nvSpPr>
          <p:cNvPr id="68" name="TextBox 67"/>
          <p:cNvSpPr txBox="1"/>
          <p:nvPr/>
        </p:nvSpPr>
        <p:spPr>
          <a:xfrm>
            <a:off x="234370" y="3996853"/>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Ανακύκλωση</a:t>
            </a:r>
          </a:p>
          <a:p>
            <a:pPr>
              <a:lnSpc>
                <a:spcPct val="150000"/>
              </a:lnSpc>
            </a:pPr>
            <a:r>
              <a:rPr lang="el-GR" sz="1600" dirty="0">
                <a:solidFill>
                  <a:srgbClr val="002060"/>
                </a:solidFill>
              </a:rPr>
              <a:t>Ποσοστό κτιρίων σε απόσταση μεγαλύτερη </a:t>
            </a:r>
          </a:p>
          <a:p>
            <a:pPr>
              <a:lnSpc>
                <a:spcPct val="150000"/>
              </a:lnSpc>
            </a:pPr>
            <a:r>
              <a:rPr lang="el-GR" sz="1600" dirty="0">
                <a:solidFill>
                  <a:srgbClr val="002060"/>
                </a:solidFill>
              </a:rPr>
              <a:t>από 100 m από κάδους ανακύκλωσης: </a:t>
            </a:r>
            <a:r>
              <a:rPr lang="el-GR" sz="1600" b="1" dirty="0">
                <a:solidFill>
                  <a:srgbClr val="00B0F0"/>
                </a:solidFill>
              </a:rPr>
              <a:t>65%</a:t>
            </a:r>
          </a:p>
        </p:txBody>
      </p:sp>
      <p:grpSp>
        <p:nvGrpSpPr>
          <p:cNvPr id="69" name="Group 68"/>
          <p:cNvGrpSpPr/>
          <p:nvPr/>
        </p:nvGrpSpPr>
        <p:grpSpPr>
          <a:xfrm>
            <a:off x="6236458" y="4094937"/>
            <a:ext cx="2604952" cy="972357"/>
            <a:chOff x="5739359" y="2152585"/>
            <a:chExt cx="2604952" cy="972357"/>
          </a:xfrm>
        </p:grpSpPr>
        <p:grpSp>
          <p:nvGrpSpPr>
            <p:cNvPr id="70" name="Group 69"/>
            <p:cNvGrpSpPr/>
            <p:nvPr/>
          </p:nvGrpSpPr>
          <p:grpSpPr>
            <a:xfrm>
              <a:off x="5739359" y="2152585"/>
              <a:ext cx="2604952" cy="972357"/>
              <a:chOff x="5739359" y="2152585"/>
              <a:chExt cx="2604952" cy="972357"/>
            </a:xfrm>
          </p:grpSpPr>
          <p:grpSp>
            <p:nvGrpSpPr>
              <p:cNvPr id="72" name="Group 71"/>
              <p:cNvGrpSpPr/>
              <p:nvPr/>
            </p:nvGrpSpPr>
            <p:grpSpPr>
              <a:xfrm>
                <a:off x="5809140" y="2152585"/>
                <a:ext cx="2161314" cy="610142"/>
                <a:chOff x="3995644" y="2860020"/>
                <a:chExt cx="2161314" cy="610142"/>
              </a:xfrm>
            </p:grpSpPr>
            <p:sp>
              <p:nvSpPr>
                <p:cNvPr id="76" name="Rounded Rectangle 75"/>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77" name="TextBox 76"/>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78" name="TextBox 77"/>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79" name="TextBox 78"/>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73" name="TextBox 72"/>
              <p:cNvSpPr txBox="1"/>
              <p:nvPr/>
            </p:nvSpPr>
            <p:spPr>
              <a:xfrm>
                <a:off x="5739359" y="2786388"/>
                <a:ext cx="393056" cy="338554"/>
              </a:xfrm>
              <a:prstGeom prst="rect">
                <a:avLst/>
              </a:prstGeom>
              <a:noFill/>
            </p:spPr>
            <p:txBody>
              <a:bodyPr wrap="none" rtlCol="0">
                <a:spAutoFit/>
              </a:bodyPr>
              <a:lstStyle/>
              <a:p>
                <a:pPr algn="ctr"/>
                <a:r>
                  <a:rPr lang="el-GR" sz="1600" dirty="0"/>
                  <a:t>60</a:t>
                </a:r>
              </a:p>
            </p:txBody>
          </p:sp>
          <p:sp>
            <p:nvSpPr>
              <p:cNvPr id="74" name="Rectangle 73"/>
              <p:cNvSpPr/>
              <p:nvPr/>
            </p:nvSpPr>
            <p:spPr>
              <a:xfrm>
                <a:off x="8012169" y="2776196"/>
                <a:ext cx="332142" cy="338554"/>
              </a:xfrm>
              <a:prstGeom prst="rect">
                <a:avLst/>
              </a:prstGeom>
            </p:spPr>
            <p:txBody>
              <a:bodyPr wrap="none">
                <a:spAutoFit/>
              </a:bodyPr>
              <a:lstStyle/>
              <a:p>
                <a:r>
                  <a:rPr lang="el-GR" sz="1600" dirty="0"/>
                  <a:t>%</a:t>
                </a:r>
              </a:p>
            </p:txBody>
          </p:sp>
          <p:sp>
            <p:nvSpPr>
              <p:cNvPr id="75" name="TextBox 74"/>
              <p:cNvSpPr txBox="1"/>
              <p:nvPr/>
            </p:nvSpPr>
            <p:spPr>
              <a:xfrm>
                <a:off x="7594229" y="2776196"/>
                <a:ext cx="497252" cy="338554"/>
              </a:xfrm>
              <a:prstGeom prst="rect">
                <a:avLst/>
              </a:prstGeom>
              <a:noFill/>
            </p:spPr>
            <p:txBody>
              <a:bodyPr wrap="none" rtlCol="0">
                <a:spAutoFit/>
              </a:bodyPr>
              <a:lstStyle/>
              <a:p>
                <a:r>
                  <a:rPr lang="el-GR" sz="1600" dirty="0"/>
                  <a:t>100</a:t>
                </a:r>
              </a:p>
            </p:txBody>
          </p:sp>
        </p:grpSp>
        <p:sp>
          <p:nvSpPr>
            <p:cNvPr id="71" name="Striped Right Arrow 70"/>
            <p:cNvSpPr/>
            <p:nvPr/>
          </p:nvSpPr>
          <p:spPr>
            <a:xfrm rot="5400000">
              <a:off x="5950607"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80" name="Rectangle 79"/>
          <p:cNvSpPr/>
          <p:nvPr/>
        </p:nvSpPr>
        <p:spPr>
          <a:xfrm>
            <a:off x="2231414" y="3519203"/>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E2. Στερεά &amp; Υγρά Απόβλητα</a:t>
            </a:r>
          </a:p>
        </p:txBody>
      </p:sp>
      <p:grpSp>
        <p:nvGrpSpPr>
          <p:cNvPr id="81" name="Group 80"/>
          <p:cNvGrpSpPr/>
          <p:nvPr/>
        </p:nvGrpSpPr>
        <p:grpSpPr>
          <a:xfrm>
            <a:off x="48339" y="3455590"/>
            <a:ext cx="2268042" cy="540000"/>
            <a:chOff x="167340" y="815433"/>
            <a:chExt cx="2268042" cy="540000"/>
          </a:xfrm>
        </p:grpSpPr>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83" name="TextBox 82"/>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27" name="Slide Number Placeholder 3">
            <a:extLst>
              <a:ext uri="{FF2B5EF4-FFF2-40B4-BE49-F238E27FC236}">
                <a16:creationId xmlns="" xmlns:a16="http://schemas.microsoft.com/office/drawing/2014/main" id="{EB98DA3D-9005-4AD2-830C-7EEFEF23F256}"/>
              </a:ext>
            </a:extLst>
          </p:cNvPr>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27</a:t>
            </a:fld>
            <a:endParaRPr lang="en-US" sz="1600" dirty="0">
              <a:solidFill>
                <a:srgbClr val="002060"/>
              </a:solidFill>
            </a:endParaRPr>
          </a:p>
        </p:txBody>
      </p:sp>
      <p:sp>
        <p:nvSpPr>
          <p:cNvPr id="28" name="Rectangle 16">
            <a:extLst>
              <a:ext uri="{FF2B5EF4-FFF2-40B4-BE49-F238E27FC236}">
                <a16:creationId xmlns="" xmlns:a16="http://schemas.microsoft.com/office/drawing/2014/main" id="{3BDE427D-3A04-4DDE-91C4-3209867A8CBA}"/>
              </a:ext>
            </a:extLst>
          </p:cNvPr>
          <p:cNvSpPr/>
          <p:nvPr/>
        </p:nvSpPr>
        <p:spPr>
          <a:xfrm>
            <a:off x="252304" y="895301"/>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n-US" sz="2400" b="1" kern="0" dirty="0">
                <a:solidFill>
                  <a:srgbClr val="002060"/>
                </a:solidFill>
              </a:rPr>
              <a:t>E</a:t>
            </a:r>
            <a:r>
              <a:rPr lang="el-GR" sz="2400" b="1" kern="0" dirty="0">
                <a:solidFill>
                  <a:srgbClr val="002060"/>
                </a:solidFill>
              </a:rPr>
              <a:t>. Μη-Ανανεώσιμοι Φυσικοί Πόροι</a:t>
            </a:r>
            <a:endParaRPr lang="en-US" sz="2400" b="1" kern="0" dirty="0">
              <a:solidFill>
                <a:srgbClr val="002060"/>
              </a:solidFill>
            </a:endParaRPr>
          </a:p>
        </p:txBody>
      </p:sp>
      <p:sp>
        <p:nvSpPr>
          <p:cNvPr id="29" name="TextBox 28"/>
          <p:cNvSpPr txBox="1"/>
          <p:nvPr/>
        </p:nvSpPr>
        <p:spPr>
          <a:xfrm>
            <a:off x="266322" y="1955631"/>
            <a:ext cx="8877678" cy="1446550"/>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Κατανάλωση νερού σε δημόσιους χώρους </a:t>
            </a:r>
            <a:r>
              <a:rPr lang="el-GR" sz="1600" b="1" dirty="0">
                <a:solidFill>
                  <a:srgbClr val="FF0000"/>
                </a:solidFill>
              </a:rPr>
              <a:t>	</a:t>
            </a:r>
          </a:p>
          <a:p>
            <a:pPr>
              <a:lnSpc>
                <a:spcPct val="150000"/>
              </a:lnSpc>
            </a:pPr>
            <a:r>
              <a:rPr lang="el-GR" sz="1600" dirty="0">
                <a:solidFill>
                  <a:srgbClr val="002060"/>
                </a:solidFill>
              </a:rPr>
              <a:t>Συνολική ετήσια κατανάλωση νερού </a:t>
            </a:r>
            <a:r>
              <a:rPr lang="el-GR" sz="1600" dirty="0" smtClean="0">
                <a:solidFill>
                  <a:srgbClr val="002060"/>
                </a:solidFill>
              </a:rPr>
              <a:t>δικτύου </a:t>
            </a:r>
            <a:r>
              <a:rPr lang="el-GR" sz="1600" dirty="0">
                <a:solidFill>
                  <a:srgbClr val="002060"/>
                </a:solidFill>
              </a:rPr>
              <a:t>σε δημόσιους</a:t>
            </a:r>
            <a:r>
              <a:rPr lang="el-GR" sz="1600" dirty="0" smtClean="0">
                <a:solidFill>
                  <a:srgbClr val="002060"/>
                </a:solidFill>
              </a:rPr>
              <a:t> </a:t>
            </a:r>
            <a:endParaRPr lang="el-GR" sz="1600" dirty="0">
              <a:solidFill>
                <a:srgbClr val="002060"/>
              </a:solidFill>
            </a:endParaRPr>
          </a:p>
          <a:p>
            <a:pPr>
              <a:lnSpc>
                <a:spcPct val="150000"/>
              </a:lnSpc>
            </a:pPr>
            <a:r>
              <a:rPr lang="el-GR" sz="1600" dirty="0" smtClean="0">
                <a:solidFill>
                  <a:srgbClr val="002060"/>
                </a:solidFill>
              </a:rPr>
              <a:t>χώρους </a:t>
            </a:r>
            <a:r>
              <a:rPr lang="el-GR" sz="1600" dirty="0">
                <a:solidFill>
                  <a:srgbClr val="002060"/>
                </a:solidFill>
              </a:rPr>
              <a:t>(πότισμα/ καθαριότητα) ανα μονάδα</a:t>
            </a:r>
          </a:p>
          <a:p>
            <a:pPr>
              <a:lnSpc>
                <a:spcPct val="150000"/>
              </a:lnSpc>
              <a:buClr>
                <a:schemeClr val="bg1">
                  <a:lumMod val="50000"/>
                </a:schemeClr>
              </a:buClr>
            </a:pPr>
            <a:r>
              <a:rPr lang="el-GR" sz="1600" dirty="0" smtClean="0">
                <a:solidFill>
                  <a:srgbClr val="002060"/>
                </a:solidFill>
              </a:rPr>
              <a:t>επιφάνειας</a:t>
            </a:r>
            <a:r>
              <a:rPr lang="el-GR" sz="1600" dirty="0">
                <a:solidFill>
                  <a:srgbClr val="002060"/>
                </a:solidFill>
              </a:rPr>
              <a:t>: </a:t>
            </a:r>
            <a:r>
              <a:rPr lang="el-GR" sz="1600" b="1" dirty="0">
                <a:solidFill>
                  <a:srgbClr val="00B0F0"/>
                </a:solidFill>
              </a:rPr>
              <a:t>0,99 </a:t>
            </a:r>
            <a:r>
              <a:rPr lang="en-US" sz="1600" b="1" dirty="0">
                <a:solidFill>
                  <a:srgbClr val="00B0F0"/>
                </a:solidFill>
              </a:rPr>
              <a:t>m</a:t>
            </a:r>
            <a:r>
              <a:rPr lang="el-GR" sz="1600" b="1" baseline="30000" dirty="0">
                <a:solidFill>
                  <a:srgbClr val="00B0F0"/>
                </a:solidFill>
              </a:rPr>
              <a:t>3</a:t>
            </a:r>
            <a:r>
              <a:rPr lang="el-GR" sz="1600" b="1" dirty="0">
                <a:solidFill>
                  <a:srgbClr val="00B0F0"/>
                </a:solidFill>
              </a:rPr>
              <a:t>/</a:t>
            </a:r>
            <a:r>
              <a:rPr lang="en-US" sz="1600" b="1" dirty="0">
                <a:solidFill>
                  <a:srgbClr val="00B0F0"/>
                </a:solidFill>
              </a:rPr>
              <a:t>m</a:t>
            </a:r>
            <a:r>
              <a:rPr lang="el-GR" sz="1600" b="1" baseline="30000" dirty="0">
                <a:solidFill>
                  <a:srgbClr val="00B0F0"/>
                </a:solidFill>
              </a:rPr>
              <a:t>2</a:t>
            </a:r>
          </a:p>
        </p:txBody>
      </p:sp>
      <p:grpSp>
        <p:nvGrpSpPr>
          <p:cNvPr id="30" name="Group 29"/>
          <p:cNvGrpSpPr/>
          <p:nvPr/>
        </p:nvGrpSpPr>
        <p:grpSpPr>
          <a:xfrm>
            <a:off x="5659293" y="2091287"/>
            <a:ext cx="3267698" cy="972357"/>
            <a:chOff x="5472555" y="2152585"/>
            <a:chExt cx="3267698" cy="972357"/>
          </a:xfrm>
        </p:grpSpPr>
        <p:grpSp>
          <p:nvGrpSpPr>
            <p:cNvPr id="32" name="Group 31"/>
            <p:cNvGrpSpPr/>
            <p:nvPr/>
          </p:nvGrpSpPr>
          <p:grpSpPr>
            <a:xfrm>
              <a:off x="5661613" y="2152585"/>
              <a:ext cx="3078640" cy="972357"/>
              <a:chOff x="5661613" y="2152585"/>
              <a:chExt cx="3078640" cy="972357"/>
            </a:xfrm>
          </p:grpSpPr>
          <p:grpSp>
            <p:nvGrpSpPr>
              <p:cNvPr id="40" name="Group 39"/>
              <p:cNvGrpSpPr/>
              <p:nvPr/>
            </p:nvGrpSpPr>
            <p:grpSpPr>
              <a:xfrm>
                <a:off x="5809140" y="2152585"/>
                <a:ext cx="2161314" cy="610142"/>
                <a:chOff x="3995644" y="2860020"/>
                <a:chExt cx="2161314" cy="610142"/>
              </a:xfrm>
            </p:grpSpPr>
            <p:sp>
              <p:nvSpPr>
                <p:cNvPr id="44" name="Rounded Rectangle 43"/>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45" name="TextBox 44"/>
                <p:cNvSpPr txBox="1"/>
                <p:nvPr/>
              </p:nvSpPr>
              <p:spPr>
                <a:xfrm>
                  <a:off x="3995644" y="2860020"/>
                  <a:ext cx="288862" cy="338554"/>
                </a:xfrm>
                <a:prstGeom prst="rect">
                  <a:avLst/>
                </a:prstGeom>
                <a:noFill/>
              </p:spPr>
              <p:txBody>
                <a:bodyPr wrap="none" rtlCol="0">
                  <a:spAutoFit/>
                </a:bodyPr>
                <a:lstStyle/>
                <a:p>
                  <a:r>
                    <a:rPr lang="el-GR" sz="1600" dirty="0" smtClean="0"/>
                    <a:t>0</a:t>
                  </a:r>
                  <a:endParaRPr lang="el-GR" sz="1600" dirty="0"/>
                </a:p>
              </p:txBody>
            </p:sp>
            <p:sp>
              <p:nvSpPr>
                <p:cNvPr id="46" name="TextBox 45"/>
                <p:cNvSpPr txBox="1"/>
                <p:nvPr/>
              </p:nvSpPr>
              <p:spPr>
                <a:xfrm>
                  <a:off x="5868096" y="2860020"/>
                  <a:ext cx="288862" cy="338554"/>
                </a:xfrm>
                <a:prstGeom prst="rect">
                  <a:avLst/>
                </a:prstGeom>
                <a:noFill/>
              </p:spPr>
              <p:txBody>
                <a:bodyPr wrap="none" rtlCol="0">
                  <a:spAutoFit/>
                </a:bodyPr>
                <a:lstStyle/>
                <a:p>
                  <a:r>
                    <a:rPr lang="el-GR" sz="1600" dirty="0" smtClean="0"/>
                    <a:t>5</a:t>
                  </a:r>
                  <a:endParaRPr lang="el-GR" sz="1600" dirty="0"/>
                </a:p>
              </p:txBody>
            </p:sp>
            <p:sp>
              <p:nvSpPr>
                <p:cNvPr id="47" name="TextBox 46"/>
                <p:cNvSpPr txBox="1"/>
                <p:nvPr/>
              </p:nvSpPr>
              <p:spPr>
                <a:xfrm>
                  <a:off x="4963556" y="2860020"/>
                  <a:ext cx="288862" cy="338554"/>
                </a:xfrm>
                <a:prstGeom prst="rect">
                  <a:avLst/>
                </a:prstGeom>
                <a:noFill/>
              </p:spPr>
              <p:txBody>
                <a:bodyPr wrap="none" rtlCol="0">
                  <a:spAutoFit/>
                </a:bodyPr>
                <a:lstStyle/>
                <a:p>
                  <a:r>
                    <a:rPr lang="el-GR" sz="1600" dirty="0" smtClean="0"/>
                    <a:t>3</a:t>
                  </a:r>
                  <a:endParaRPr lang="el-GR" sz="1600" dirty="0"/>
                </a:p>
              </p:txBody>
            </p:sp>
          </p:grpSp>
          <p:sp>
            <p:nvSpPr>
              <p:cNvPr id="41" name="TextBox 40"/>
              <p:cNvSpPr txBox="1"/>
              <p:nvPr/>
            </p:nvSpPr>
            <p:spPr>
              <a:xfrm>
                <a:off x="5661613" y="2786388"/>
                <a:ext cx="548547" cy="338554"/>
              </a:xfrm>
              <a:prstGeom prst="rect">
                <a:avLst/>
              </a:prstGeom>
              <a:noFill/>
            </p:spPr>
            <p:txBody>
              <a:bodyPr wrap="none" rtlCol="0">
                <a:spAutoFit/>
              </a:bodyPr>
              <a:lstStyle/>
              <a:p>
                <a:pPr algn="ctr"/>
                <a:r>
                  <a:rPr lang="el-GR" sz="1600" dirty="0" smtClean="0"/>
                  <a:t>0,73</a:t>
                </a:r>
                <a:endParaRPr lang="el-GR" sz="1600" dirty="0"/>
              </a:p>
            </p:txBody>
          </p:sp>
          <p:sp>
            <p:nvSpPr>
              <p:cNvPr id="42" name="Rectangle 41"/>
              <p:cNvSpPr/>
              <p:nvPr/>
            </p:nvSpPr>
            <p:spPr>
              <a:xfrm>
                <a:off x="8012169" y="2776196"/>
                <a:ext cx="728084" cy="338554"/>
              </a:xfrm>
              <a:prstGeom prst="rect">
                <a:avLst/>
              </a:prstGeom>
            </p:spPr>
            <p:txBody>
              <a:bodyPr wrap="none">
                <a:spAutoFit/>
              </a:bodyPr>
              <a:lstStyle/>
              <a:p>
                <a:r>
                  <a:rPr lang="en-US" sz="1600" dirty="0" smtClean="0"/>
                  <a:t>m</a:t>
                </a:r>
                <a:r>
                  <a:rPr lang="el-GR" sz="1600" baseline="30000" dirty="0" smtClean="0"/>
                  <a:t>3</a:t>
                </a:r>
                <a:r>
                  <a:rPr lang="el-GR" sz="1600" dirty="0" smtClean="0"/>
                  <a:t>/</a:t>
                </a:r>
                <a:r>
                  <a:rPr lang="en-US" sz="1600" dirty="0" smtClean="0"/>
                  <a:t>m</a:t>
                </a:r>
                <a:r>
                  <a:rPr lang="el-GR" sz="1600" baseline="30000" dirty="0" smtClean="0"/>
                  <a:t>2</a:t>
                </a:r>
                <a:endParaRPr lang="el-GR" sz="1600" dirty="0"/>
              </a:p>
            </p:txBody>
          </p:sp>
          <p:sp>
            <p:nvSpPr>
              <p:cNvPr id="43" name="TextBox 42"/>
              <p:cNvSpPr txBox="1"/>
              <p:nvPr/>
            </p:nvSpPr>
            <p:spPr>
              <a:xfrm>
                <a:off x="7594229" y="2776196"/>
                <a:ext cx="595035" cy="338554"/>
              </a:xfrm>
              <a:prstGeom prst="rect">
                <a:avLst/>
              </a:prstGeom>
              <a:noFill/>
            </p:spPr>
            <p:txBody>
              <a:bodyPr wrap="none" rtlCol="0">
                <a:spAutoFit/>
              </a:bodyPr>
              <a:lstStyle/>
              <a:p>
                <a:r>
                  <a:rPr lang="el-GR" sz="1600" dirty="0" smtClean="0"/>
                  <a:t>0,51 </a:t>
                </a:r>
                <a:endParaRPr lang="el-GR" sz="1600" dirty="0"/>
              </a:p>
            </p:txBody>
          </p:sp>
        </p:grpSp>
        <p:sp>
          <p:nvSpPr>
            <p:cNvPr id="33" name="Striped Right Arrow 32"/>
            <p:cNvSpPr/>
            <p:nvPr/>
          </p:nvSpPr>
          <p:spPr>
            <a:xfrm rot="5400000">
              <a:off x="5380254"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Tree>
    <p:extLst>
      <p:ext uri="{BB962C8B-B14F-4D97-AF65-F5344CB8AC3E}">
        <p14:creationId xmlns:p14="http://schemas.microsoft.com/office/powerpoint/2010/main" val="239568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84" name="TextBox 83"/>
          <p:cNvSpPr txBox="1"/>
          <p:nvPr/>
        </p:nvSpPr>
        <p:spPr>
          <a:xfrm>
            <a:off x="266322" y="2233598"/>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Φωτορύπανση από τον δημόσιο / δημοτικό φωτισμό 	</a:t>
            </a:r>
          </a:p>
          <a:p>
            <a:pPr>
              <a:lnSpc>
                <a:spcPct val="150000"/>
              </a:lnSpc>
            </a:pPr>
            <a:r>
              <a:rPr lang="el-GR" sz="1600" dirty="0">
                <a:solidFill>
                  <a:srgbClr val="002060"/>
                </a:solidFill>
              </a:rPr>
              <a:t>Ποσοστό των cut-off φωτιστικών (φωτιστικά που εκπέμπουν </a:t>
            </a:r>
          </a:p>
          <a:p>
            <a:pPr>
              <a:lnSpc>
                <a:spcPct val="150000"/>
              </a:lnSpc>
            </a:pPr>
            <a:r>
              <a:rPr lang="el-GR" sz="1600" dirty="0">
                <a:solidFill>
                  <a:srgbClr val="002060"/>
                </a:solidFill>
              </a:rPr>
              <a:t>φωτεινή ροή μόνο κάτω απο το οριζόντιο επίπεδο): </a:t>
            </a:r>
            <a:r>
              <a:rPr lang="el-GR" sz="1600" b="1" dirty="0">
                <a:solidFill>
                  <a:srgbClr val="00B0F0"/>
                </a:solidFill>
              </a:rPr>
              <a:t>70 %</a:t>
            </a:r>
            <a:endParaRPr lang="el-GR" sz="1600" dirty="0">
              <a:solidFill>
                <a:srgbClr val="002060"/>
              </a:solidFill>
            </a:endParaRPr>
          </a:p>
        </p:txBody>
      </p:sp>
      <p:grpSp>
        <p:nvGrpSpPr>
          <p:cNvPr id="85" name="Group 84"/>
          <p:cNvGrpSpPr/>
          <p:nvPr/>
        </p:nvGrpSpPr>
        <p:grpSpPr>
          <a:xfrm>
            <a:off x="6348801" y="2286029"/>
            <a:ext cx="2604952" cy="972357"/>
            <a:chOff x="5739359" y="2152585"/>
            <a:chExt cx="2604952" cy="972357"/>
          </a:xfrm>
        </p:grpSpPr>
        <p:grpSp>
          <p:nvGrpSpPr>
            <p:cNvPr id="86" name="Group 85"/>
            <p:cNvGrpSpPr/>
            <p:nvPr/>
          </p:nvGrpSpPr>
          <p:grpSpPr>
            <a:xfrm>
              <a:off x="5739359" y="2152585"/>
              <a:ext cx="2604952" cy="972357"/>
              <a:chOff x="5739359" y="2152585"/>
              <a:chExt cx="2604952" cy="972357"/>
            </a:xfrm>
          </p:grpSpPr>
          <p:grpSp>
            <p:nvGrpSpPr>
              <p:cNvPr id="88" name="Group 87"/>
              <p:cNvGrpSpPr/>
              <p:nvPr/>
            </p:nvGrpSpPr>
            <p:grpSpPr>
              <a:xfrm>
                <a:off x="5809140" y="2152585"/>
                <a:ext cx="2161314" cy="610142"/>
                <a:chOff x="3995644" y="2860020"/>
                <a:chExt cx="2161314" cy="610142"/>
              </a:xfrm>
            </p:grpSpPr>
            <p:sp>
              <p:nvSpPr>
                <p:cNvPr id="92" name="Rounded Rectangle 91"/>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93" name="TextBox 92"/>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94" name="TextBox 93"/>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95" name="TextBox 94"/>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89" name="TextBox 88"/>
              <p:cNvSpPr txBox="1"/>
              <p:nvPr/>
            </p:nvSpPr>
            <p:spPr>
              <a:xfrm>
                <a:off x="5739359" y="2786388"/>
                <a:ext cx="393056" cy="338554"/>
              </a:xfrm>
              <a:prstGeom prst="rect">
                <a:avLst/>
              </a:prstGeom>
              <a:noFill/>
            </p:spPr>
            <p:txBody>
              <a:bodyPr wrap="none" rtlCol="0">
                <a:spAutoFit/>
              </a:bodyPr>
              <a:lstStyle/>
              <a:p>
                <a:pPr algn="ctr"/>
                <a:r>
                  <a:rPr lang="el-GR" sz="1600" dirty="0"/>
                  <a:t>10</a:t>
                </a:r>
              </a:p>
            </p:txBody>
          </p:sp>
          <p:sp>
            <p:nvSpPr>
              <p:cNvPr id="90" name="Rectangle 89"/>
              <p:cNvSpPr/>
              <p:nvPr/>
            </p:nvSpPr>
            <p:spPr>
              <a:xfrm>
                <a:off x="8012169" y="2776196"/>
                <a:ext cx="332142" cy="338554"/>
              </a:xfrm>
              <a:prstGeom prst="rect">
                <a:avLst/>
              </a:prstGeom>
            </p:spPr>
            <p:txBody>
              <a:bodyPr wrap="none">
                <a:spAutoFit/>
              </a:bodyPr>
              <a:lstStyle/>
              <a:p>
                <a:r>
                  <a:rPr lang="el-GR" sz="1600" dirty="0"/>
                  <a:t>%</a:t>
                </a:r>
              </a:p>
            </p:txBody>
          </p:sp>
          <p:sp>
            <p:nvSpPr>
              <p:cNvPr id="91" name="TextBox 90"/>
              <p:cNvSpPr txBox="1"/>
              <p:nvPr/>
            </p:nvSpPr>
            <p:spPr>
              <a:xfrm>
                <a:off x="7594229" y="2776196"/>
                <a:ext cx="497252" cy="338554"/>
              </a:xfrm>
              <a:prstGeom prst="rect">
                <a:avLst/>
              </a:prstGeom>
              <a:noFill/>
            </p:spPr>
            <p:txBody>
              <a:bodyPr wrap="none" rtlCol="0">
                <a:spAutoFit/>
              </a:bodyPr>
              <a:lstStyle/>
              <a:p>
                <a:r>
                  <a:rPr lang="el-GR" sz="1600" dirty="0"/>
                  <a:t>100</a:t>
                </a:r>
              </a:p>
            </p:txBody>
          </p:sp>
        </p:grpSp>
        <p:sp>
          <p:nvSpPr>
            <p:cNvPr id="87" name="Striped Right Arrow 86"/>
            <p:cNvSpPr/>
            <p:nvPr/>
          </p:nvSpPr>
          <p:spPr>
            <a:xfrm rot="5400000">
              <a:off x="6919318"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47" name="Rectangle 46"/>
          <p:cNvSpPr/>
          <p:nvPr/>
        </p:nvSpPr>
        <p:spPr>
          <a:xfrm>
            <a:off x="2263366" y="1594463"/>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Ζ1. Περιβαλλοντικές Επιπτώσεις</a:t>
            </a:r>
          </a:p>
        </p:txBody>
      </p:sp>
      <p:grpSp>
        <p:nvGrpSpPr>
          <p:cNvPr id="48" name="Group 47"/>
          <p:cNvGrpSpPr/>
          <p:nvPr/>
        </p:nvGrpSpPr>
        <p:grpSpPr>
          <a:xfrm>
            <a:off x="80291" y="1530850"/>
            <a:ext cx="2268042" cy="540000"/>
            <a:chOff x="167340" y="815433"/>
            <a:chExt cx="2268042" cy="540000"/>
          </a:xfrm>
        </p:grpSpPr>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50" name="TextBox 49"/>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51" name="Rectangle 50"/>
          <p:cNvSpPr/>
          <p:nvPr/>
        </p:nvSpPr>
        <p:spPr>
          <a:xfrm>
            <a:off x="2251185" y="3512126"/>
            <a:ext cx="6880773" cy="430887"/>
          </a:xfrm>
          <a:prstGeom prst="rect">
            <a:avLst/>
          </a:prstGeom>
        </p:spPr>
        <p:txBody>
          <a:bodyPr wrap="square">
            <a:spAutoFit/>
          </a:bodyPr>
          <a:lstStyle/>
          <a:p>
            <a:pPr lvl="0">
              <a:defRPr/>
            </a:pPr>
            <a:r>
              <a:rPr lang="el-GR" sz="2200" b="1" u="sng" kern="0" dirty="0">
                <a:solidFill>
                  <a:srgbClr val="002060"/>
                </a:solidFill>
              </a:rPr>
              <a:t>Κατηγορία </a:t>
            </a:r>
            <a:r>
              <a:rPr lang="el-GR" sz="2200" b="1" kern="0" dirty="0">
                <a:solidFill>
                  <a:srgbClr val="002060"/>
                </a:solidFill>
              </a:rPr>
              <a:t>Ζ2. Ποιότητα Εξωτερικού Περιβάλλοντος</a:t>
            </a:r>
          </a:p>
        </p:txBody>
      </p:sp>
      <p:grpSp>
        <p:nvGrpSpPr>
          <p:cNvPr id="52" name="Group 51"/>
          <p:cNvGrpSpPr/>
          <p:nvPr/>
        </p:nvGrpSpPr>
        <p:grpSpPr>
          <a:xfrm>
            <a:off x="68110" y="3448513"/>
            <a:ext cx="2268042" cy="540000"/>
            <a:chOff x="167340" y="815433"/>
            <a:chExt cx="2268042" cy="540000"/>
          </a:xfrm>
        </p:grpSpPr>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54" name="TextBox 53"/>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81" name="TextBox 80">
            <a:extLst>
              <a:ext uri="{FF2B5EF4-FFF2-40B4-BE49-F238E27FC236}">
                <a16:creationId xmlns="" xmlns:a16="http://schemas.microsoft.com/office/drawing/2014/main" id="{E4300CE8-9F3F-4845-A1DE-9F0A3CC6F3B5}"/>
              </a:ext>
            </a:extLst>
          </p:cNvPr>
          <p:cNvSpPr txBox="1"/>
          <p:nvPr/>
        </p:nvSpPr>
        <p:spPr>
          <a:xfrm>
            <a:off x="266322" y="4165431"/>
            <a:ext cx="8877678" cy="1446550"/>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Ποιότητα εξωτερικού αέρα - Ο3	 	</a:t>
            </a:r>
          </a:p>
          <a:p>
            <a:pPr>
              <a:lnSpc>
                <a:spcPct val="150000"/>
              </a:lnSpc>
            </a:pPr>
            <a:r>
              <a:rPr lang="el-GR" sz="1600" dirty="0">
                <a:solidFill>
                  <a:srgbClr val="002060"/>
                </a:solidFill>
              </a:rPr>
              <a:t>Αριθμός ημερών του έτους που η συγκέντρωση </a:t>
            </a:r>
          </a:p>
          <a:p>
            <a:pPr>
              <a:lnSpc>
                <a:spcPct val="150000"/>
              </a:lnSpc>
            </a:pPr>
            <a:r>
              <a:rPr lang="el-GR" sz="1600" dirty="0">
                <a:solidFill>
                  <a:srgbClr val="002060"/>
                </a:solidFill>
              </a:rPr>
              <a:t>του όζοντος υπερβαίνει το ημερήσιο όριο </a:t>
            </a:r>
          </a:p>
          <a:p>
            <a:pPr>
              <a:lnSpc>
                <a:spcPct val="150000"/>
              </a:lnSpc>
            </a:pPr>
            <a:r>
              <a:rPr lang="el-GR" sz="1600" dirty="0">
                <a:solidFill>
                  <a:srgbClr val="002060"/>
                </a:solidFill>
              </a:rPr>
              <a:t>(120 mg/m</a:t>
            </a:r>
            <a:r>
              <a:rPr lang="el-GR" sz="1600" baseline="30000" dirty="0">
                <a:solidFill>
                  <a:srgbClr val="002060"/>
                </a:solidFill>
              </a:rPr>
              <a:t>3</a:t>
            </a:r>
            <a:r>
              <a:rPr lang="el-GR" sz="1600" dirty="0">
                <a:solidFill>
                  <a:srgbClr val="002060"/>
                </a:solidFill>
              </a:rPr>
              <a:t>): </a:t>
            </a:r>
            <a:r>
              <a:rPr lang="el-GR" sz="1600" b="1" dirty="0">
                <a:solidFill>
                  <a:srgbClr val="00B0F0"/>
                </a:solidFill>
              </a:rPr>
              <a:t>37</a:t>
            </a:r>
            <a:endParaRPr lang="el-GR" sz="1600" dirty="0">
              <a:solidFill>
                <a:srgbClr val="002060"/>
              </a:solidFill>
            </a:endParaRPr>
          </a:p>
        </p:txBody>
      </p:sp>
      <p:grpSp>
        <p:nvGrpSpPr>
          <p:cNvPr id="82" name="Group 35">
            <a:extLst>
              <a:ext uri="{FF2B5EF4-FFF2-40B4-BE49-F238E27FC236}">
                <a16:creationId xmlns="" xmlns:a16="http://schemas.microsoft.com/office/drawing/2014/main" id="{23562001-F48A-4A9F-90A6-952888039419}"/>
              </a:ext>
            </a:extLst>
          </p:cNvPr>
          <p:cNvGrpSpPr/>
          <p:nvPr/>
        </p:nvGrpSpPr>
        <p:grpSpPr>
          <a:xfrm>
            <a:off x="5475503" y="4664146"/>
            <a:ext cx="3035233" cy="972357"/>
            <a:chOff x="4956494" y="2152585"/>
            <a:chExt cx="3035233" cy="972357"/>
          </a:xfrm>
        </p:grpSpPr>
        <p:grpSp>
          <p:nvGrpSpPr>
            <p:cNvPr id="96" name="Group 36">
              <a:extLst>
                <a:ext uri="{FF2B5EF4-FFF2-40B4-BE49-F238E27FC236}">
                  <a16:creationId xmlns="" xmlns:a16="http://schemas.microsoft.com/office/drawing/2014/main" id="{3A2422E9-567F-4F54-A4DD-014D30D9836B}"/>
                </a:ext>
              </a:extLst>
            </p:cNvPr>
            <p:cNvGrpSpPr/>
            <p:nvPr/>
          </p:nvGrpSpPr>
          <p:grpSpPr>
            <a:xfrm>
              <a:off x="5739359" y="2152585"/>
              <a:ext cx="2252368" cy="972357"/>
              <a:chOff x="5739359" y="2152585"/>
              <a:chExt cx="2252368" cy="972357"/>
            </a:xfrm>
          </p:grpSpPr>
          <p:grpSp>
            <p:nvGrpSpPr>
              <p:cNvPr id="98" name="Group 38">
                <a:extLst>
                  <a:ext uri="{FF2B5EF4-FFF2-40B4-BE49-F238E27FC236}">
                    <a16:creationId xmlns="" xmlns:a16="http://schemas.microsoft.com/office/drawing/2014/main" id="{7D96EC23-2790-4BEC-8764-C2FD9B6DBFD7}"/>
                  </a:ext>
                </a:extLst>
              </p:cNvPr>
              <p:cNvGrpSpPr/>
              <p:nvPr/>
            </p:nvGrpSpPr>
            <p:grpSpPr>
              <a:xfrm>
                <a:off x="5809140" y="2152585"/>
                <a:ext cx="2161314" cy="610142"/>
                <a:chOff x="3995644" y="2860020"/>
                <a:chExt cx="2161314" cy="610142"/>
              </a:xfrm>
            </p:grpSpPr>
            <p:sp>
              <p:nvSpPr>
                <p:cNvPr id="101" name="Rounded Rectangle 42">
                  <a:extLst>
                    <a:ext uri="{FF2B5EF4-FFF2-40B4-BE49-F238E27FC236}">
                      <a16:creationId xmlns="" xmlns:a16="http://schemas.microsoft.com/office/drawing/2014/main" id="{F1EBF5DF-6058-422D-BD54-6BF93559D844}"/>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102" name="TextBox 101">
                  <a:extLst>
                    <a:ext uri="{FF2B5EF4-FFF2-40B4-BE49-F238E27FC236}">
                      <a16:creationId xmlns="" xmlns:a16="http://schemas.microsoft.com/office/drawing/2014/main" id="{4CE8C1D3-0C54-47FA-AE13-221929A65B98}"/>
                    </a:ext>
                  </a:extLst>
                </p:cNvPr>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103" name="TextBox 102">
                  <a:extLst>
                    <a:ext uri="{FF2B5EF4-FFF2-40B4-BE49-F238E27FC236}">
                      <a16:creationId xmlns="" xmlns:a16="http://schemas.microsoft.com/office/drawing/2014/main" id="{F5E932EE-FAD7-4653-9F4B-093C1AD575FC}"/>
                    </a:ext>
                  </a:extLst>
                </p:cNvPr>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104" name="TextBox 103">
                  <a:extLst>
                    <a:ext uri="{FF2B5EF4-FFF2-40B4-BE49-F238E27FC236}">
                      <a16:creationId xmlns="" xmlns:a16="http://schemas.microsoft.com/office/drawing/2014/main" id="{9DDDBE81-3722-4016-AC4C-DE5AE7A0D5E4}"/>
                    </a:ext>
                  </a:extLst>
                </p:cNvPr>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99" name="TextBox 98">
                <a:extLst>
                  <a:ext uri="{FF2B5EF4-FFF2-40B4-BE49-F238E27FC236}">
                    <a16:creationId xmlns="" xmlns:a16="http://schemas.microsoft.com/office/drawing/2014/main" id="{B12D9CE2-1FAC-4DB8-9CEB-74D78B2298E0}"/>
                  </a:ext>
                </a:extLst>
              </p:cNvPr>
              <p:cNvSpPr txBox="1"/>
              <p:nvPr/>
            </p:nvSpPr>
            <p:spPr>
              <a:xfrm>
                <a:off x="5739359" y="2786388"/>
                <a:ext cx="393056" cy="338554"/>
              </a:xfrm>
              <a:prstGeom prst="rect">
                <a:avLst/>
              </a:prstGeom>
              <a:noFill/>
            </p:spPr>
            <p:txBody>
              <a:bodyPr wrap="none" rtlCol="0">
                <a:spAutoFit/>
              </a:bodyPr>
              <a:lstStyle/>
              <a:p>
                <a:pPr algn="ctr"/>
                <a:r>
                  <a:rPr lang="el-GR" sz="1600" dirty="0"/>
                  <a:t>25</a:t>
                </a:r>
              </a:p>
            </p:txBody>
          </p:sp>
          <p:sp>
            <p:nvSpPr>
              <p:cNvPr id="100" name="TextBox 99">
                <a:extLst>
                  <a:ext uri="{FF2B5EF4-FFF2-40B4-BE49-F238E27FC236}">
                    <a16:creationId xmlns="" xmlns:a16="http://schemas.microsoft.com/office/drawing/2014/main" id="{5B5C319B-EB89-47A2-846A-239F811B5DF2}"/>
                  </a:ext>
                </a:extLst>
              </p:cNvPr>
              <p:cNvSpPr txBox="1"/>
              <p:nvPr/>
            </p:nvSpPr>
            <p:spPr>
              <a:xfrm>
                <a:off x="7702865" y="2776196"/>
                <a:ext cx="288862" cy="338554"/>
              </a:xfrm>
              <a:prstGeom prst="rect">
                <a:avLst/>
              </a:prstGeom>
              <a:noFill/>
            </p:spPr>
            <p:txBody>
              <a:bodyPr wrap="none" rtlCol="0">
                <a:spAutoFit/>
              </a:bodyPr>
              <a:lstStyle/>
              <a:p>
                <a:r>
                  <a:rPr lang="el-GR" sz="1600" dirty="0"/>
                  <a:t>0</a:t>
                </a:r>
              </a:p>
            </p:txBody>
          </p:sp>
        </p:grpSp>
        <p:sp>
          <p:nvSpPr>
            <p:cNvPr id="97" name="Striped Right Arrow 37">
              <a:extLst>
                <a:ext uri="{FF2B5EF4-FFF2-40B4-BE49-F238E27FC236}">
                  <a16:creationId xmlns="" xmlns:a16="http://schemas.microsoft.com/office/drawing/2014/main" id="{8CB159D0-B82D-43E3-A69D-7DDDB09AB448}"/>
                </a:ext>
              </a:extLst>
            </p:cNvPr>
            <p:cNvSpPr/>
            <p:nvPr/>
          </p:nvSpPr>
          <p:spPr>
            <a:xfrm rot="5400000">
              <a:off x="4864193"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39" name="Slide Number Placeholder 3">
            <a:extLst>
              <a:ext uri="{FF2B5EF4-FFF2-40B4-BE49-F238E27FC236}">
                <a16:creationId xmlns="" xmlns:a16="http://schemas.microsoft.com/office/drawing/2014/main" id="{73D17E79-7CB7-42B2-8C6C-301F63ADDBD6}"/>
              </a:ext>
            </a:extLst>
          </p:cNvPr>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28</a:t>
            </a:fld>
            <a:endParaRPr lang="en-US" sz="1600" dirty="0">
              <a:solidFill>
                <a:srgbClr val="002060"/>
              </a:solidFill>
            </a:endParaRPr>
          </a:p>
        </p:txBody>
      </p:sp>
      <p:sp>
        <p:nvSpPr>
          <p:cNvPr id="40" name="Rectangle 16">
            <a:extLst>
              <a:ext uri="{FF2B5EF4-FFF2-40B4-BE49-F238E27FC236}">
                <a16:creationId xmlns="" xmlns:a16="http://schemas.microsoft.com/office/drawing/2014/main" id="{F2B8877D-00AA-4F87-B23C-A5F9A9E95C18}"/>
              </a:ext>
            </a:extLst>
          </p:cNvPr>
          <p:cNvSpPr/>
          <p:nvPr/>
        </p:nvSpPr>
        <p:spPr>
          <a:xfrm>
            <a:off x="252304" y="895301"/>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Ζ. Περιβάλλον</a:t>
            </a:r>
            <a:endParaRPr lang="en-US" sz="2400" b="1" kern="0" dirty="0">
              <a:solidFill>
                <a:srgbClr val="002060"/>
              </a:solidFill>
            </a:endParaRPr>
          </a:p>
        </p:txBody>
      </p:sp>
    </p:spTree>
    <p:extLst>
      <p:ext uri="{BB962C8B-B14F-4D97-AF65-F5344CB8AC3E}">
        <p14:creationId xmlns:p14="http://schemas.microsoft.com/office/powerpoint/2010/main" val="21554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32" name="TextBox 31"/>
          <p:cNvSpPr txBox="1"/>
          <p:nvPr/>
        </p:nvSpPr>
        <p:spPr>
          <a:xfrm>
            <a:off x="255765" y="1452896"/>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Πυκνότητα χώρων πράσινου και αναψυχής	</a:t>
            </a:r>
          </a:p>
          <a:p>
            <a:pPr>
              <a:lnSpc>
                <a:spcPct val="150000"/>
              </a:lnSpc>
            </a:pPr>
            <a:r>
              <a:rPr lang="el-GR" sz="1600" dirty="0">
                <a:solidFill>
                  <a:srgbClr val="002060"/>
                </a:solidFill>
              </a:rPr>
              <a:t>Ποσοστό της συνολικής επιφάνειας χώρων πράσινου και </a:t>
            </a:r>
          </a:p>
          <a:p>
            <a:pPr>
              <a:lnSpc>
                <a:spcPct val="150000"/>
              </a:lnSpc>
            </a:pPr>
            <a:r>
              <a:rPr lang="el-GR" sz="1600" dirty="0">
                <a:solidFill>
                  <a:srgbClr val="002060"/>
                </a:solidFill>
              </a:rPr>
              <a:t>αναψυχής προς την συνολική επιφάνεια της περιοχής: </a:t>
            </a:r>
            <a:r>
              <a:rPr lang="el-GR" sz="1600" b="1" dirty="0">
                <a:solidFill>
                  <a:srgbClr val="00B0F0"/>
                </a:solidFill>
              </a:rPr>
              <a:t>3,2 %</a:t>
            </a:r>
          </a:p>
        </p:txBody>
      </p:sp>
      <p:grpSp>
        <p:nvGrpSpPr>
          <p:cNvPr id="47" name="Group 46"/>
          <p:cNvGrpSpPr/>
          <p:nvPr/>
        </p:nvGrpSpPr>
        <p:grpSpPr>
          <a:xfrm>
            <a:off x="6163065" y="1505327"/>
            <a:ext cx="2868698" cy="972357"/>
            <a:chOff x="5644571" y="2152585"/>
            <a:chExt cx="2868698" cy="972357"/>
          </a:xfrm>
        </p:grpSpPr>
        <p:grpSp>
          <p:nvGrpSpPr>
            <p:cNvPr id="48" name="Group 47"/>
            <p:cNvGrpSpPr/>
            <p:nvPr/>
          </p:nvGrpSpPr>
          <p:grpSpPr>
            <a:xfrm>
              <a:off x="5791456" y="2152585"/>
              <a:ext cx="2721813" cy="972357"/>
              <a:chOff x="5791456" y="2152585"/>
              <a:chExt cx="2721813" cy="972357"/>
            </a:xfrm>
          </p:grpSpPr>
          <p:grpSp>
            <p:nvGrpSpPr>
              <p:cNvPr id="50" name="Group 49"/>
              <p:cNvGrpSpPr/>
              <p:nvPr/>
            </p:nvGrpSpPr>
            <p:grpSpPr>
              <a:xfrm>
                <a:off x="5809140" y="2152585"/>
                <a:ext cx="2161314" cy="610142"/>
                <a:chOff x="3995644" y="2860020"/>
                <a:chExt cx="2161314" cy="610142"/>
              </a:xfrm>
            </p:grpSpPr>
            <p:sp>
              <p:nvSpPr>
                <p:cNvPr id="53" name="Rounded Rectangle 52"/>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68" name="TextBox 67"/>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69" name="TextBox 68"/>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70" name="TextBox 69"/>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51" name="TextBox 50"/>
              <p:cNvSpPr txBox="1"/>
              <p:nvPr/>
            </p:nvSpPr>
            <p:spPr>
              <a:xfrm>
                <a:off x="5791456" y="2786388"/>
                <a:ext cx="288861" cy="338554"/>
              </a:xfrm>
              <a:prstGeom prst="rect">
                <a:avLst/>
              </a:prstGeom>
              <a:noFill/>
            </p:spPr>
            <p:txBody>
              <a:bodyPr wrap="none" rtlCol="0">
                <a:spAutoFit/>
              </a:bodyPr>
              <a:lstStyle/>
              <a:p>
                <a:pPr algn="ctr"/>
                <a:r>
                  <a:rPr lang="el-GR" sz="1600" dirty="0"/>
                  <a:t>5</a:t>
                </a:r>
              </a:p>
            </p:txBody>
          </p:sp>
          <p:sp>
            <p:nvSpPr>
              <p:cNvPr id="52" name="TextBox 51"/>
              <p:cNvSpPr txBox="1"/>
              <p:nvPr/>
            </p:nvSpPr>
            <p:spPr>
              <a:xfrm>
                <a:off x="7693814" y="2776196"/>
                <a:ext cx="819455" cy="338554"/>
              </a:xfrm>
              <a:prstGeom prst="rect">
                <a:avLst/>
              </a:prstGeom>
              <a:noFill/>
            </p:spPr>
            <p:txBody>
              <a:bodyPr wrap="none" rtlCol="0">
                <a:spAutoFit/>
              </a:bodyPr>
              <a:lstStyle/>
              <a:p>
                <a:r>
                  <a:rPr lang="el-GR" sz="1600" dirty="0"/>
                  <a:t>30      %</a:t>
                </a:r>
              </a:p>
            </p:txBody>
          </p:sp>
        </p:grpSp>
        <p:sp>
          <p:nvSpPr>
            <p:cNvPr id="49" name="Striped Right Arrow 48"/>
            <p:cNvSpPr/>
            <p:nvPr/>
          </p:nvSpPr>
          <p:spPr>
            <a:xfrm rot="5400000">
              <a:off x="5552270"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60" name="Rectangle 59"/>
          <p:cNvSpPr/>
          <p:nvPr/>
        </p:nvSpPr>
        <p:spPr>
          <a:xfrm>
            <a:off x="2251185" y="886707"/>
            <a:ext cx="6880773" cy="430887"/>
          </a:xfrm>
          <a:prstGeom prst="rect">
            <a:avLst/>
          </a:prstGeom>
        </p:spPr>
        <p:txBody>
          <a:bodyPr wrap="square">
            <a:spAutoFit/>
          </a:bodyPr>
          <a:lstStyle/>
          <a:p>
            <a:pPr lvl="0">
              <a:defRPr/>
            </a:pPr>
            <a:r>
              <a:rPr lang="el-GR" sz="2200" b="1" kern="0" dirty="0">
                <a:solidFill>
                  <a:srgbClr val="002060"/>
                </a:solidFill>
              </a:rPr>
              <a:t>Ζ3. Οικοσυστήματα &amp; Τοπία</a:t>
            </a:r>
          </a:p>
        </p:txBody>
      </p:sp>
      <p:grpSp>
        <p:nvGrpSpPr>
          <p:cNvPr id="67" name="Group 66"/>
          <p:cNvGrpSpPr/>
          <p:nvPr/>
        </p:nvGrpSpPr>
        <p:grpSpPr>
          <a:xfrm>
            <a:off x="68110" y="823094"/>
            <a:ext cx="2268042" cy="540000"/>
            <a:chOff x="167340" y="815433"/>
            <a:chExt cx="2268042" cy="540000"/>
          </a:xfrm>
        </p:grpSpPr>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73" name="TextBox 72"/>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74" name="TextBox 73"/>
          <p:cNvSpPr txBox="1"/>
          <p:nvPr/>
        </p:nvSpPr>
        <p:spPr>
          <a:xfrm>
            <a:off x="258948" y="2727418"/>
            <a:ext cx="8877678" cy="707886"/>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Αντιπλημμυρική προστασία	 </a:t>
            </a:r>
          </a:p>
          <a:p>
            <a:pPr>
              <a:lnSpc>
                <a:spcPct val="150000"/>
              </a:lnSpc>
            </a:pPr>
            <a:r>
              <a:rPr lang="el-GR" sz="1600" dirty="0">
                <a:solidFill>
                  <a:srgbClr val="002060"/>
                </a:solidFill>
              </a:rPr>
              <a:t>Ύπαρξη, υλοποίηση </a:t>
            </a:r>
            <a:r>
              <a:rPr lang="el-GR" sz="1600" dirty="0" smtClean="0">
                <a:solidFill>
                  <a:srgbClr val="002060"/>
                </a:solidFill>
              </a:rPr>
              <a:t>μελέτης αντιπλημμυρικής </a:t>
            </a:r>
            <a:r>
              <a:rPr lang="el-GR" sz="1600" dirty="0">
                <a:solidFill>
                  <a:srgbClr val="002060"/>
                </a:solidFill>
              </a:rPr>
              <a:t>προστασίας</a:t>
            </a:r>
          </a:p>
        </p:txBody>
      </p:sp>
      <p:grpSp>
        <p:nvGrpSpPr>
          <p:cNvPr id="75" name="Group 74"/>
          <p:cNvGrpSpPr/>
          <p:nvPr/>
        </p:nvGrpSpPr>
        <p:grpSpPr>
          <a:xfrm>
            <a:off x="6334346" y="2779849"/>
            <a:ext cx="2161314" cy="610142"/>
            <a:chOff x="5809140" y="2152585"/>
            <a:chExt cx="2161314" cy="610142"/>
          </a:xfrm>
        </p:grpSpPr>
        <p:grpSp>
          <p:nvGrpSpPr>
            <p:cNvPr id="78" name="Group 77"/>
            <p:cNvGrpSpPr/>
            <p:nvPr/>
          </p:nvGrpSpPr>
          <p:grpSpPr>
            <a:xfrm>
              <a:off x="5809140" y="2152585"/>
              <a:ext cx="2161314" cy="610142"/>
              <a:chOff x="3995644" y="2860020"/>
              <a:chExt cx="2161314" cy="610142"/>
            </a:xfrm>
          </p:grpSpPr>
          <p:sp>
            <p:nvSpPr>
              <p:cNvPr id="81" name="Rounded Rectangle 80"/>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solidFill>
                    <a:srgbClr val="002060"/>
                  </a:solidFill>
                </a:endParaRPr>
              </a:p>
            </p:txBody>
          </p:sp>
          <p:sp>
            <p:nvSpPr>
              <p:cNvPr id="82" name="TextBox 81"/>
              <p:cNvSpPr txBox="1"/>
              <p:nvPr/>
            </p:nvSpPr>
            <p:spPr>
              <a:xfrm>
                <a:off x="3995644" y="2860020"/>
                <a:ext cx="288862" cy="338554"/>
              </a:xfrm>
              <a:prstGeom prst="rect">
                <a:avLst/>
              </a:prstGeom>
              <a:noFill/>
            </p:spPr>
            <p:txBody>
              <a:bodyPr wrap="none" rtlCol="0">
                <a:spAutoFit/>
              </a:bodyPr>
              <a:lstStyle/>
              <a:p>
                <a:r>
                  <a:rPr lang="el-GR" sz="1600" dirty="0">
                    <a:solidFill>
                      <a:srgbClr val="002060"/>
                    </a:solidFill>
                  </a:rPr>
                  <a:t>0</a:t>
                </a:r>
              </a:p>
            </p:txBody>
          </p:sp>
          <p:sp>
            <p:nvSpPr>
              <p:cNvPr id="83" name="TextBox 82"/>
              <p:cNvSpPr txBox="1"/>
              <p:nvPr/>
            </p:nvSpPr>
            <p:spPr>
              <a:xfrm>
                <a:off x="5868096" y="2860020"/>
                <a:ext cx="288862" cy="338554"/>
              </a:xfrm>
              <a:prstGeom prst="rect">
                <a:avLst/>
              </a:prstGeom>
              <a:noFill/>
            </p:spPr>
            <p:txBody>
              <a:bodyPr wrap="none" rtlCol="0">
                <a:spAutoFit/>
              </a:bodyPr>
              <a:lstStyle/>
              <a:p>
                <a:r>
                  <a:rPr lang="el-GR" sz="1600" dirty="0">
                    <a:solidFill>
                      <a:srgbClr val="002060"/>
                    </a:solidFill>
                  </a:rPr>
                  <a:t>5</a:t>
                </a:r>
              </a:p>
            </p:txBody>
          </p:sp>
          <p:sp>
            <p:nvSpPr>
              <p:cNvPr id="84" name="TextBox 83"/>
              <p:cNvSpPr txBox="1"/>
              <p:nvPr/>
            </p:nvSpPr>
            <p:spPr>
              <a:xfrm>
                <a:off x="4963556" y="2860020"/>
                <a:ext cx="288862" cy="338554"/>
              </a:xfrm>
              <a:prstGeom prst="rect">
                <a:avLst/>
              </a:prstGeom>
              <a:noFill/>
            </p:spPr>
            <p:txBody>
              <a:bodyPr wrap="none" rtlCol="0">
                <a:spAutoFit/>
              </a:bodyPr>
              <a:lstStyle/>
              <a:p>
                <a:r>
                  <a:rPr lang="el-GR" sz="1600" dirty="0">
                    <a:solidFill>
                      <a:srgbClr val="002060"/>
                    </a:solidFill>
                  </a:rPr>
                  <a:t>3</a:t>
                </a:r>
              </a:p>
            </p:txBody>
          </p:sp>
        </p:grpSp>
        <p:sp>
          <p:nvSpPr>
            <p:cNvPr id="77" name="Striped Right Arrow 76"/>
            <p:cNvSpPr/>
            <p:nvPr/>
          </p:nvSpPr>
          <p:spPr>
            <a:xfrm rot="5400000">
              <a:off x="5743739"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solidFill>
                  <a:srgbClr val="002060"/>
                </a:solidFill>
              </a:endParaRPr>
            </a:p>
          </p:txBody>
        </p:sp>
      </p:grpSp>
      <p:sp>
        <p:nvSpPr>
          <p:cNvPr id="55" name="TextBox 54">
            <a:extLst>
              <a:ext uri="{FF2B5EF4-FFF2-40B4-BE49-F238E27FC236}">
                <a16:creationId xmlns="" xmlns:a16="http://schemas.microsoft.com/office/drawing/2014/main" id="{A3D6BA61-6AA1-47C8-9E83-AC979240262A}"/>
              </a:ext>
            </a:extLst>
          </p:cNvPr>
          <p:cNvSpPr txBox="1"/>
          <p:nvPr/>
        </p:nvSpPr>
        <p:spPr>
          <a:xfrm>
            <a:off x="266322" y="4165815"/>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Αντιμετώπιση έκτακτων καταστάσεων</a:t>
            </a:r>
          </a:p>
          <a:p>
            <a:pPr>
              <a:lnSpc>
                <a:spcPct val="150000"/>
              </a:lnSpc>
            </a:pPr>
            <a:r>
              <a:rPr lang="el-GR" sz="1600" dirty="0">
                <a:solidFill>
                  <a:srgbClr val="002060"/>
                </a:solidFill>
              </a:rPr>
              <a:t>Ύπαρξη, υλοποίηση επιχειρησιακού σχεδίου για την </a:t>
            </a:r>
            <a:r>
              <a:rPr lang="el-GR" sz="1600" dirty="0" smtClean="0">
                <a:solidFill>
                  <a:srgbClr val="002060"/>
                </a:solidFill>
              </a:rPr>
              <a:t>αντιμετώπιση                                                                                                  </a:t>
            </a:r>
            <a:r>
              <a:rPr lang="el-GR" sz="1600" dirty="0">
                <a:solidFill>
                  <a:srgbClr val="002060"/>
                </a:solidFill>
              </a:rPr>
              <a:t>κινδύνων σε τοπικό επίπεδο</a:t>
            </a:r>
            <a:r>
              <a:rPr lang="el-GR" sz="1600" b="1" dirty="0">
                <a:solidFill>
                  <a:srgbClr val="002060"/>
                </a:solidFill>
              </a:rPr>
              <a:t>	</a:t>
            </a:r>
          </a:p>
        </p:txBody>
      </p:sp>
      <p:grpSp>
        <p:nvGrpSpPr>
          <p:cNvPr id="56" name="Group 29">
            <a:extLst>
              <a:ext uri="{FF2B5EF4-FFF2-40B4-BE49-F238E27FC236}">
                <a16:creationId xmlns="" xmlns:a16="http://schemas.microsoft.com/office/drawing/2014/main" id="{C51B8AB2-8D32-48C0-808D-3837F13CC0CA}"/>
              </a:ext>
            </a:extLst>
          </p:cNvPr>
          <p:cNvGrpSpPr/>
          <p:nvPr/>
        </p:nvGrpSpPr>
        <p:grpSpPr>
          <a:xfrm>
            <a:off x="6278187" y="4218246"/>
            <a:ext cx="2169903" cy="610142"/>
            <a:chOff x="5800551" y="2152585"/>
            <a:chExt cx="2169903" cy="610142"/>
          </a:xfrm>
        </p:grpSpPr>
        <p:grpSp>
          <p:nvGrpSpPr>
            <p:cNvPr id="59" name="Group 46">
              <a:extLst>
                <a:ext uri="{FF2B5EF4-FFF2-40B4-BE49-F238E27FC236}">
                  <a16:creationId xmlns="" xmlns:a16="http://schemas.microsoft.com/office/drawing/2014/main" id="{B1935C4C-B415-4809-AB8F-69803DF53BF0}"/>
                </a:ext>
              </a:extLst>
            </p:cNvPr>
            <p:cNvGrpSpPr/>
            <p:nvPr/>
          </p:nvGrpSpPr>
          <p:grpSpPr>
            <a:xfrm>
              <a:off x="5809140" y="2152585"/>
              <a:ext cx="2161314" cy="610142"/>
              <a:chOff x="3995644" y="2860020"/>
              <a:chExt cx="2161314" cy="610142"/>
            </a:xfrm>
          </p:grpSpPr>
          <p:sp>
            <p:nvSpPr>
              <p:cNvPr id="63" name="Rounded Rectangle 49">
                <a:extLst>
                  <a:ext uri="{FF2B5EF4-FFF2-40B4-BE49-F238E27FC236}">
                    <a16:creationId xmlns="" xmlns:a16="http://schemas.microsoft.com/office/drawing/2014/main" id="{F6E97835-8F24-4C09-B489-2EEBE1FDA99F}"/>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solidFill>
                    <a:srgbClr val="002060"/>
                  </a:solidFill>
                </a:endParaRPr>
              </a:p>
            </p:txBody>
          </p:sp>
          <p:sp>
            <p:nvSpPr>
              <p:cNvPr id="64" name="TextBox 63">
                <a:extLst>
                  <a:ext uri="{FF2B5EF4-FFF2-40B4-BE49-F238E27FC236}">
                    <a16:creationId xmlns="" xmlns:a16="http://schemas.microsoft.com/office/drawing/2014/main" id="{970E0C58-C7AE-4FC7-8EE4-1E2B1093FC91}"/>
                  </a:ext>
                </a:extLst>
              </p:cNvPr>
              <p:cNvSpPr txBox="1"/>
              <p:nvPr/>
            </p:nvSpPr>
            <p:spPr>
              <a:xfrm>
                <a:off x="3995644" y="2860020"/>
                <a:ext cx="288862" cy="338554"/>
              </a:xfrm>
              <a:prstGeom prst="rect">
                <a:avLst/>
              </a:prstGeom>
              <a:noFill/>
            </p:spPr>
            <p:txBody>
              <a:bodyPr wrap="none" rtlCol="0">
                <a:spAutoFit/>
              </a:bodyPr>
              <a:lstStyle/>
              <a:p>
                <a:r>
                  <a:rPr lang="el-GR" sz="1600" dirty="0">
                    <a:solidFill>
                      <a:srgbClr val="002060"/>
                    </a:solidFill>
                  </a:rPr>
                  <a:t>0</a:t>
                </a:r>
              </a:p>
            </p:txBody>
          </p:sp>
          <p:sp>
            <p:nvSpPr>
              <p:cNvPr id="65" name="TextBox 64">
                <a:extLst>
                  <a:ext uri="{FF2B5EF4-FFF2-40B4-BE49-F238E27FC236}">
                    <a16:creationId xmlns="" xmlns:a16="http://schemas.microsoft.com/office/drawing/2014/main" id="{E7019CCE-BE74-4FD8-86B3-68F494314B94}"/>
                  </a:ext>
                </a:extLst>
              </p:cNvPr>
              <p:cNvSpPr txBox="1"/>
              <p:nvPr/>
            </p:nvSpPr>
            <p:spPr>
              <a:xfrm>
                <a:off x="5868096" y="2860020"/>
                <a:ext cx="288862" cy="338554"/>
              </a:xfrm>
              <a:prstGeom prst="rect">
                <a:avLst/>
              </a:prstGeom>
              <a:noFill/>
            </p:spPr>
            <p:txBody>
              <a:bodyPr wrap="none" rtlCol="0">
                <a:spAutoFit/>
              </a:bodyPr>
              <a:lstStyle/>
              <a:p>
                <a:r>
                  <a:rPr lang="el-GR" sz="1600" dirty="0">
                    <a:solidFill>
                      <a:srgbClr val="002060"/>
                    </a:solidFill>
                  </a:rPr>
                  <a:t>5</a:t>
                </a:r>
              </a:p>
            </p:txBody>
          </p:sp>
          <p:sp>
            <p:nvSpPr>
              <p:cNvPr id="66" name="TextBox 65">
                <a:extLst>
                  <a:ext uri="{FF2B5EF4-FFF2-40B4-BE49-F238E27FC236}">
                    <a16:creationId xmlns="" xmlns:a16="http://schemas.microsoft.com/office/drawing/2014/main" id="{ADC2499A-4401-4876-B568-AA7ABAD47EC3}"/>
                  </a:ext>
                </a:extLst>
              </p:cNvPr>
              <p:cNvSpPr txBox="1"/>
              <p:nvPr/>
            </p:nvSpPr>
            <p:spPr>
              <a:xfrm>
                <a:off x="4963556" y="2860020"/>
                <a:ext cx="288862" cy="338554"/>
              </a:xfrm>
              <a:prstGeom prst="rect">
                <a:avLst/>
              </a:prstGeom>
              <a:noFill/>
            </p:spPr>
            <p:txBody>
              <a:bodyPr wrap="none" rtlCol="0">
                <a:spAutoFit/>
              </a:bodyPr>
              <a:lstStyle/>
              <a:p>
                <a:r>
                  <a:rPr lang="el-GR" sz="1600" dirty="0">
                    <a:solidFill>
                      <a:srgbClr val="002060"/>
                    </a:solidFill>
                  </a:rPr>
                  <a:t>3</a:t>
                </a:r>
              </a:p>
            </p:txBody>
          </p:sp>
        </p:grpSp>
        <p:sp>
          <p:nvSpPr>
            <p:cNvPr id="58" name="Striped Right Arrow 40">
              <a:extLst>
                <a:ext uri="{FF2B5EF4-FFF2-40B4-BE49-F238E27FC236}">
                  <a16:creationId xmlns="" xmlns:a16="http://schemas.microsoft.com/office/drawing/2014/main" id="{D016A66A-8C4D-4B79-BDA7-053B934F3ABF}"/>
                </a:ext>
              </a:extLst>
            </p:cNvPr>
            <p:cNvSpPr/>
            <p:nvPr/>
          </p:nvSpPr>
          <p:spPr>
            <a:xfrm rot="5400000">
              <a:off x="5708250"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solidFill>
                  <a:srgbClr val="002060"/>
                </a:solidFill>
              </a:endParaRPr>
            </a:p>
          </p:txBody>
        </p:sp>
      </p:grpSp>
      <p:sp>
        <p:nvSpPr>
          <p:cNvPr id="45" name="Slide Number Placeholder 3">
            <a:extLst>
              <a:ext uri="{FF2B5EF4-FFF2-40B4-BE49-F238E27FC236}">
                <a16:creationId xmlns="" xmlns:a16="http://schemas.microsoft.com/office/drawing/2014/main" id="{ED7865A0-80AC-4E20-83A6-3262C0743F09}"/>
              </a:ext>
            </a:extLst>
          </p:cNvPr>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29</a:t>
            </a:fld>
            <a:endParaRPr lang="en-US" sz="1600" dirty="0">
              <a:solidFill>
                <a:srgbClr val="002060"/>
              </a:solidFill>
            </a:endParaRPr>
          </a:p>
        </p:txBody>
      </p:sp>
    </p:spTree>
    <p:extLst>
      <p:ext uri="{BB962C8B-B14F-4D97-AF65-F5344CB8AC3E}">
        <p14:creationId xmlns:p14="http://schemas.microsoft.com/office/powerpoint/2010/main" val="207229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r>
              <a:rPr lang="en-US" i="1" dirty="0">
                <a:solidFill>
                  <a:srgbClr val="0070C0"/>
                </a:solidFill>
              </a:rPr>
              <a:t> </a:t>
            </a:r>
            <a:endParaRPr lang="it-IT" sz="1400" b="1" i="1" dirty="0">
              <a:solidFill>
                <a:srgbClr val="0070C0"/>
              </a:solidFill>
            </a:endParaRPr>
          </a:p>
        </p:txBody>
      </p:sp>
      <p:sp>
        <p:nvSpPr>
          <p:cNvPr id="6" name="TextBox 5"/>
          <p:cNvSpPr txBox="1"/>
          <p:nvPr/>
        </p:nvSpPr>
        <p:spPr>
          <a:xfrm>
            <a:off x="4897926" y="1041149"/>
            <a:ext cx="4177708" cy="5262979"/>
          </a:xfrm>
          <a:prstGeom prst="rect">
            <a:avLst/>
          </a:prstGeom>
          <a:noFill/>
        </p:spPr>
        <p:txBody>
          <a:bodyPr wrap="square" rtlCol="0">
            <a:spAutoFit/>
          </a:bodyPr>
          <a:lstStyle/>
          <a:p>
            <a:pPr marL="285750" indent="-285750">
              <a:buFont typeface="Wingdings" panose="05000000000000000000" pitchFamily="2" charset="2"/>
              <a:buChar char="Ø"/>
            </a:pPr>
            <a:r>
              <a:rPr lang="el-GR" sz="2400" dirty="0">
                <a:solidFill>
                  <a:srgbClr val="002060"/>
                </a:solidFill>
              </a:rPr>
              <a:t>Αξιολόγηση </a:t>
            </a:r>
            <a:r>
              <a:rPr lang="el-GR" sz="2400" b="1" dirty="0">
                <a:solidFill>
                  <a:srgbClr val="002060"/>
                </a:solidFill>
              </a:rPr>
              <a:t>βιωσιμότητας γειτονιάς</a:t>
            </a:r>
            <a:r>
              <a:rPr lang="el-GR" sz="2400" dirty="0">
                <a:solidFill>
                  <a:srgbClr val="002060"/>
                </a:solidFill>
              </a:rPr>
              <a:t> στην </a:t>
            </a:r>
            <a:r>
              <a:rPr lang="el-GR" sz="2400" u="sng" dirty="0">
                <a:solidFill>
                  <a:srgbClr val="002060"/>
                </a:solidFill>
              </a:rPr>
              <a:t>υπάρχουσα κατάσταση</a:t>
            </a:r>
          </a:p>
          <a:p>
            <a:pPr marL="285750" indent="-285750">
              <a:buFont typeface="Wingdings" panose="05000000000000000000" pitchFamily="2" charset="2"/>
              <a:buChar char="Ø"/>
            </a:pPr>
            <a:r>
              <a:rPr lang="el-GR" sz="2400" dirty="0">
                <a:solidFill>
                  <a:srgbClr val="002060"/>
                </a:solidFill>
              </a:rPr>
              <a:t>Αξιολόγηση </a:t>
            </a:r>
            <a:r>
              <a:rPr lang="el-GR" sz="2400" u="sng" dirty="0">
                <a:solidFill>
                  <a:srgbClr val="002060"/>
                </a:solidFill>
              </a:rPr>
              <a:t>δυο</a:t>
            </a:r>
            <a:r>
              <a:rPr lang="el-GR" sz="2400" dirty="0">
                <a:solidFill>
                  <a:srgbClr val="002060"/>
                </a:solidFill>
              </a:rPr>
              <a:t> εναλλακτικών </a:t>
            </a:r>
            <a:r>
              <a:rPr lang="el-GR" sz="2400" u="sng" dirty="0">
                <a:solidFill>
                  <a:srgbClr val="002060"/>
                </a:solidFill>
              </a:rPr>
              <a:t>σεναρίων</a:t>
            </a:r>
          </a:p>
          <a:p>
            <a:pPr marL="285750" indent="-285750">
              <a:buFont typeface="Wingdings" panose="05000000000000000000" pitchFamily="2" charset="2"/>
              <a:buChar char="Ø"/>
            </a:pPr>
            <a:endParaRPr lang="el-GR" sz="2400" dirty="0">
              <a:solidFill>
                <a:srgbClr val="002060"/>
              </a:solidFill>
            </a:endParaRPr>
          </a:p>
          <a:p>
            <a:pPr marL="285750" indent="-285750">
              <a:buFont typeface="Wingdings" panose="05000000000000000000" pitchFamily="2" charset="2"/>
              <a:buChar char="Ø"/>
            </a:pPr>
            <a:r>
              <a:rPr lang="el-GR" sz="2400" dirty="0">
                <a:solidFill>
                  <a:srgbClr val="002060"/>
                </a:solidFill>
              </a:rPr>
              <a:t>Αξιολόγηση </a:t>
            </a:r>
            <a:r>
              <a:rPr lang="el-GR" sz="2400" b="1" dirty="0">
                <a:solidFill>
                  <a:srgbClr val="002060"/>
                </a:solidFill>
              </a:rPr>
              <a:t>βιωσιμότητας</a:t>
            </a:r>
            <a:r>
              <a:rPr lang="el-GR" sz="2400" dirty="0">
                <a:solidFill>
                  <a:srgbClr val="002060"/>
                </a:solidFill>
              </a:rPr>
              <a:t>  δύο δημοτικών </a:t>
            </a:r>
            <a:r>
              <a:rPr lang="el-GR" sz="2400" b="1" dirty="0">
                <a:solidFill>
                  <a:srgbClr val="002060"/>
                </a:solidFill>
              </a:rPr>
              <a:t>κτιρίων</a:t>
            </a:r>
            <a:r>
              <a:rPr lang="el-GR" sz="2400" dirty="0">
                <a:solidFill>
                  <a:srgbClr val="002060"/>
                </a:solidFill>
              </a:rPr>
              <a:t> (Δημαρχείο, Γυμνάσιο) στην </a:t>
            </a:r>
            <a:r>
              <a:rPr lang="el-GR" sz="2400" u="sng" dirty="0">
                <a:solidFill>
                  <a:srgbClr val="002060"/>
                </a:solidFill>
              </a:rPr>
              <a:t>υπάρχουσα κατάσταση</a:t>
            </a:r>
          </a:p>
          <a:p>
            <a:pPr marL="285750" indent="-285750">
              <a:buFont typeface="Wingdings" panose="05000000000000000000" pitchFamily="2" charset="2"/>
              <a:buChar char="Ø"/>
            </a:pPr>
            <a:r>
              <a:rPr lang="el-GR" sz="2400" dirty="0">
                <a:solidFill>
                  <a:srgbClr val="002060"/>
                </a:solidFill>
              </a:rPr>
              <a:t> Αξιολόγηση </a:t>
            </a:r>
            <a:r>
              <a:rPr lang="el-GR" sz="2400" u="sng" dirty="0">
                <a:solidFill>
                  <a:srgbClr val="002060"/>
                </a:solidFill>
              </a:rPr>
              <a:t>δυο</a:t>
            </a:r>
            <a:r>
              <a:rPr lang="el-GR" sz="2400" dirty="0">
                <a:solidFill>
                  <a:srgbClr val="002060"/>
                </a:solidFill>
              </a:rPr>
              <a:t> εναλλακτικών </a:t>
            </a:r>
            <a:r>
              <a:rPr lang="el-GR" sz="2400" u="sng" dirty="0">
                <a:solidFill>
                  <a:srgbClr val="002060"/>
                </a:solidFill>
              </a:rPr>
              <a:t>σεναρίων</a:t>
            </a:r>
            <a:r>
              <a:rPr lang="el-GR" sz="2400" dirty="0">
                <a:solidFill>
                  <a:srgbClr val="002060"/>
                </a:solidFill>
              </a:rPr>
              <a:t> για κάθε κτιρίο</a:t>
            </a:r>
          </a:p>
          <a:p>
            <a:endParaRPr lang="el-GR" sz="2400" dirty="0"/>
          </a:p>
        </p:txBody>
      </p:sp>
      <p:pic>
        <p:nvPicPr>
          <p:cNvPr id="7" name="Picture 6"/>
          <p:cNvPicPr>
            <a:picLocks noChangeAspect="1"/>
          </p:cNvPicPr>
          <p:nvPr/>
        </p:nvPicPr>
        <p:blipFill rotWithShape="1">
          <a:blip r:embed="rId2"/>
          <a:srcRect l="15743" t="16125" r="50396" b="11318"/>
          <a:stretch/>
        </p:blipFill>
        <p:spPr>
          <a:xfrm>
            <a:off x="252303" y="869131"/>
            <a:ext cx="4401178" cy="5147578"/>
          </a:xfrm>
          <a:prstGeom prst="rect">
            <a:avLst/>
          </a:prstGeom>
          <a:ln>
            <a:noFill/>
          </a:ln>
          <a:effectLst>
            <a:outerShdw blurRad="292100" dist="139700" dir="2700000" algn="tl" rotWithShape="0">
              <a:srgbClr val="333333">
                <a:alpha val="65000"/>
              </a:srgbClr>
            </a:outerShdw>
          </a:effectLst>
        </p:spPr>
      </p:pic>
      <p:sp>
        <p:nvSpPr>
          <p:cNvPr id="8"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4BE8F156-5508-49AA-A5CA-B185345C7EF2}" type="slidenum">
              <a:rPr lang="en-US" sz="1600" smtClean="0">
                <a:solidFill>
                  <a:srgbClr val="002060"/>
                </a:solidFill>
              </a:rPr>
              <a:t>3</a:t>
            </a:fld>
            <a:endParaRPr lang="en-US" sz="1600" dirty="0">
              <a:solidFill>
                <a:srgbClr val="002060"/>
              </a:solidFill>
            </a:endParaRPr>
          </a:p>
        </p:txBody>
      </p:sp>
    </p:spTree>
    <p:extLst>
      <p:ext uri="{BB962C8B-B14F-4D97-AF65-F5344CB8AC3E}">
        <p14:creationId xmlns:p14="http://schemas.microsoft.com/office/powerpoint/2010/main" val="338066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41" name="Rectangle 40"/>
          <p:cNvSpPr/>
          <p:nvPr/>
        </p:nvSpPr>
        <p:spPr>
          <a:xfrm>
            <a:off x="2263366" y="1426823"/>
            <a:ext cx="6880773" cy="430887"/>
          </a:xfrm>
          <a:prstGeom prst="rect">
            <a:avLst/>
          </a:prstGeom>
        </p:spPr>
        <p:txBody>
          <a:bodyPr wrap="square">
            <a:spAutoFit/>
          </a:bodyPr>
          <a:lstStyle/>
          <a:p>
            <a:pPr lvl="0">
              <a:defRPr/>
            </a:pPr>
            <a:r>
              <a:rPr lang="el-GR" sz="2200" b="1" kern="0" dirty="0">
                <a:solidFill>
                  <a:srgbClr val="002060"/>
                </a:solidFill>
              </a:rPr>
              <a:t>ΣΤ1. Προσβασιμότητα</a:t>
            </a:r>
          </a:p>
        </p:txBody>
      </p:sp>
      <p:grpSp>
        <p:nvGrpSpPr>
          <p:cNvPr id="42" name="Group 41"/>
          <p:cNvGrpSpPr/>
          <p:nvPr/>
        </p:nvGrpSpPr>
        <p:grpSpPr>
          <a:xfrm>
            <a:off x="80291" y="1363210"/>
            <a:ext cx="2268042" cy="540000"/>
            <a:chOff x="167340" y="815433"/>
            <a:chExt cx="2268042" cy="540000"/>
          </a:xfrm>
        </p:grpSpPr>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44" name="TextBox 43"/>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67" name="Rectangle 66"/>
          <p:cNvSpPr/>
          <p:nvPr/>
        </p:nvSpPr>
        <p:spPr>
          <a:xfrm>
            <a:off x="2246160" y="4690321"/>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ΣΤ</a:t>
            </a:r>
            <a:r>
              <a:rPr lang="en-US" sz="2200" b="1" kern="0" dirty="0">
                <a:solidFill>
                  <a:srgbClr val="002060"/>
                </a:solidFill>
              </a:rPr>
              <a:t>2</a:t>
            </a:r>
            <a:r>
              <a:rPr lang="el-GR" sz="2200" b="1" kern="0" dirty="0">
                <a:solidFill>
                  <a:srgbClr val="002060"/>
                </a:solidFill>
              </a:rPr>
              <a:t>. Κυκλοφορία &amp; Υπηρεσίες Κινητικότητας</a:t>
            </a:r>
          </a:p>
        </p:txBody>
      </p:sp>
      <p:grpSp>
        <p:nvGrpSpPr>
          <p:cNvPr id="81" name="Group 80"/>
          <p:cNvGrpSpPr/>
          <p:nvPr/>
        </p:nvGrpSpPr>
        <p:grpSpPr>
          <a:xfrm>
            <a:off x="63085" y="4626708"/>
            <a:ext cx="2268042" cy="540000"/>
            <a:chOff x="167340" y="815433"/>
            <a:chExt cx="2268042" cy="540000"/>
          </a:xfrm>
        </p:grpSpPr>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83" name="TextBox 82"/>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96" name="TextBox 95"/>
          <p:cNvSpPr txBox="1"/>
          <p:nvPr/>
        </p:nvSpPr>
        <p:spPr>
          <a:xfrm>
            <a:off x="289783" y="1940698"/>
            <a:ext cx="7088204" cy="1446550"/>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Προσβασιμότητα ατόμων με ειδικές ανάγκες σε δημόσια/δημοτικά  </a:t>
            </a:r>
            <a:r>
              <a:rPr lang="el-GR" sz="1600" b="1" dirty="0" smtClean="0">
                <a:solidFill>
                  <a:srgbClr val="002060"/>
                </a:solidFill>
              </a:rPr>
              <a:t>κτίρια</a:t>
            </a:r>
            <a:endParaRPr lang="el-GR" sz="1600" b="1" dirty="0">
              <a:solidFill>
                <a:schemeClr val="bg1">
                  <a:lumMod val="50000"/>
                </a:schemeClr>
              </a:solidFill>
            </a:endParaRPr>
          </a:p>
          <a:p>
            <a:pPr>
              <a:lnSpc>
                <a:spcPct val="150000"/>
              </a:lnSpc>
            </a:pPr>
            <a:r>
              <a:rPr lang="el-GR" sz="1600" dirty="0">
                <a:solidFill>
                  <a:srgbClr val="002060"/>
                </a:solidFill>
              </a:rPr>
              <a:t>Ποσοστό </a:t>
            </a:r>
            <a:r>
              <a:rPr lang="el-GR" sz="1600" dirty="0" smtClean="0">
                <a:solidFill>
                  <a:srgbClr val="002060"/>
                </a:solidFill>
              </a:rPr>
              <a:t>δημόσιων/δημοτικών </a:t>
            </a:r>
            <a:r>
              <a:rPr lang="el-GR" sz="1600" dirty="0">
                <a:solidFill>
                  <a:srgbClr val="002060"/>
                </a:solidFill>
              </a:rPr>
              <a:t>κτιρίων πλήρως  εναρμονισμένα </a:t>
            </a:r>
            <a:r>
              <a:rPr lang="el-GR" sz="1600" dirty="0" smtClean="0">
                <a:solidFill>
                  <a:srgbClr val="002060"/>
                </a:solidFill>
              </a:rPr>
              <a:t>                                               με </a:t>
            </a:r>
            <a:r>
              <a:rPr lang="el-GR" sz="1600" dirty="0">
                <a:solidFill>
                  <a:srgbClr val="002060"/>
                </a:solidFill>
              </a:rPr>
              <a:t>τους ισχύοντες κανονισμούς για </a:t>
            </a:r>
            <a:r>
              <a:rPr lang="el-GR" sz="1600" dirty="0" smtClean="0">
                <a:solidFill>
                  <a:srgbClr val="002060"/>
                </a:solidFill>
              </a:rPr>
              <a:t>πρόσβαση </a:t>
            </a:r>
            <a:r>
              <a:rPr lang="el-GR" sz="1600" dirty="0">
                <a:solidFill>
                  <a:srgbClr val="002060"/>
                </a:solidFill>
              </a:rPr>
              <a:t>ατόμων με ειδικές </a:t>
            </a:r>
            <a:r>
              <a:rPr lang="el-GR" sz="1600" dirty="0" smtClean="0">
                <a:solidFill>
                  <a:srgbClr val="002060"/>
                </a:solidFill>
              </a:rPr>
              <a:t>                              ανάγκες</a:t>
            </a:r>
            <a:r>
              <a:rPr lang="el-GR" sz="1600" dirty="0">
                <a:solidFill>
                  <a:srgbClr val="002060"/>
                </a:solidFill>
              </a:rPr>
              <a:t>: </a:t>
            </a:r>
            <a:r>
              <a:rPr lang="el-GR" sz="1600" b="1" dirty="0">
                <a:solidFill>
                  <a:srgbClr val="00B0F0"/>
                </a:solidFill>
              </a:rPr>
              <a:t>30</a:t>
            </a:r>
            <a:r>
              <a:rPr lang="el-GR" sz="1600" dirty="0" smtClean="0">
                <a:solidFill>
                  <a:srgbClr val="002060"/>
                </a:solidFill>
              </a:rPr>
              <a:t> </a:t>
            </a:r>
            <a:r>
              <a:rPr lang="el-GR" sz="1600" b="1" dirty="0" smtClean="0">
                <a:solidFill>
                  <a:srgbClr val="00B0F0"/>
                </a:solidFill>
              </a:rPr>
              <a:t>%</a:t>
            </a:r>
            <a:endParaRPr lang="el-GR" sz="1600" b="1" dirty="0">
              <a:solidFill>
                <a:srgbClr val="00B0F0"/>
              </a:solidFill>
            </a:endParaRPr>
          </a:p>
        </p:txBody>
      </p:sp>
      <p:sp>
        <p:nvSpPr>
          <p:cNvPr id="97" name="TextBox 96"/>
          <p:cNvSpPr txBox="1"/>
          <p:nvPr/>
        </p:nvSpPr>
        <p:spPr>
          <a:xfrm>
            <a:off x="289784" y="3348598"/>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Προσβασιμότητα ατόμων με ειδικές ανάγκες σε πεζοδρόμια και πεζόδρομους	</a:t>
            </a:r>
          </a:p>
          <a:p>
            <a:pPr>
              <a:lnSpc>
                <a:spcPct val="150000"/>
              </a:lnSpc>
            </a:pPr>
            <a:r>
              <a:rPr lang="el-GR" sz="1600" dirty="0" smtClean="0">
                <a:solidFill>
                  <a:srgbClr val="002060"/>
                </a:solidFill>
              </a:rPr>
              <a:t>Μη προσβάσιμα πεζοδρόμια του </a:t>
            </a:r>
            <a:r>
              <a:rPr lang="el-GR" sz="1600" dirty="0">
                <a:solidFill>
                  <a:srgbClr val="002060"/>
                </a:solidFill>
              </a:rPr>
              <a:t>βασικού και του μη </a:t>
            </a:r>
          </a:p>
          <a:p>
            <a:pPr>
              <a:lnSpc>
                <a:spcPct val="150000"/>
              </a:lnSpc>
            </a:pPr>
            <a:r>
              <a:rPr lang="el-GR" sz="1600" dirty="0">
                <a:solidFill>
                  <a:srgbClr val="002060"/>
                </a:solidFill>
              </a:rPr>
              <a:t>βασικού οδικού δικτύου </a:t>
            </a:r>
            <a:r>
              <a:rPr lang="en-US" sz="1600" dirty="0" err="1">
                <a:solidFill>
                  <a:srgbClr val="002060"/>
                </a:solidFill>
              </a:rPr>
              <a:t>γι</a:t>
            </a:r>
            <a:r>
              <a:rPr lang="en-US" sz="1600" dirty="0">
                <a:solidFill>
                  <a:srgbClr val="002060"/>
                </a:solidFill>
              </a:rPr>
              <a:t>α </a:t>
            </a:r>
            <a:r>
              <a:rPr lang="el-GR" sz="1600" dirty="0">
                <a:solidFill>
                  <a:srgbClr val="002060"/>
                </a:solidFill>
              </a:rPr>
              <a:t>άτομα με ειδικές ανάγκες: </a:t>
            </a:r>
            <a:r>
              <a:rPr lang="en-US" sz="1600" b="1" dirty="0">
                <a:solidFill>
                  <a:srgbClr val="00B0F0"/>
                </a:solidFill>
              </a:rPr>
              <a:t>-1</a:t>
            </a:r>
            <a:endParaRPr lang="el-GR" sz="1600" b="1" dirty="0">
              <a:solidFill>
                <a:srgbClr val="00B0F0"/>
              </a:solidFill>
            </a:endParaRPr>
          </a:p>
        </p:txBody>
      </p:sp>
      <p:grpSp>
        <p:nvGrpSpPr>
          <p:cNvPr id="98" name="Group 97"/>
          <p:cNvGrpSpPr/>
          <p:nvPr/>
        </p:nvGrpSpPr>
        <p:grpSpPr>
          <a:xfrm>
            <a:off x="5990232" y="3710820"/>
            <a:ext cx="2581157" cy="610142"/>
            <a:chOff x="5389297" y="2152585"/>
            <a:chExt cx="2581157" cy="610142"/>
          </a:xfrm>
        </p:grpSpPr>
        <p:grpSp>
          <p:nvGrpSpPr>
            <p:cNvPr id="101" name="Group 100"/>
            <p:cNvGrpSpPr/>
            <p:nvPr/>
          </p:nvGrpSpPr>
          <p:grpSpPr>
            <a:xfrm>
              <a:off x="5809140" y="2152585"/>
              <a:ext cx="2161314" cy="610142"/>
              <a:chOff x="3995644" y="2860020"/>
              <a:chExt cx="2161314" cy="610142"/>
            </a:xfrm>
          </p:grpSpPr>
          <p:sp>
            <p:nvSpPr>
              <p:cNvPr id="105" name="Rounded Rectangle 104"/>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106" name="TextBox 105"/>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107" name="TextBox 106"/>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108" name="TextBox 107"/>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100" name="Striped Right Arrow 99"/>
            <p:cNvSpPr/>
            <p:nvPr/>
          </p:nvSpPr>
          <p:spPr>
            <a:xfrm rot="5400000">
              <a:off x="5296996"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37" name="TextBox 36">
            <a:extLst>
              <a:ext uri="{FF2B5EF4-FFF2-40B4-BE49-F238E27FC236}">
                <a16:creationId xmlns="" xmlns:a16="http://schemas.microsoft.com/office/drawing/2014/main" id="{94CDCA34-0F75-47A5-9855-1C3FE55F87DD}"/>
              </a:ext>
            </a:extLst>
          </p:cNvPr>
          <p:cNvSpPr txBox="1"/>
          <p:nvPr/>
        </p:nvSpPr>
        <p:spPr>
          <a:xfrm>
            <a:off x="266322" y="5242843"/>
            <a:ext cx="8877678" cy="707886"/>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Έξυπνες Παροχές	</a:t>
            </a:r>
          </a:p>
          <a:p>
            <a:pPr>
              <a:lnSpc>
                <a:spcPct val="150000"/>
              </a:lnSpc>
            </a:pPr>
            <a:r>
              <a:rPr lang="el-GR" sz="1600" dirty="0" smtClean="0">
                <a:solidFill>
                  <a:srgbClr val="002060"/>
                </a:solidFill>
              </a:rPr>
              <a:t>Δωρεάν  </a:t>
            </a:r>
            <a:r>
              <a:rPr lang="en-US" sz="1600" dirty="0" err="1" smtClean="0">
                <a:solidFill>
                  <a:srgbClr val="002060"/>
                </a:solidFill>
              </a:rPr>
              <a:t>wi-fi</a:t>
            </a:r>
            <a:r>
              <a:rPr lang="en-US" sz="1600" dirty="0" smtClean="0">
                <a:solidFill>
                  <a:srgbClr val="002060"/>
                </a:solidFill>
              </a:rPr>
              <a:t> </a:t>
            </a:r>
            <a:r>
              <a:rPr lang="el-GR" sz="1600" dirty="0" smtClean="0">
                <a:solidFill>
                  <a:srgbClr val="002060"/>
                </a:solidFill>
              </a:rPr>
              <a:t>σε </a:t>
            </a:r>
            <a:r>
              <a:rPr lang="el-GR" sz="1600" dirty="0">
                <a:solidFill>
                  <a:srgbClr val="002060"/>
                </a:solidFill>
              </a:rPr>
              <a:t>κοινόχρηστους χώρους : </a:t>
            </a:r>
            <a:r>
              <a:rPr lang="en-US" sz="1600" b="1" dirty="0">
                <a:solidFill>
                  <a:srgbClr val="00B0F0"/>
                </a:solidFill>
              </a:rPr>
              <a:t>-</a:t>
            </a:r>
            <a:r>
              <a:rPr lang="en-US" sz="1600" b="1" dirty="0" smtClean="0">
                <a:solidFill>
                  <a:srgbClr val="00B0F0"/>
                </a:solidFill>
              </a:rPr>
              <a:t>1</a:t>
            </a:r>
            <a:endParaRPr lang="el-GR" sz="1600" dirty="0">
              <a:solidFill>
                <a:srgbClr val="002060"/>
              </a:solidFill>
            </a:endParaRPr>
          </a:p>
        </p:txBody>
      </p:sp>
      <p:grpSp>
        <p:nvGrpSpPr>
          <p:cNvPr id="38" name="Group 36">
            <a:extLst>
              <a:ext uri="{FF2B5EF4-FFF2-40B4-BE49-F238E27FC236}">
                <a16:creationId xmlns="" xmlns:a16="http://schemas.microsoft.com/office/drawing/2014/main" id="{563ADA45-BCB2-422F-9CD6-7971F1D747E4}"/>
              </a:ext>
            </a:extLst>
          </p:cNvPr>
          <p:cNvGrpSpPr/>
          <p:nvPr/>
        </p:nvGrpSpPr>
        <p:grpSpPr>
          <a:xfrm>
            <a:off x="6108222" y="5202079"/>
            <a:ext cx="2463167" cy="610142"/>
            <a:chOff x="5507287" y="2152585"/>
            <a:chExt cx="2463167" cy="610142"/>
          </a:xfrm>
        </p:grpSpPr>
        <p:grpSp>
          <p:nvGrpSpPr>
            <p:cNvPr id="39" name="Group 39">
              <a:extLst>
                <a:ext uri="{FF2B5EF4-FFF2-40B4-BE49-F238E27FC236}">
                  <a16:creationId xmlns="" xmlns:a16="http://schemas.microsoft.com/office/drawing/2014/main" id="{D6ACC8A6-99EA-4F3C-A18E-C6235505A0AE}"/>
                </a:ext>
              </a:extLst>
            </p:cNvPr>
            <p:cNvGrpSpPr/>
            <p:nvPr/>
          </p:nvGrpSpPr>
          <p:grpSpPr>
            <a:xfrm>
              <a:off x="5853384" y="2152585"/>
              <a:ext cx="2117070" cy="610142"/>
              <a:chOff x="4039888" y="2860020"/>
              <a:chExt cx="2117070" cy="610142"/>
            </a:xfrm>
          </p:grpSpPr>
          <p:sp>
            <p:nvSpPr>
              <p:cNvPr id="45" name="Rounded Rectangle 47">
                <a:extLst>
                  <a:ext uri="{FF2B5EF4-FFF2-40B4-BE49-F238E27FC236}">
                    <a16:creationId xmlns="" xmlns:a16="http://schemas.microsoft.com/office/drawing/2014/main" id="{741BC9C7-D45E-4EFA-97B3-7B63EA4B6EE7}"/>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46" name="TextBox 45">
                <a:extLst>
                  <a:ext uri="{FF2B5EF4-FFF2-40B4-BE49-F238E27FC236}">
                    <a16:creationId xmlns="" xmlns:a16="http://schemas.microsoft.com/office/drawing/2014/main" id="{00F5D23E-C5AE-4B5E-921C-36537CED0434}"/>
                  </a:ext>
                </a:extLst>
              </p:cNvPr>
              <p:cNvSpPr txBox="1"/>
              <p:nvPr/>
            </p:nvSpPr>
            <p:spPr>
              <a:xfrm>
                <a:off x="4039888" y="2860020"/>
                <a:ext cx="288862" cy="338554"/>
              </a:xfrm>
              <a:prstGeom prst="rect">
                <a:avLst/>
              </a:prstGeom>
              <a:noFill/>
            </p:spPr>
            <p:txBody>
              <a:bodyPr wrap="none" rtlCol="0">
                <a:spAutoFit/>
              </a:bodyPr>
              <a:lstStyle/>
              <a:p>
                <a:r>
                  <a:rPr lang="el-GR" sz="1600" dirty="0"/>
                  <a:t>0</a:t>
                </a:r>
              </a:p>
            </p:txBody>
          </p:sp>
          <p:sp>
            <p:nvSpPr>
              <p:cNvPr id="47" name="TextBox 46">
                <a:extLst>
                  <a:ext uri="{FF2B5EF4-FFF2-40B4-BE49-F238E27FC236}">
                    <a16:creationId xmlns="" xmlns:a16="http://schemas.microsoft.com/office/drawing/2014/main" id="{D1679CC7-83D0-4339-A014-B5832E3CBF07}"/>
                  </a:ext>
                </a:extLst>
              </p:cNvPr>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48" name="TextBox 47">
                <a:extLst>
                  <a:ext uri="{FF2B5EF4-FFF2-40B4-BE49-F238E27FC236}">
                    <a16:creationId xmlns="" xmlns:a16="http://schemas.microsoft.com/office/drawing/2014/main" id="{9D3163EF-C4C6-4440-A868-912ABD72F536}"/>
                  </a:ext>
                </a:extLst>
              </p:cNvPr>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40" name="Striped Right Arrow 38">
              <a:extLst>
                <a:ext uri="{FF2B5EF4-FFF2-40B4-BE49-F238E27FC236}">
                  <a16:creationId xmlns="" xmlns:a16="http://schemas.microsoft.com/office/drawing/2014/main" id="{4775D430-9A60-489B-8BA4-660C524A2E82}"/>
                </a:ext>
              </a:extLst>
            </p:cNvPr>
            <p:cNvSpPr/>
            <p:nvPr/>
          </p:nvSpPr>
          <p:spPr>
            <a:xfrm rot="5400000">
              <a:off x="5414986"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32" name="Slide Number Placeholder 3">
            <a:extLst>
              <a:ext uri="{FF2B5EF4-FFF2-40B4-BE49-F238E27FC236}">
                <a16:creationId xmlns="" xmlns:a16="http://schemas.microsoft.com/office/drawing/2014/main" id="{1F793778-63BF-42A2-9EE9-8F4E7C308AEE}"/>
              </a:ext>
            </a:extLst>
          </p:cNvPr>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30</a:t>
            </a:fld>
            <a:endParaRPr lang="en-US" sz="1600" dirty="0">
              <a:solidFill>
                <a:srgbClr val="002060"/>
              </a:solidFill>
            </a:endParaRPr>
          </a:p>
        </p:txBody>
      </p:sp>
      <p:sp>
        <p:nvSpPr>
          <p:cNvPr id="33" name="Rectangle 16">
            <a:extLst>
              <a:ext uri="{FF2B5EF4-FFF2-40B4-BE49-F238E27FC236}">
                <a16:creationId xmlns="" xmlns:a16="http://schemas.microsoft.com/office/drawing/2014/main" id="{8A6CEA92-B97B-4A48-B64E-8418B0034F1B}"/>
              </a:ext>
            </a:extLst>
          </p:cNvPr>
          <p:cNvSpPr/>
          <p:nvPr/>
        </p:nvSpPr>
        <p:spPr>
          <a:xfrm>
            <a:off x="252304" y="895301"/>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ΣΤ. Κοινωνικές Πτυχές</a:t>
            </a:r>
            <a:endParaRPr lang="en-US" sz="2400" b="1" kern="0" dirty="0">
              <a:solidFill>
                <a:srgbClr val="002060"/>
              </a:solidFill>
            </a:endParaRPr>
          </a:p>
        </p:txBody>
      </p:sp>
      <p:grpSp>
        <p:nvGrpSpPr>
          <p:cNvPr id="36" name="Group 35"/>
          <p:cNvGrpSpPr/>
          <p:nvPr/>
        </p:nvGrpSpPr>
        <p:grpSpPr>
          <a:xfrm>
            <a:off x="6048707" y="2281791"/>
            <a:ext cx="3118755" cy="996125"/>
            <a:chOff x="5422694" y="2133055"/>
            <a:chExt cx="3118755" cy="996125"/>
          </a:xfrm>
        </p:grpSpPr>
        <p:grpSp>
          <p:nvGrpSpPr>
            <p:cNvPr id="49" name="Group 48"/>
            <p:cNvGrpSpPr/>
            <p:nvPr/>
          </p:nvGrpSpPr>
          <p:grpSpPr>
            <a:xfrm>
              <a:off x="5422694" y="2133055"/>
              <a:ext cx="2483966" cy="610142"/>
              <a:chOff x="5486488" y="2152585"/>
              <a:chExt cx="2483966" cy="610142"/>
            </a:xfrm>
          </p:grpSpPr>
          <p:grpSp>
            <p:nvGrpSpPr>
              <p:cNvPr id="52" name="Group 51"/>
              <p:cNvGrpSpPr/>
              <p:nvPr/>
            </p:nvGrpSpPr>
            <p:grpSpPr>
              <a:xfrm>
                <a:off x="5809140" y="2152585"/>
                <a:ext cx="2161314" cy="610142"/>
                <a:chOff x="3995644" y="2860020"/>
                <a:chExt cx="2161314" cy="610142"/>
              </a:xfrm>
            </p:grpSpPr>
            <p:sp>
              <p:nvSpPr>
                <p:cNvPr id="54" name="Rounded Rectangle 53"/>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55" name="TextBox 54"/>
                <p:cNvSpPr txBox="1"/>
                <p:nvPr/>
              </p:nvSpPr>
              <p:spPr>
                <a:xfrm>
                  <a:off x="3995644" y="2860020"/>
                  <a:ext cx="288862" cy="338554"/>
                </a:xfrm>
                <a:prstGeom prst="rect">
                  <a:avLst/>
                </a:prstGeom>
                <a:noFill/>
              </p:spPr>
              <p:txBody>
                <a:bodyPr wrap="none" rtlCol="0">
                  <a:spAutoFit/>
                </a:bodyPr>
                <a:lstStyle/>
                <a:p>
                  <a:r>
                    <a:rPr lang="el-GR" sz="1600" dirty="0" smtClean="0"/>
                    <a:t>0</a:t>
                  </a:r>
                  <a:endParaRPr lang="el-GR" sz="1600" dirty="0"/>
                </a:p>
              </p:txBody>
            </p:sp>
            <p:sp>
              <p:nvSpPr>
                <p:cNvPr id="56" name="TextBox 55"/>
                <p:cNvSpPr txBox="1"/>
                <p:nvPr/>
              </p:nvSpPr>
              <p:spPr>
                <a:xfrm>
                  <a:off x="5868096" y="2860020"/>
                  <a:ext cx="288862" cy="338554"/>
                </a:xfrm>
                <a:prstGeom prst="rect">
                  <a:avLst/>
                </a:prstGeom>
                <a:noFill/>
              </p:spPr>
              <p:txBody>
                <a:bodyPr wrap="none" rtlCol="0">
                  <a:spAutoFit/>
                </a:bodyPr>
                <a:lstStyle/>
                <a:p>
                  <a:r>
                    <a:rPr lang="el-GR" sz="1600" dirty="0" smtClean="0"/>
                    <a:t>5</a:t>
                  </a:r>
                  <a:endParaRPr lang="el-GR" sz="1600" dirty="0"/>
                </a:p>
              </p:txBody>
            </p:sp>
            <p:sp>
              <p:nvSpPr>
                <p:cNvPr id="57" name="TextBox 56"/>
                <p:cNvSpPr txBox="1"/>
                <p:nvPr/>
              </p:nvSpPr>
              <p:spPr>
                <a:xfrm>
                  <a:off x="4963556" y="2860020"/>
                  <a:ext cx="288862" cy="338554"/>
                </a:xfrm>
                <a:prstGeom prst="rect">
                  <a:avLst/>
                </a:prstGeom>
                <a:noFill/>
              </p:spPr>
              <p:txBody>
                <a:bodyPr wrap="none" rtlCol="0">
                  <a:spAutoFit/>
                </a:bodyPr>
                <a:lstStyle/>
                <a:p>
                  <a:r>
                    <a:rPr lang="el-GR" sz="1600" dirty="0" smtClean="0"/>
                    <a:t>3</a:t>
                  </a:r>
                  <a:endParaRPr lang="el-GR" sz="1600" dirty="0"/>
                </a:p>
              </p:txBody>
            </p:sp>
          </p:grpSp>
          <p:sp>
            <p:nvSpPr>
              <p:cNvPr id="53" name="Striped Right Arrow 52"/>
              <p:cNvSpPr/>
              <p:nvPr/>
            </p:nvSpPr>
            <p:spPr>
              <a:xfrm rot="5400000">
                <a:off x="5394187" y="2277480"/>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50" name="TextBox 49"/>
            <p:cNvSpPr txBox="1"/>
            <p:nvPr/>
          </p:nvSpPr>
          <p:spPr>
            <a:xfrm>
              <a:off x="5663343" y="2790626"/>
              <a:ext cx="393056" cy="338554"/>
            </a:xfrm>
            <a:prstGeom prst="rect">
              <a:avLst/>
            </a:prstGeom>
            <a:noFill/>
          </p:spPr>
          <p:txBody>
            <a:bodyPr wrap="none" rtlCol="0">
              <a:spAutoFit/>
            </a:bodyPr>
            <a:lstStyle/>
            <a:p>
              <a:pPr algn="ctr"/>
              <a:r>
                <a:rPr lang="el-GR" sz="1600" dirty="0" smtClean="0"/>
                <a:t>50</a:t>
              </a:r>
              <a:endParaRPr lang="el-GR" sz="1600" dirty="0"/>
            </a:p>
          </p:txBody>
        </p:sp>
        <p:sp>
          <p:nvSpPr>
            <p:cNvPr id="51" name="TextBox 50"/>
            <p:cNvSpPr txBox="1"/>
            <p:nvPr/>
          </p:nvSpPr>
          <p:spPr>
            <a:xfrm>
              <a:off x="7617798" y="2780434"/>
              <a:ext cx="923651" cy="338554"/>
            </a:xfrm>
            <a:prstGeom prst="rect">
              <a:avLst/>
            </a:prstGeom>
            <a:noFill/>
          </p:spPr>
          <p:txBody>
            <a:bodyPr wrap="none" rtlCol="0">
              <a:spAutoFit/>
            </a:bodyPr>
            <a:lstStyle/>
            <a:p>
              <a:r>
                <a:rPr lang="el-GR" sz="1600" dirty="0" smtClean="0"/>
                <a:t>100      %</a:t>
              </a:r>
              <a:endParaRPr lang="el-GR" sz="1600" dirty="0"/>
            </a:p>
          </p:txBody>
        </p:sp>
      </p:grpSp>
    </p:spTree>
    <p:extLst>
      <p:ext uri="{BB962C8B-B14F-4D97-AF65-F5344CB8AC3E}">
        <p14:creationId xmlns:p14="http://schemas.microsoft.com/office/powerpoint/2010/main" val="115930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grpSp>
        <p:nvGrpSpPr>
          <p:cNvPr id="64" name="Group 63"/>
          <p:cNvGrpSpPr/>
          <p:nvPr/>
        </p:nvGrpSpPr>
        <p:grpSpPr>
          <a:xfrm>
            <a:off x="80291" y="817717"/>
            <a:ext cx="2268042" cy="540000"/>
            <a:chOff x="167340" y="815433"/>
            <a:chExt cx="2268042" cy="540000"/>
          </a:xfrm>
        </p:grpSpPr>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66" name="TextBox 65"/>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80" name="Rectangle 79"/>
          <p:cNvSpPr/>
          <p:nvPr/>
        </p:nvSpPr>
        <p:spPr>
          <a:xfrm>
            <a:off x="2251078" y="869046"/>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ΣΤ4. Εγκαταστάσεις &amp; Υπηρεσίες </a:t>
            </a:r>
          </a:p>
        </p:txBody>
      </p:sp>
      <p:grpSp>
        <p:nvGrpSpPr>
          <p:cNvPr id="99" name="Group 98"/>
          <p:cNvGrpSpPr/>
          <p:nvPr/>
        </p:nvGrpSpPr>
        <p:grpSpPr>
          <a:xfrm>
            <a:off x="6429462" y="1510492"/>
            <a:ext cx="2604952" cy="972357"/>
            <a:chOff x="5739359" y="2152585"/>
            <a:chExt cx="2604952" cy="972357"/>
          </a:xfrm>
        </p:grpSpPr>
        <p:grpSp>
          <p:nvGrpSpPr>
            <p:cNvPr id="102" name="Group 101"/>
            <p:cNvGrpSpPr/>
            <p:nvPr/>
          </p:nvGrpSpPr>
          <p:grpSpPr>
            <a:xfrm>
              <a:off x="5739359" y="2152585"/>
              <a:ext cx="2604952" cy="972357"/>
              <a:chOff x="5739359" y="2152585"/>
              <a:chExt cx="2604952" cy="972357"/>
            </a:xfrm>
          </p:grpSpPr>
          <p:grpSp>
            <p:nvGrpSpPr>
              <p:cNvPr id="104" name="Group 103"/>
              <p:cNvGrpSpPr/>
              <p:nvPr/>
            </p:nvGrpSpPr>
            <p:grpSpPr>
              <a:xfrm>
                <a:off x="5809140" y="2152585"/>
                <a:ext cx="2161314" cy="610142"/>
                <a:chOff x="3995644" y="2860020"/>
                <a:chExt cx="2161314" cy="610142"/>
              </a:xfrm>
            </p:grpSpPr>
            <p:sp>
              <p:nvSpPr>
                <p:cNvPr id="112" name="Rounded Rectangle 111"/>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113" name="TextBox 112"/>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114" name="TextBox 113"/>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115" name="TextBox 114"/>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109" name="TextBox 108"/>
              <p:cNvSpPr txBox="1"/>
              <p:nvPr/>
            </p:nvSpPr>
            <p:spPr>
              <a:xfrm>
                <a:off x="5739359" y="2786388"/>
                <a:ext cx="393056" cy="338554"/>
              </a:xfrm>
              <a:prstGeom prst="rect">
                <a:avLst/>
              </a:prstGeom>
              <a:noFill/>
            </p:spPr>
            <p:txBody>
              <a:bodyPr wrap="none" rtlCol="0">
                <a:spAutoFit/>
              </a:bodyPr>
              <a:lstStyle/>
              <a:p>
                <a:pPr algn="ctr"/>
                <a:r>
                  <a:rPr lang="el-GR" sz="1600" dirty="0"/>
                  <a:t>70</a:t>
                </a:r>
              </a:p>
            </p:txBody>
          </p:sp>
          <p:sp>
            <p:nvSpPr>
              <p:cNvPr id="110" name="Rectangle 109"/>
              <p:cNvSpPr/>
              <p:nvPr/>
            </p:nvSpPr>
            <p:spPr>
              <a:xfrm>
                <a:off x="8012169" y="2776196"/>
                <a:ext cx="332142" cy="338554"/>
              </a:xfrm>
              <a:prstGeom prst="rect">
                <a:avLst/>
              </a:prstGeom>
            </p:spPr>
            <p:txBody>
              <a:bodyPr wrap="none">
                <a:spAutoFit/>
              </a:bodyPr>
              <a:lstStyle/>
              <a:p>
                <a:r>
                  <a:rPr lang="el-GR" sz="1600" dirty="0"/>
                  <a:t>%</a:t>
                </a:r>
              </a:p>
            </p:txBody>
          </p:sp>
          <p:sp>
            <p:nvSpPr>
              <p:cNvPr id="111" name="TextBox 110"/>
              <p:cNvSpPr txBox="1"/>
              <p:nvPr/>
            </p:nvSpPr>
            <p:spPr>
              <a:xfrm>
                <a:off x="7594229" y="2776196"/>
                <a:ext cx="497252" cy="338554"/>
              </a:xfrm>
              <a:prstGeom prst="rect">
                <a:avLst/>
              </a:prstGeom>
              <a:noFill/>
            </p:spPr>
            <p:txBody>
              <a:bodyPr wrap="none" rtlCol="0">
                <a:spAutoFit/>
              </a:bodyPr>
              <a:lstStyle/>
              <a:p>
                <a:r>
                  <a:rPr lang="el-GR" sz="1600" dirty="0"/>
                  <a:t>100</a:t>
                </a:r>
              </a:p>
            </p:txBody>
          </p:sp>
        </p:grpSp>
        <p:sp>
          <p:nvSpPr>
            <p:cNvPr id="103" name="Striped Right Arrow 102"/>
            <p:cNvSpPr/>
            <p:nvPr/>
          </p:nvSpPr>
          <p:spPr>
            <a:xfrm rot="5400000">
              <a:off x="7734121"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116" name="TextBox 115"/>
          <p:cNvSpPr txBox="1"/>
          <p:nvPr/>
        </p:nvSpPr>
        <p:spPr>
          <a:xfrm>
            <a:off x="232192" y="1458061"/>
            <a:ext cx="5312694"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Προσβασιμότητα σε δημόσια σχολεία	</a:t>
            </a:r>
          </a:p>
          <a:p>
            <a:pPr>
              <a:lnSpc>
                <a:spcPct val="150000"/>
              </a:lnSpc>
            </a:pPr>
            <a:r>
              <a:rPr lang="el-GR" sz="1600" dirty="0">
                <a:solidFill>
                  <a:srgbClr val="002060"/>
                </a:solidFill>
              </a:rPr>
              <a:t>Ποσοστό των κατοίκων σε απόσταση &lt; 700m από ένα τουλάχιστον δημόσιο σχολείο: </a:t>
            </a:r>
            <a:r>
              <a:rPr lang="el-GR" sz="1600" b="1" dirty="0">
                <a:solidFill>
                  <a:srgbClr val="00B0F0"/>
                </a:solidFill>
              </a:rPr>
              <a:t>100%</a:t>
            </a:r>
            <a:r>
              <a:rPr lang="el-GR" sz="1600" dirty="0">
                <a:solidFill>
                  <a:srgbClr val="00B0F0"/>
                </a:solidFill>
              </a:rPr>
              <a:t> </a:t>
            </a:r>
            <a:endParaRPr lang="el-GR" sz="1600" b="1" dirty="0">
              <a:solidFill>
                <a:srgbClr val="00B0F0"/>
              </a:solidFill>
            </a:endParaRPr>
          </a:p>
        </p:txBody>
      </p:sp>
      <p:grpSp>
        <p:nvGrpSpPr>
          <p:cNvPr id="67" name="Group 103">
            <a:extLst>
              <a:ext uri="{FF2B5EF4-FFF2-40B4-BE49-F238E27FC236}">
                <a16:creationId xmlns="" xmlns:a16="http://schemas.microsoft.com/office/drawing/2014/main" id="{4392AA06-5634-45C9-B11D-2BA3F32E0D54}"/>
              </a:ext>
            </a:extLst>
          </p:cNvPr>
          <p:cNvGrpSpPr/>
          <p:nvPr/>
        </p:nvGrpSpPr>
        <p:grpSpPr>
          <a:xfrm>
            <a:off x="6399943" y="2883835"/>
            <a:ext cx="2604952" cy="972357"/>
            <a:chOff x="5739359" y="2152585"/>
            <a:chExt cx="2604952" cy="972357"/>
          </a:xfrm>
        </p:grpSpPr>
        <p:grpSp>
          <p:nvGrpSpPr>
            <p:cNvPr id="81" name="Group 104">
              <a:extLst>
                <a:ext uri="{FF2B5EF4-FFF2-40B4-BE49-F238E27FC236}">
                  <a16:creationId xmlns="" xmlns:a16="http://schemas.microsoft.com/office/drawing/2014/main" id="{6BE40EFA-507C-48A1-8CDC-652051AC04E6}"/>
                </a:ext>
              </a:extLst>
            </p:cNvPr>
            <p:cNvGrpSpPr/>
            <p:nvPr/>
          </p:nvGrpSpPr>
          <p:grpSpPr>
            <a:xfrm>
              <a:off x="5739359" y="2152585"/>
              <a:ext cx="2604952" cy="972357"/>
              <a:chOff x="5739359" y="2152585"/>
              <a:chExt cx="2604952" cy="972357"/>
            </a:xfrm>
          </p:grpSpPr>
          <p:grpSp>
            <p:nvGrpSpPr>
              <p:cNvPr id="83" name="Group 106">
                <a:extLst>
                  <a:ext uri="{FF2B5EF4-FFF2-40B4-BE49-F238E27FC236}">
                    <a16:creationId xmlns="" xmlns:a16="http://schemas.microsoft.com/office/drawing/2014/main" id="{10D6A5DD-216B-423B-B9CE-C9FF2942ABE2}"/>
                  </a:ext>
                </a:extLst>
              </p:cNvPr>
              <p:cNvGrpSpPr/>
              <p:nvPr/>
            </p:nvGrpSpPr>
            <p:grpSpPr>
              <a:xfrm>
                <a:off x="5809140" y="2152585"/>
                <a:ext cx="2161314" cy="610142"/>
                <a:chOff x="3995644" y="2860020"/>
                <a:chExt cx="2161314" cy="610142"/>
              </a:xfrm>
            </p:grpSpPr>
            <p:sp>
              <p:nvSpPr>
                <p:cNvPr id="87" name="Rounded Rectangle 110">
                  <a:extLst>
                    <a:ext uri="{FF2B5EF4-FFF2-40B4-BE49-F238E27FC236}">
                      <a16:creationId xmlns="" xmlns:a16="http://schemas.microsoft.com/office/drawing/2014/main" id="{B1E87A7E-00B9-4639-92B6-BA2CF0748A05}"/>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88" name="TextBox 87">
                  <a:extLst>
                    <a:ext uri="{FF2B5EF4-FFF2-40B4-BE49-F238E27FC236}">
                      <a16:creationId xmlns="" xmlns:a16="http://schemas.microsoft.com/office/drawing/2014/main" id="{B3F825F9-1E1E-437E-9AFF-F8B507E07507}"/>
                    </a:ext>
                  </a:extLst>
                </p:cNvPr>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89" name="TextBox 88">
                  <a:extLst>
                    <a:ext uri="{FF2B5EF4-FFF2-40B4-BE49-F238E27FC236}">
                      <a16:creationId xmlns="" xmlns:a16="http://schemas.microsoft.com/office/drawing/2014/main" id="{DA2343EA-E366-43DD-9E16-65EA563BED23}"/>
                    </a:ext>
                  </a:extLst>
                </p:cNvPr>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90" name="TextBox 89">
                  <a:extLst>
                    <a:ext uri="{FF2B5EF4-FFF2-40B4-BE49-F238E27FC236}">
                      <a16:creationId xmlns="" xmlns:a16="http://schemas.microsoft.com/office/drawing/2014/main" id="{E3B191D5-DF13-46D2-BF18-0431F190A682}"/>
                    </a:ext>
                  </a:extLst>
                </p:cNvPr>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84" name="TextBox 83">
                <a:extLst>
                  <a:ext uri="{FF2B5EF4-FFF2-40B4-BE49-F238E27FC236}">
                    <a16:creationId xmlns="" xmlns:a16="http://schemas.microsoft.com/office/drawing/2014/main" id="{B065D89B-C899-4CFC-AD76-8920783CEA22}"/>
                  </a:ext>
                </a:extLst>
              </p:cNvPr>
              <p:cNvSpPr txBox="1"/>
              <p:nvPr/>
            </p:nvSpPr>
            <p:spPr>
              <a:xfrm>
                <a:off x="5739359" y="2786388"/>
                <a:ext cx="393056" cy="338554"/>
              </a:xfrm>
              <a:prstGeom prst="rect">
                <a:avLst/>
              </a:prstGeom>
              <a:noFill/>
            </p:spPr>
            <p:txBody>
              <a:bodyPr wrap="none" rtlCol="0">
                <a:spAutoFit/>
              </a:bodyPr>
              <a:lstStyle/>
              <a:p>
                <a:pPr algn="ctr"/>
                <a:r>
                  <a:rPr lang="el-GR" sz="1600" dirty="0"/>
                  <a:t>50</a:t>
                </a:r>
              </a:p>
            </p:txBody>
          </p:sp>
          <p:sp>
            <p:nvSpPr>
              <p:cNvPr id="85" name="Rectangle 108">
                <a:extLst>
                  <a:ext uri="{FF2B5EF4-FFF2-40B4-BE49-F238E27FC236}">
                    <a16:creationId xmlns="" xmlns:a16="http://schemas.microsoft.com/office/drawing/2014/main" id="{4E4CE121-D448-4A08-B104-2426D349F20D}"/>
                  </a:ext>
                </a:extLst>
              </p:cNvPr>
              <p:cNvSpPr/>
              <p:nvPr/>
            </p:nvSpPr>
            <p:spPr>
              <a:xfrm>
                <a:off x="8012169" y="2776196"/>
                <a:ext cx="332142" cy="338554"/>
              </a:xfrm>
              <a:prstGeom prst="rect">
                <a:avLst/>
              </a:prstGeom>
            </p:spPr>
            <p:txBody>
              <a:bodyPr wrap="none">
                <a:spAutoFit/>
              </a:bodyPr>
              <a:lstStyle/>
              <a:p>
                <a:r>
                  <a:rPr lang="el-GR" sz="1600" dirty="0"/>
                  <a:t>%</a:t>
                </a:r>
              </a:p>
            </p:txBody>
          </p:sp>
          <p:sp>
            <p:nvSpPr>
              <p:cNvPr id="86" name="TextBox 85">
                <a:extLst>
                  <a:ext uri="{FF2B5EF4-FFF2-40B4-BE49-F238E27FC236}">
                    <a16:creationId xmlns="" xmlns:a16="http://schemas.microsoft.com/office/drawing/2014/main" id="{96D0BF09-1F7D-431D-8743-9BD5108A58A8}"/>
                  </a:ext>
                </a:extLst>
              </p:cNvPr>
              <p:cNvSpPr txBox="1"/>
              <p:nvPr/>
            </p:nvSpPr>
            <p:spPr>
              <a:xfrm>
                <a:off x="7594229" y="2776196"/>
                <a:ext cx="497252" cy="338554"/>
              </a:xfrm>
              <a:prstGeom prst="rect">
                <a:avLst/>
              </a:prstGeom>
              <a:noFill/>
            </p:spPr>
            <p:txBody>
              <a:bodyPr wrap="none" rtlCol="0">
                <a:spAutoFit/>
              </a:bodyPr>
              <a:lstStyle/>
              <a:p>
                <a:r>
                  <a:rPr lang="el-GR" sz="1600" dirty="0"/>
                  <a:t>100</a:t>
                </a:r>
              </a:p>
            </p:txBody>
          </p:sp>
        </p:grpSp>
        <p:sp>
          <p:nvSpPr>
            <p:cNvPr id="82" name="Striped Right Arrow 105">
              <a:extLst>
                <a:ext uri="{FF2B5EF4-FFF2-40B4-BE49-F238E27FC236}">
                  <a16:creationId xmlns="" xmlns:a16="http://schemas.microsoft.com/office/drawing/2014/main" id="{F83B4CC8-98B2-4A9F-8A18-7E520F6BB369}"/>
                </a:ext>
              </a:extLst>
            </p:cNvPr>
            <p:cNvSpPr/>
            <p:nvPr/>
          </p:nvSpPr>
          <p:spPr>
            <a:xfrm rot="5400000">
              <a:off x="7734121"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91" name="TextBox 90">
            <a:extLst>
              <a:ext uri="{FF2B5EF4-FFF2-40B4-BE49-F238E27FC236}">
                <a16:creationId xmlns="" xmlns:a16="http://schemas.microsoft.com/office/drawing/2014/main" id="{CCC317E3-606B-4FFB-8025-6EBD78880985}"/>
              </a:ext>
            </a:extLst>
          </p:cNvPr>
          <p:cNvSpPr txBox="1"/>
          <p:nvPr/>
        </p:nvSpPr>
        <p:spPr>
          <a:xfrm>
            <a:off x="232191" y="2708294"/>
            <a:ext cx="6045365" cy="1323439"/>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Προσβασιμότητα σε δημόσιους/ δημοτικούς χώρους </a:t>
            </a:r>
            <a:r>
              <a:rPr lang="en-US" sz="1600" b="1" dirty="0">
                <a:solidFill>
                  <a:srgbClr val="002060"/>
                </a:solidFill>
              </a:rPr>
              <a:t>               </a:t>
            </a:r>
            <a:r>
              <a:rPr lang="el-GR" sz="1600" b="1" dirty="0">
                <a:solidFill>
                  <a:srgbClr val="002060"/>
                </a:solidFill>
              </a:rPr>
              <a:t>άθλησης/ ψυχαγωγίας		</a:t>
            </a:r>
          </a:p>
          <a:p>
            <a:pPr>
              <a:lnSpc>
                <a:spcPct val="150000"/>
              </a:lnSpc>
            </a:pPr>
            <a:r>
              <a:rPr lang="el-GR" sz="1600" dirty="0">
                <a:solidFill>
                  <a:srgbClr val="002060"/>
                </a:solidFill>
              </a:rPr>
              <a:t>Ποσοστό των κατοίκων σε απόσταση &lt; 1000m από έναν τουλάχιστον δημόσιο/δημοτικό χώρο άθλησης και έναν ψυχαγωγίας: </a:t>
            </a:r>
            <a:r>
              <a:rPr lang="el-GR" sz="1600" b="1" dirty="0">
                <a:solidFill>
                  <a:srgbClr val="00B0F0"/>
                </a:solidFill>
              </a:rPr>
              <a:t>100%</a:t>
            </a:r>
            <a:r>
              <a:rPr lang="el-GR" sz="1600" dirty="0">
                <a:solidFill>
                  <a:srgbClr val="00B0F0"/>
                </a:solidFill>
              </a:rPr>
              <a:t> </a:t>
            </a:r>
            <a:endParaRPr lang="el-GR" sz="1600" b="1" dirty="0">
              <a:solidFill>
                <a:srgbClr val="00B0F0"/>
              </a:solidFill>
            </a:endParaRPr>
          </a:p>
        </p:txBody>
      </p:sp>
      <p:sp>
        <p:nvSpPr>
          <p:cNvPr id="36" name="Slide Number Placeholder 3">
            <a:extLst>
              <a:ext uri="{FF2B5EF4-FFF2-40B4-BE49-F238E27FC236}">
                <a16:creationId xmlns="" xmlns:a16="http://schemas.microsoft.com/office/drawing/2014/main" id="{725A77FE-D02B-4937-8B42-8EF579FF6576}"/>
              </a:ext>
            </a:extLst>
          </p:cNvPr>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31</a:t>
            </a:fld>
            <a:endParaRPr lang="en-US" sz="1600" dirty="0">
              <a:solidFill>
                <a:srgbClr val="002060"/>
              </a:solidFill>
            </a:endParaRPr>
          </a:p>
        </p:txBody>
      </p:sp>
    </p:spTree>
    <p:extLst>
      <p:ext uri="{BB962C8B-B14F-4D97-AF65-F5344CB8AC3E}">
        <p14:creationId xmlns:p14="http://schemas.microsoft.com/office/powerpoint/2010/main" val="124784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116" name="TextBox 115"/>
          <p:cNvSpPr txBox="1"/>
          <p:nvPr/>
        </p:nvSpPr>
        <p:spPr>
          <a:xfrm>
            <a:off x="266322" y="1504695"/>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Αίσθημα ασφάλειας σε δημόσιους χώρους	</a:t>
            </a:r>
          </a:p>
          <a:p>
            <a:pPr>
              <a:lnSpc>
                <a:spcPct val="150000"/>
              </a:lnSpc>
            </a:pPr>
            <a:r>
              <a:rPr lang="el-GR" sz="1600" dirty="0">
                <a:solidFill>
                  <a:srgbClr val="002060"/>
                </a:solidFill>
              </a:rPr>
              <a:t>Οι κάτοικοι αισθάνονται αρκετά ασφαλείς στους δημόσιους χώρους </a:t>
            </a:r>
            <a:r>
              <a:rPr lang="el-GR" sz="1600" dirty="0" smtClean="0">
                <a:solidFill>
                  <a:srgbClr val="002060"/>
                </a:solidFill>
              </a:rPr>
              <a:t>                                                          κατά </a:t>
            </a:r>
            <a:r>
              <a:rPr lang="el-GR" sz="1600" dirty="0">
                <a:solidFill>
                  <a:srgbClr val="002060"/>
                </a:solidFill>
              </a:rPr>
              <a:t>την διάρκεια της ημέρας αλλά όχι κατά την διάρκεια της νύχτας. : </a:t>
            </a:r>
            <a:r>
              <a:rPr lang="el-GR" sz="1600" b="1" dirty="0" smtClean="0">
                <a:solidFill>
                  <a:srgbClr val="00B0F0"/>
                </a:solidFill>
              </a:rPr>
              <a:t>0</a:t>
            </a:r>
            <a:endParaRPr lang="el-GR" sz="1600" b="1" dirty="0">
              <a:solidFill>
                <a:srgbClr val="00B0F0"/>
              </a:solidFill>
            </a:endParaRPr>
          </a:p>
        </p:txBody>
      </p:sp>
      <p:grpSp>
        <p:nvGrpSpPr>
          <p:cNvPr id="117" name="Group 116"/>
          <p:cNvGrpSpPr/>
          <p:nvPr/>
        </p:nvGrpSpPr>
        <p:grpSpPr>
          <a:xfrm>
            <a:off x="6598999" y="1609556"/>
            <a:ext cx="2161314" cy="972357"/>
            <a:chOff x="5809140" y="2152585"/>
            <a:chExt cx="2161314" cy="972357"/>
          </a:xfrm>
        </p:grpSpPr>
        <p:grpSp>
          <p:nvGrpSpPr>
            <p:cNvPr id="118" name="Group 117"/>
            <p:cNvGrpSpPr/>
            <p:nvPr/>
          </p:nvGrpSpPr>
          <p:grpSpPr>
            <a:xfrm>
              <a:off x="5809140" y="2152585"/>
              <a:ext cx="2161314" cy="972357"/>
              <a:chOff x="5809140" y="2152585"/>
              <a:chExt cx="2161314" cy="972357"/>
            </a:xfrm>
          </p:grpSpPr>
          <p:grpSp>
            <p:nvGrpSpPr>
              <p:cNvPr id="120" name="Group 119"/>
              <p:cNvGrpSpPr/>
              <p:nvPr/>
            </p:nvGrpSpPr>
            <p:grpSpPr>
              <a:xfrm>
                <a:off x="5809140" y="2152585"/>
                <a:ext cx="2161314" cy="610142"/>
                <a:chOff x="3995644" y="2860020"/>
                <a:chExt cx="2161314" cy="610142"/>
              </a:xfrm>
            </p:grpSpPr>
            <p:sp>
              <p:nvSpPr>
                <p:cNvPr id="123" name="Rounded Rectangle 122"/>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124" name="TextBox 123"/>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125" name="TextBox 124"/>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126" name="TextBox 125"/>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121" name="TextBox 120"/>
              <p:cNvSpPr txBox="1"/>
              <p:nvPr/>
            </p:nvSpPr>
            <p:spPr>
              <a:xfrm>
                <a:off x="5843521" y="2786388"/>
                <a:ext cx="184731" cy="338554"/>
              </a:xfrm>
              <a:prstGeom prst="rect">
                <a:avLst/>
              </a:prstGeom>
              <a:noFill/>
            </p:spPr>
            <p:txBody>
              <a:bodyPr wrap="none" rtlCol="0">
                <a:spAutoFit/>
              </a:bodyPr>
              <a:lstStyle/>
              <a:p>
                <a:pPr algn="ctr"/>
                <a:endParaRPr lang="el-GR" sz="1600" dirty="0"/>
              </a:p>
            </p:txBody>
          </p:sp>
          <p:sp>
            <p:nvSpPr>
              <p:cNvPr id="122" name="TextBox 121"/>
              <p:cNvSpPr txBox="1"/>
              <p:nvPr/>
            </p:nvSpPr>
            <p:spPr>
              <a:xfrm>
                <a:off x="7693814" y="2776196"/>
                <a:ext cx="184731" cy="338554"/>
              </a:xfrm>
              <a:prstGeom prst="rect">
                <a:avLst/>
              </a:prstGeom>
              <a:noFill/>
            </p:spPr>
            <p:txBody>
              <a:bodyPr wrap="none" rtlCol="0">
                <a:spAutoFit/>
              </a:bodyPr>
              <a:lstStyle/>
              <a:p>
                <a:endParaRPr lang="el-GR" sz="1600" dirty="0"/>
              </a:p>
            </p:txBody>
          </p:sp>
        </p:grpSp>
        <p:sp>
          <p:nvSpPr>
            <p:cNvPr id="119" name="Striped Right Arrow 118"/>
            <p:cNvSpPr/>
            <p:nvPr/>
          </p:nvSpPr>
          <p:spPr>
            <a:xfrm rot="5400000">
              <a:off x="6801633" y="228618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154" name="Rectangle 153"/>
          <p:cNvSpPr/>
          <p:nvPr/>
        </p:nvSpPr>
        <p:spPr>
          <a:xfrm>
            <a:off x="2268147" y="903629"/>
            <a:ext cx="6880773"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ΣΤ8. Αποδοχή &amp; Αντίληψη Συνθηκών</a:t>
            </a:r>
          </a:p>
        </p:txBody>
      </p:sp>
      <p:grpSp>
        <p:nvGrpSpPr>
          <p:cNvPr id="155" name="Group 154"/>
          <p:cNvGrpSpPr/>
          <p:nvPr/>
        </p:nvGrpSpPr>
        <p:grpSpPr>
          <a:xfrm>
            <a:off x="85072" y="840016"/>
            <a:ext cx="2268042" cy="540000"/>
            <a:chOff x="167340" y="815433"/>
            <a:chExt cx="2268042" cy="540000"/>
          </a:xfrm>
        </p:grpSpPr>
        <p:pic>
          <p:nvPicPr>
            <p:cNvPr id="156" name="Picture 1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57" name="TextBox 156"/>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49" name="TextBox 48">
            <a:extLst>
              <a:ext uri="{FF2B5EF4-FFF2-40B4-BE49-F238E27FC236}">
                <a16:creationId xmlns="" xmlns:a16="http://schemas.microsoft.com/office/drawing/2014/main" id="{D4608EE5-A225-4E0A-9349-B13C72A987A4}"/>
              </a:ext>
            </a:extLst>
          </p:cNvPr>
          <p:cNvSpPr txBox="1"/>
          <p:nvPr/>
        </p:nvSpPr>
        <p:spPr>
          <a:xfrm>
            <a:off x="252303" y="2719182"/>
            <a:ext cx="8877678"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Εναέρια ηλεκτρικά δικτύα διανομής	 	</a:t>
            </a:r>
          </a:p>
          <a:p>
            <a:pPr>
              <a:lnSpc>
                <a:spcPct val="150000"/>
              </a:lnSpc>
            </a:pPr>
            <a:r>
              <a:rPr lang="el-GR" sz="1600" dirty="0">
                <a:solidFill>
                  <a:srgbClr val="002060"/>
                </a:solidFill>
              </a:rPr>
              <a:t>Δεν υπάρχουν εναέρια καλώδια υψηλής τάσης σε απόσταση </a:t>
            </a:r>
            <a:r>
              <a:rPr lang="el-GR" sz="1600" dirty="0" smtClean="0">
                <a:solidFill>
                  <a:srgbClr val="002060"/>
                </a:solidFill>
              </a:rPr>
              <a:t>                                                                  μεγαλύτερη </a:t>
            </a:r>
            <a:r>
              <a:rPr lang="el-GR" sz="1600" dirty="0">
                <a:solidFill>
                  <a:srgbClr val="002060"/>
                </a:solidFill>
              </a:rPr>
              <a:t>από 100μ</a:t>
            </a:r>
            <a:r>
              <a:rPr lang="el-GR" sz="1600" dirty="0" smtClean="0">
                <a:solidFill>
                  <a:srgbClr val="002060"/>
                </a:solidFill>
              </a:rPr>
              <a:t>: </a:t>
            </a:r>
            <a:r>
              <a:rPr lang="el-GR" sz="1600" b="1" dirty="0">
                <a:solidFill>
                  <a:srgbClr val="00B0F0"/>
                </a:solidFill>
              </a:rPr>
              <a:t>3</a:t>
            </a:r>
            <a:r>
              <a:rPr lang="el-GR" sz="1600" dirty="0">
                <a:solidFill>
                  <a:srgbClr val="002060"/>
                </a:solidFill>
              </a:rPr>
              <a:t>			</a:t>
            </a:r>
          </a:p>
        </p:txBody>
      </p:sp>
      <p:grpSp>
        <p:nvGrpSpPr>
          <p:cNvPr id="50" name="Group 69">
            <a:extLst>
              <a:ext uri="{FF2B5EF4-FFF2-40B4-BE49-F238E27FC236}">
                <a16:creationId xmlns="" xmlns:a16="http://schemas.microsoft.com/office/drawing/2014/main" id="{48DDC3D3-A192-48AC-87E2-B480A0B58380}"/>
              </a:ext>
            </a:extLst>
          </p:cNvPr>
          <p:cNvGrpSpPr/>
          <p:nvPr/>
        </p:nvGrpSpPr>
        <p:grpSpPr>
          <a:xfrm>
            <a:off x="6598999" y="2919237"/>
            <a:ext cx="2161314" cy="610142"/>
            <a:chOff x="5809140" y="2152585"/>
            <a:chExt cx="2161314" cy="610142"/>
          </a:xfrm>
        </p:grpSpPr>
        <p:grpSp>
          <p:nvGrpSpPr>
            <p:cNvPr id="51" name="Group 72">
              <a:extLst>
                <a:ext uri="{FF2B5EF4-FFF2-40B4-BE49-F238E27FC236}">
                  <a16:creationId xmlns="" xmlns:a16="http://schemas.microsoft.com/office/drawing/2014/main" id="{FB654F53-8BD9-4EC1-AFF3-6EE0FD1E989D}"/>
                </a:ext>
              </a:extLst>
            </p:cNvPr>
            <p:cNvGrpSpPr/>
            <p:nvPr/>
          </p:nvGrpSpPr>
          <p:grpSpPr>
            <a:xfrm>
              <a:off x="5809140" y="2152585"/>
              <a:ext cx="2161314" cy="610142"/>
              <a:chOff x="3995644" y="2860020"/>
              <a:chExt cx="2161314" cy="610142"/>
            </a:xfrm>
          </p:grpSpPr>
          <p:sp>
            <p:nvSpPr>
              <p:cNvPr id="53" name="Rounded Rectangle 75">
                <a:extLst>
                  <a:ext uri="{FF2B5EF4-FFF2-40B4-BE49-F238E27FC236}">
                    <a16:creationId xmlns="" xmlns:a16="http://schemas.microsoft.com/office/drawing/2014/main" id="{D46DABAA-B251-4D59-A37F-DE55F26ABE34}"/>
                  </a:ext>
                </a:extLst>
              </p:cNvPr>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54" name="TextBox 53">
                <a:extLst>
                  <a:ext uri="{FF2B5EF4-FFF2-40B4-BE49-F238E27FC236}">
                    <a16:creationId xmlns="" xmlns:a16="http://schemas.microsoft.com/office/drawing/2014/main" id="{1ACCFEBD-F453-4BD7-9CEF-D27C3AE2D68B}"/>
                  </a:ext>
                </a:extLst>
              </p:cNvPr>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55" name="TextBox 54">
                <a:extLst>
                  <a:ext uri="{FF2B5EF4-FFF2-40B4-BE49-F238E27FC236}">
                    <a16:creationId xmlns="" xmlns:a16="http://schemas.microsoft.com/office/drawing/2014/main" id="{9103863A-CE70-40E0-906C-C3B27A7BAB2B}"/>
                  </a:ext>
                </a:extLst>
              </p:cNvPr>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56" name="TextBox 55">
                <a:extLst>
                  <a:ext uri="{FF2B5EF4-FFF2-40B4-BE49-F238E27FC236}">
                    <a16:creationId xmlns="" xmlns:a16="http://schemas.microsoft.com/office/drawing/2014/main" id="{EFEB0382-3896-4A1A-AAB9-E721A870FA04}"/>
                  </a:ext>
                </a:extLst>
              </p:cNvPr>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52" name="Striped Right Arrow 71">
              <a:extLst>
                <a:ext uri="{FF2B5EF4-FFF2-40B4-BE49-F238E27FC236}">
                  <a16:creationId xmlns="" xmlns:a16="http://schemas.microsoft.com/office/drawing/2014/main" id="{2104DD01-FB0C-4374-8E38-D0FFDC8A457E}"/>
                </a:ext>
              </a:extLst>
            </p:cNvPr>
            <p:cNvSpPr/>
            <p:nvPr/>
          </p:nvSpPr>
          <p:spPr>
            <a:xfrm rot="5400000">
              <a:off x="7403341" y="2279366"/>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sp>
        <p:nvSpPr>
          <p:cNvPr id="29" name="Slide Number Placeholder 3">
            <a:extLst>
              <a:ext uri="{FF2B5EF4-FFF2-40B4-BE49-F238E27FC236}">
                <a16:creationId xmlns="" xmlns:a16="http://schemas.microsoft.com/office/drawing/2014/main" id="{DBFB8BE8-89C7-42BC-A864-6AA7A621A69D}"/>
              </a:ext>
            </a:extLst>
          </p:cNvPr>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32</a:t>
            </a:fld>
            <a:endParaRPr lang="en-US" sz="1600" dirty="0">
              <a:solidFill>
                <a:srgbClr val="002060"/>
              </a:solidFill>
            </a:endParaRPr>
          </a:p>
        </p:txBody>
      </p:sp>
    </p:spTree>
    <p:extLst>
      <p:ext uri="{BB962C8B-B14F-4D97-AF65-F5344CB8AC3E}">
        <p14:creationId xmlns:p14="http://schemas.microsoft.com/office/powerpoint/2010/main" val="114839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86" t="13948" r="47624" b="6965"/>
          <a:stretch/>
        </p:blipFill>
        <p:spPr>
          <a:xfrm>
            <a:off x="1412340" y="1188984"/>
            <a:ext cx="5942973" cy="5031334"/>
          </a:xfrm>
          <a:prstGeom prst="rect">
            <a:avLst/>
          </a:prstGeom>
        </p:spPr>
      </p:pic>
      <p:grpSp>
        <p:nvGrpSpPr>
          <p:cNvPr id="31" name="Group 30"/>
          <p:cNvGrpSpPr/>
          <p:nvPr/>
        </p:nvGrpSpPr>
        <p:grpSpPr>
          <a:xfrm>
            <a:off x="68110" y="78657"/>
            <a:ext cx="9007524" cy="360000"/>
            <a:chOff x="42472" y="78657"/>
            <a:chExt cx="9023969" cy="360000"/>
          </a:xfrm>
        </p:grpSpPr>
        <p:pic>
          <p:nvPicPr>
            <p:cNvPr id="34" name="Grafik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Γειτονιά στα Άνω Λιόσια</a:t>
            </a:r>
            <a:endParaRPr lang="it-IT" sz="1400" b="1" i="1" dirty="0">
              <a:solidFill>
                <a:srgbClr val="0070C0"/>
              </a:solidFill>
            </a:endParaRPr>
          </a:p>
        </p:txBody>
      </p:sp>
      <p:sp>
        <p:nvSpPr>
          <p:cNvPr id="13"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Υπάρχουσα κατάσταση - Αποτελέσματα</a:t>
            </a:r>
            <a:endParaRPr lang="el-GR" sz="2200" b="1" dirty="0">
              <a:solidFill>
                <a:srgbClr val="002060"/>
              </a:solidFill>
            </a:endParaRPr>
          </a:p>
        </p:txBody>
      </p:sp>
      <p:sp>
        <p:nvSpPr>
          <p:cNvPr id="14" name="TextBox 13"/>
          <p:cNvSpPr txBox="1"/>
          <p:nvPr/>
        </p:nvSpPr>
        <p:spPr>
          <a:xfrm>
            <a:off x="68110" y="2317035"/>
            <a:ext cx="1884497" cy="1077218"/>
          </a:xfrm>
          <a:prstGeom prst="rect">
            <a:avLst/>
          </a:prstGeom>
          <a:noFill/>
        </p:spPr>
        <p:txBody>
          <a:bodyPr wrap="square" rtlCol="0">
            <a:spAutoFit/>
          </a:bodyPr>
          <a:lstStyle/>
          <a:p>
            <a:r>
              <a:rPr lang="el-GR" sz="1600" b="1" i="1" dirty="0" smtClean="0">
                <a:solidFill>
                  <a:srgbClr val="002060"/>
                </a:solidFill>
              </a:rPr>
              <a:t>Συνοπτικά αποτελέσματα</a:t>
            </a:r>
          </a:p>
          <a:p>
            <a:r>
              <a:rPr lang="el-GR" sz="1600" b="1" i="1" dirty="0">
                <a:solidFill>
                  <a:srgbClr val="002060"/>
                </a:solidFill>
              </a:rPr>
              <a:t>ανά </a:t>
            </a:r>
            <a:r>
              <a:rPr lang="el-GR" sz="1600" b="1" i="1" dirty="0" smtClean="0">
                <a:solidFill>
                  <a:srgbClr val="002060"/>
                </a:solidFill>
              </a:rPr>
              <a:t>Θεματική Ενότητα</a:t>
            </a:r>
          </a:p>
        </p:txBody>
      </p:sp>
      <p:sp>
        <p:nvSpPr>
          <p:cNvPr id="16" name="Right Brace 15"/>
          <p:cNvSpPr/>
          <p:nvPr/>
        </p:nvSpPr>
        <p:spPr>
          <a:xfrm>
            <a:off x="7247221" y="3873281"/>
            <a:ext cx="388883" cy="1962150"/>
          </a:xfrm>
          <a:prstGeom prst="rightBrace">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19" name="Rounded Rectangle 18"/>
          <p:cNvSpPr/>
          <p:nvPr/>
        </p:nvSpPr>
        <p:spPr>
          <a:xfrm>
            <a:off x="6821723" y="5835431"/>
            <a:ext cx="533590" cy="42446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352400" y="3987279"/>
            <a:ext cx="1791600" cy="830997"/>
          </a:xfrm>
          <a:prstGeom prst="rect">
            <a:avLst/>
          </a:prstGeom>
          <a:noFill/>
          <a:ln>
            <a:solidFill>
              <a:srgbClr val="002060"/>
            </a:solidFill>
          </a:ln>
        </p:spPr>
        <p:txBody>
          <a:bodyPr wrap="square" rtlCol="0">
            <a:spAutoFit/>
          </a:bodyPr>
          <a:lstStyle/>
          <a:p>
            <a:pPr algn="r"/>
            <a:r>
              <a:rPr lang="el-GR" sz="1600" b="1" i="1" dirty="0" smtClean="0">
                <a:solidFill>
                  <a:srgbClr val="002060"/>
                </a:solidFill>
              </a:rPr>
              <a:t>Σταθμισμένη Βαθμολογία ανά Θεματική </a:t>
            </a:r>
            <a:r>
              <a:rPr lang="el-GR" sz="1600" b="1" i="1" dirty="0">
                <a:solidFill>
                  <a:srgbClr val="002060"/>
                </a:solidFill>
              </a:rPr>
              <a:t>Ε</a:t>
            </a:r>
            <a:r>
              <a:rPr lang="el-GR" sz="1600" b="1" i="1" dirty="0" smtClean="0">
                <a:solidFill>
                  <a:srgbClr val="002060"/>
                </a:solidFill>
              </a:rPr>
              <a:t>νότητα</a:t>
            </a:r>
            <a:endParaRPr lang="en-US" sz="1600" i="1" dirty="0">
              <a:solidFill>
                <a:srgbClr val="002060"/>
              </a:solidFill>
            </a:endParaRPr>
          </a:p>
        </p:txBody>
      </p:sp>
      <p:sp>
        <p:nvSpPr>
          <p:cNvPr id="21" name="TextBox 20"/>
          <p:cNvSpPr txBox="1"/>
          <p:nvPr/>
        </p:nvSpPr>
        <p:spPr>
          <a:xfrm>
            <a:off x="7491970" y="5455759"/>
            <a:ext cx="1532945" cy="1323439"/>
          </a:xfrm>
          <a:prstGeom prst="rect">
            <a:avLst/>
          </a:prstGeom>
          <a:noFill/>
        </p:spPr>
        <p:txBody>
          <a:bodyPr wrap="square" lIns="0" rIns="0" rtlCol="0">
            <a:spAutoFit/>
          </a:bodyPr>
          <a:lstStyle/>
          <a:p>
            <a:r>
              <a:rPr lang="el-GR" sz="2000" b="1" i="1" dirty="0" smtClean="0">
                <a:solidFill>
                  <a:srgbClr val="002060"/>
                </a:solidFill>
              </a:rPr>
              <a:t>Τελική Σταθμισμένη  </a:t>
            </a:r>
          </a:p>
          <a:p>
            <a:r>
              <a:rPr lang="el-GR" sz="2000" b="1" i="1" dirty="0" smtClean="0">
                <a:solidFill>
                  <a:srgbClr val="002060"/>
                </a:solidFill>
              </a:rPr>
              <a:t>Βαθμολογία</a:t>
            </a:r>
          </a:p>
          <a:p>
            <a:r>
              <a:rPr lang="el-GR" sz="2000" b="1" i="1" dirty="0" smtClean="0">
                <a:solidFill>
                  <a:srgbClr val="002060"/>
                </a:solidFill>
              </a:rPr>
              <a:t>Περιοχής</a:t>
            </a:r>
            <a:r>
              <a:rPr lang="en-US" sz="2000" b="1" i="1" dirty="0" smtClean="0">
                <a:solidFill>
                  <a:srgbClr val="002060"/>
                </a:solidFill>
              </a:rPr>
              <a:t> </a:t>
            </a:r>
            <a:endParaRPr lang="en-US" sz="2000" i="1" dirty="0">
              <a:solidFill>
                <a:srgbClr val="002060"/>
              </a:solidFill>
            </a:endParaRPr>
          </a:p>
        </p:txBody>
      </p:sp>
    </p:spTree>
    <p:extLst>
      <p:ext uri="{BB962C8B-B14F-4D97-AF65-F5344CB8AC3E}">
        <p14:creationId xmlns:p14="http://schemas.microsoft.com/office/powerpoint/2010/main" val="131107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110" y="78657"/>
            <a:ext cx="9007524" cy="360000"/>
            <a:chOff x="42472" y="78657"/>
            <a:chExt cx="9023969" cy="360000"/>
          </a:xfrm>
        </p:grpSpPr>
        <p:pic>
          <p:nvPicPr>
            <p:cNvPr id="34"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Γειτονιά στα Άνω Λιόσια</a:t>
            </a:r>
            <a:endParaRPr lang="it-IT" sz="1400" b="1" i="1" dirty="0">
              <a:solidFill>
                <a:srgbClr val="0070C0"/>
              </a:solidFill>
            </a:endParaRPr>
          </a:p>
        </p:txBody>
      </p:sp>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3139" y="1653873"/>
            <a:ext cx="1079901" cy="104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7669160" y="1639918"/>
            <a:ext cx="1312607" cy="1077218"/>
          </a:xfrm>
          <a:prstGeom prst="rect">
            <a:avLst/>
          </a:prstGeom>
          <a:noFill/>
        </p:spPr>
        <p:txBody>
          <a:bodyPr wrap="square" rtlCol="0">
            <a:spAutoFit/>
          </a:bodyPr>
          <a:lstStyle/>
          <a:p>
            <a:r>
              <a:rPr lang="el-GR" sz="1600" b="1" i="1" dirty="0" smtClean="0">
                <a:solidFill>
                  <a:srgbClr val="002060"/>
                </a:solidFill>
              </a:rPr>
              <a:t>Αναλυτική Παρουσίαση  </a:t>
            </a:r>
          </a:p>
          <a:p>
            <a:r>
              <a:rPr lang="el-GR" sz="1600" b="1" i="1" dirty="0" smtClean="0">
                <a:solidFill>
                  <a:srgbClr val="002060"/>
                </a:solidFill>
              </a:rPr>
              <a:t>Βασικών Δεικτών</a:t>
            </a:r>
            <a:endParaRPr lang="en-US" sz="1600" i="1" dirty="0">
              <a:solidFill>
                <a:srgbClr val="002060"/>
              </a:solidFill>
            </a:endParaRPr>
          </a:p>
        </p:txBody>
      </p:sp>
      <p:sp>
        <p:nvSpPr>
          <p:cNvPr id="24" name="TextBox 23"/>
          <p:cNvSpPr txBox="1"/>
          <p:nvPr/>
        </p:nvSpPr>
        <p:spPr>
          <a:xfrm>
            <a:off x="4305923" y="5062805"/>
            <a:ext cx="1115976" cy="338554"/>
          </a:xfrm>
          <a:prstGeom prst="rect">
            <a:avLst/>
          </a:prstGeom>
          <a:noFill/>
        </p:spPr>
        <p:txBody>
          <a:bodyPr wrap="square" rtlCol="0">
            <a:spAutoFit/>
          </a:bodyPr>
          <a:lstStyle/>
          <a:p>
            <a:pPr algn="ctr"/>
            <a:r>
              <a:rPr lang="el-GR" sz="1600" b="1" dirty="0" smtClean="0">
                <a:solidFill>
                  <a:srgbClr val="002060"/>
                </a:solidFill>
              </a:rPr>
              <a:t>Στόχος</a:t>
            </a:r>
          </a:p>
        </p:txBody>
      </p:sp>
      <p:sp>
        <p:nvSpPr>
          <p:cNvPr id="25" name="TextBox 24"/>
          <p:cNvSpPr txBox="1"/>
          <p:nvPr/>
        </p:nvSpPr>
        <p:spPr>
          <a:xfrm>
            <a:off x="5644536" y="5062805"/>
            <a:ext cx="1356418" cy="584775"/>
          </a:xfrm>
          <a:prstGeom prst="rect">
            <a:avLst/>
          </a:prstGeom>
          <a:noFill/>
        </p:spPr>
        <p:txBody>
          <a:bodyPr wrap="square" rtlCol="0">
            <a:spAutoFit/>
          </a:bodyPr>
          <a:lstStyle/>
          <a:p>
            <a:pPr algn="ctr"/>
            <a:r>
              <a:rPr lang="el-GR" sz="1600" b="1" dirty="0" smtClean="0">
                <a:solidFill>
                  <a:srgbClr val="002060"/>
                </a:solidFill>
              </a:rPr>
              <a:t>Πραγματική τιμή</a:t>
            </a:r>
          </a:p>
        </p:txBody>
      </p:sp>
      <p:sp>
        <p:nvSpPr>
          <p:cNvPr id="26" name="TextBox 25"/>
          <p:cNvSpPr txBox="1"/>
          <p:nvPr/>
        </p:nvSpPr>
        <p:spPr>
          <a:xfrm>
            <a:off x="6703140" y="3714018"/>
            <a:ext cx="2278628" cy="338554"/>
          </a:xfrm>
          <a:prstGeom prst="rect">
            <a:avLst/>
          </a:prstGeom>
          <a:noFill/>
        </p:spPr>
        <p:txBody>
          <a:bodyPr wrap="square" rtlCol="0">
            <a:spAutoFit/>
          </a:bodyPr>
          <a:lstStyle/>
          <a:p>
            <a:pPr algn="r"/>
            <a:r>
              <a:rPr lang="el-GR" sz="1600" b="1" i="1" dirty="0" smtClean="0">
                <a:solidFill>
                  <a:srgbClr val="002060"/>
                </a:solidFill>
              </a:rPr>
              <a:t>Διαβατήριο </a:t>
            </a:r>
            <a:r>
              <a:rPr lang="en-US" sz="1600" b="1" i="1" dirty="0" smtClean="0">
                <a:solidFill>
                  <a:srgbClr val="002060"/>
                </a:solidFill>
              </a:rPr>
              <a:t>CESBA MED</a:t>
            </a:r>
            <a:endParaRPr lang="en-US" sz="1600" i="1" dirty="0">
              <a:solidFill>
                <a:srgbClr val="002060"/>
              </a:solidFill>
            </a:endParaRPr>
          </a:p>
        </p:txBody>
      </p:sp>
      <p:pic>
        <p:nvPicPr>
          <p:cNvPr id="3" name="Picture 2"/>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148087" y="3890655"/>
            <a:ext cx="1388734" cy="1308719"/>
          </a:xfrm>
          <a:prstGeom prst="rect">
            <a:avLst/>
          </a:prstGeom>
        </p:spPr>
      </p:pic>
      <p:pic>
        <p:nvPicPr>
          <p:cNvPr id="2" name="Picture 1"/>
          <p:cNvPicPr>
            <a:picLocks noChangeAspect="1"/>
          </p:cNvPicPr>
          <p:nvPr/>
        </p:nvPicPr>
        <p:blipFill rotWithShape="1">
          <a:blip r:embed="rId6"/>
          <a:srcRect l="4608" t="22718" r="26261" b="12761"/>
          <a:stretch/>
        </p:blipFill>
        <p:spPr>
          <a:xfrm>
            <a:off x="343789" y="1742196"/>
            <a:ext cx="6321287" cy="3220278"/>
          </a:xfrm>
          <a:prstGeom prst="rect">
            <a:avLst/>
          </a:prstGeom>
        </p:spPr>
      </p:pic>
      <p:sp>
        <p:nvSpPr>
          <p:cNvPr id="16"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Υπάρχουσα κατάσταση - Αποτελέσματα</a:t>
            </a:r>
            <a:endParaRPr lang="el-GR" sz="2200" b="1" dirty="0">
              <a:solidFill>
                <a:srgbClr val="002060"/>
              </a:solidFill>
            </a:endParaRPr>
          </a:p>
        </p:txBody>
      </p:sp>
    </p:spTree>
    <p:extLst>
      <p:ext uri="{BB962C8B-B14F-4D97-AF65-F5344CB8AC3E}">
        <p14:creationId xmlns:p14="http://schemas.microsoft.com/office/powerpoint/2010/main" val="259124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17" name="Rectangle 16"/>
          <p:cNvSpPr/>
          <p:nvPr/>
        </p:nvSpPr>
        <p:spPr>
          <a:xfrm>
            <a:off x="-1" y="778453"/>
            <a:ext cx="9144001" cy="584775"/>
          </a:xfrm>
          <a:prstGeom prst="rect">
            <a:avLst/>
          </a:prstGeom>
        </p:spPr>
        <p:txBody>
          <a:bodyPr wrap="square">
            <a:spAutoFit/>
          </a:bodyPr>
          <a:lstStyle/>
          <a:p>
            <a:pPr algn="ctr">
              <a:defRPr/>
            </a:pPr>
            <a:r>
              <a:rPr lang="el-GR" sz="3200" b="1" kern="0" dirty="0" smtClean="0">
                <a:solidFill>
                  <a:srgbClr val="002060"/>
                </a:solidFill>
              </a:rPr>
              <a:t>Σενάρια</a:t>
            </a:r>
            <a:endParaRPr lang="en-US" sz="3200" b="1" kern="0" dirty="0">
              <a:solidFill>
                <a:srgbClr val="002060"/>
              </a:solidFill>
            </a:endParaRPr>
          </a:p>
        </p:txBody>
      </p:sp>
      <p:sp>
        <p:nvSpPr>
          <p:cNvPr id="8"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43F3CE23-68FC-42DA-8FC4-02DBFE565435}" type="slidenum">
              <a:rPr lang="en-US" sz="1600" smtClean="0">
                <a:solidFill>
                  <a:srgbClr val="002060"/>
                </a:solidFill>
              </a:rPr>
              <a:t>35</a:t>
            </a:fld>
            <a:endParaRPr lang="en-US" sz="1600" dirty="0">
              <a:solidFill>
                <a:srgbClr val="002060"/>
              </a:solidFill>
            </a:endParaRPr>
          </a:p>
        </p:txBody>
      </p:sp>
      <p:sp>
        <p:nvSpPr>
          <p:cNvPr id="6" name="Rectangle 5"/>
          <p:cNvSpPr/>
          <p:nvPr/>
        </p:nvSpPr>
        <p:spPr>
          <a:xfrm>
            <a:off x="230265" y="1267277"/>
            <a:ext cx="8683467" cy="3693319"/>
          </a:xfrm>
          <a:prstGeom prst="rect">
            <a:avLst/>
          </a:prstGeom>
        </p:spPr>
        <p:txBody>
          <a:bodyPr wrap="square">
            <a:spAutoFit/>
          </a:bodyPr>
          <a:lstStyle/>
          <a:p>
            <a:r>
              <a:rPr lang="el-GR" b="1" dirty="0">
                <a:solidFill>
                  <a:srgbClr val="002060"/>
                </a:solidFill>
              </a:rPr>
              <a:t>Θεματική Ενότητα ΕΝΕΡΓΕΙΑ</a:t>
            </a:r>
            <a:endParaRPr lang="en-US" b="1" dirty="0">
              <a:solidFill>
                <a:srgbClr val="002060"/>
              </a:solidFill>
            </a:endParaRPr>
          </a:p>
          <a:p>
            <a:pPr marL="285750" indent="-285750">
              <a:buFont typeface="Wingdings" panose="05000000000000000000" pitchFamily="2" charset="2"/>
              <a:buChar char="Ø"/>
            </a:pPr>
            <a:r>
              <a:rPr lang="el-GR" sz="1600" dirty="0">
                <a:solidFill>
                  <a:srgbClr val="002060"/>
                </a:solidFill>
              </a:rPr>
              <a:t>Ενεργειακή Αυτοτέλεια (Παραγωγή ενέργειας από ΑΠΕ) </a:t>
            </a:r>
          </a:p>
          <a:p>
            <a:pPr marL="742950" lvl="1" indent="-285750">
              <a:buFont typeface="Wingdings" panose="05000000000000000000" pitchFamily="2" charset="2"/>
              <a:buChar char="§"/>
            </a:pPr>
            <a:r>
              <a:rPr lang="el-GR" sz="1600" dirty="0">
                <a:solidFill>
                  <a:srgbClr val="002060"/>
                </a:solidFill>
              </a:rPr>
              <a:t>ΦΒ στα δημοτικά κτίρια </a:t>
            </a:r>
          </a:p>
          <a:p>
            <a:pPr marL="742950" lvl="1" indent="-285750">
              <a:buFont typeface="Wingdings" panose="05000000000000000000" pitchFamily="2" charset="2"/>
              <a:buChar char="§"/>
            </a:pPr>
            <a:r>
              <a:rPr lang="el-GR" sz="1600" dirty="0">
                <a:solidFill>
                  <a:srgbClr val="002060"/>
                </a:solidFill>
              </a:rPr>
              <a:t>Ενεργειακό Πάρκο </a:t>
            </a:r>
            <a:r>
              <a:rPr lang="el-GR" sz="1600" dirty="0" smtClean="0">
                <a:solidFill>
                  <a:srgbClr val="002060"/>
                </a:solidFill>
              </a:rPr>
              <a:t>σε γειτονική περιοχή, </a:t>
            </a:r>
            <a:r>
              <a:rPr lang="el-GR" sz="1600" dirty="0">
                <a:solidFill>
                  <a:srgbClr val="002060"/>
                </a:solidFill>
              </a:rPr>
              <a:t>παραγωγή ενέργειας ισχύος 17 </a:t>
            </a:r>
            <a:r>
              <a:rPr lang="el-GR" sz="1600" dirty="0" smtClean="0">
                <a:solidFill>
                  <a:srgbClr val="002060"/>
                </a:solidFill>
              </a:rPr>
              <a:t>MW, για την κάλυψη των αναγκών του </a:t>
            </a:r>
            <a:r>
              <a:rPr lang="el-GR" sz="1600" dirty="0">
                <a:solidFill>
                  <a:srgbClr val="002060"/>
                </a:solidFill>
              </a:rPr>
              <a:t>Δήμου και </a:t>
            </a:r>
            <a:r>
              <a:rPr lang="el-GR" sz="1600" dirty="0" smtClean="0">
                <a:solidFill>
                  <a:srgbClr val="002060"/>
                </a:solidFill>
              </a:rPr>
              <a:t>των ηλεκτρικών φορτίων των νοικοκυριών</a:t>
            </a:r>
            <a:endParaRPr lang="el-GR" sz="1600" dirty="0">
              <a:solidFill>
                <a:srgbClr val="002060"/>
              </a:solidFill>
            </a:endParaRPr>
          </a:p>
          <a:p>
            <a:pPr marL="285750" indent="-285750">
              <a:buFont typeface="Wingdings" panose="05000000000000000000" pitchFamily="2" charset="2"/>
              <a:buChar char="Ø"/>
            </a:pPr>
            <a:r>
              <a:rPr lang="el-GR" sz="1600" dirty="0">
                <a:solidFill>
                  <a:srgbClr val="002060"/>
                </a:solidFill>
              </a:rPr>
              <a:t>Δίκτυο Φυσικού </a:t>
            </a:r>
            <a:r>
              <a:rPr lang="el-GR" sz="1600" dirty="0" smtClean="0">
                <a:solidFill>
                  <a:srgbClr val="002060"/>
                </a:solidFill>
              </a:rPr>
              <a:t>Αερίου</a:t>
            </a:r>
            <a:endParaRPr lang="el-GR" sz="1600" dirty="0">
              <a:solidFill>
                <a:srgbClr val="002060"/>
              </a:solidFill>
            </a:endParaRPr>
          </a:p>
          <a:p>
            <a:pPr marL="285750" indent="-285750">
              <a:buFont typeface="Wingdings" panose="05000000000000000000" pitchFamily="2" charset="2"/>
              <a:buChar char="Ø"/>
            </a:pPr>
            <a:r>
              <a:rPr lang="el-GR" sz="1600" dirty="0">
                <a:solidFill>
                  <a:srgbClr val="002060"/>
                </a:solidFill>
              </a:rPr>
              <a:t>Φωτιστικά </a:t>
            </a:r>
            <a:r>
              <a:rPr lang="en-US" sz="1600" dirty="0">
                <a:solidFill>
                  <a:srgbClr val="002060"/>
                </a:solidFill>
              </a:rPr>
              <a:t>LED</a:t>
            </a:r>
            <a:r>
              <a:rPr lang="el-GR" sz="1600" dirty="0">
                <a:solidFill>
                  <a:srgbClr val="002060"/>
                </a:solidFill>
              </a:rPr>
              <a:t> στα δημοτικά κτίρια</a:t>
            </a:r>
          </a:p>
          <a:p>
            <a:pPr marL="285750" indent="-285750">
              <a:buFont typeface="Wingdings" panose="05000000000000000000" pitchFamily="2" charset="2"/>
              <a:buChar char="Ø"/>
            </a:pPr>
            <a:r>
              <a:rPr lang="el-GR" sz="1600" dirty="0">
                <a:solidFill>
                  <a:srgbClr val="002060"/>
                </a:solidFill>
              </a:rPr>
              <a:t>Φωτιστικά </a:t>
            </a:r>
            <a:r>
              <a:rPr lang="en-US" sz="1600" dirty="0">
                <a:solidFill>
                  <a:srgbClr val="002060"/>
                </a:solidFill>
              </a:rPr>
              <a:t>LED</a:t>
            </a:r>
            <a:r>
              <a:rPr lang="el-GR" sz="1600" dirty="0">
                <a:solidFill>
                  <a:srgbClr val="002060"/>
                </a:solidFill>
              </a:rPr>
              <a:t> για οδοφωτισμό</a:t>
            </a:r>
          </a:p>
          <a:p>
            <a:endParaRPr lang="el-GR" sz="1000" b="1" dirty="0">
              <a:solidFill>
                <a:srgbClr val="002060"/>
              </a:solidFill>
            </a:endParaRPr>
          </a:p>
          <a:p>
            <a:r>
              <a:rPr lang="el-GR" b="1" dirty="0">
                <a:solidFill>
                  <a:srgbClr val="002060"/>
                </a:solidFill>
              </a:rPr>
              <a:t>Θεματική Ενότητα ΜΗ-ΑΝΑΝΕΩΣΙΜΟΙ ΦΥΣΙΚΟΙ ΠΟΡΟΙ</a:t>
            </a:r>
          </a:p>
          <a:p>
            <a:pPr marL="285750" indent="-285750">
              <a:buFont typeface="Wingdings" panose="05000000000000000000" pitchFamily="2" charset="2"/>
              <a:buChar char="Ø"/>
            </a:pPr>
            <a:r>
              <a:rPr lang="el-GR" sz="1600" dirty="0">
                <a:solidFill>
                  <a:srgbClr val="002060"/>
                </a:solidFill>
              </a:rPr>
              <a:t>Κάδοι Ανακυκλωσης (περισσότεροι, μεγαλύτερη κάλυψη)</a:t>
            </a:r>
          </a:p>
          <a:p>
            <a:endParaRPr lang="el-GR" sz="1000" b="1" dirty="0">
              <a:solidFill>
                <a:srgbClr val="002060"/>
              </a:solidFill>
            </a:endParaRPr>
          </a:p>
          <a:p>
            <a:r>
              <a:rPr lang="el-GR" b="1" dirty="0">
                <a:solidFill>
                  <a:srgbClr val="002060"/>
                </a:solidFill>
              </a:rPr>
              <a:t>Θεματική Ενότητα ΚΟΙΝΩΝΙΚΕΣ ΠΤΥΧΕΣ</a:t>
            </a:r>
            <a:endParaRPr lang="el-GR" dirty="0">
              <a:solidFill>
                <a:srgbClr val="002060"/>
              </a:solidFill>
            </a:endParaRPr>
          </a:p>
          <a:p>
            <a:pPr marL="285750" indent="-285750">
              <a:buFont typeface="Wingdings" panose="05000000000000000000" pitchFamily="2" charset="2"/>
              <a:buChar char="Ø"/>
            </a:pPr>
            <a:r>
              <a:rPr lang="el-GR" sz="1600" dirty="0">
                <a:solidFill>
                  <a:srgbClr val="002060"/>
                </a:solidFill>
              </a:rPr>
              <a:t>Δημοτική Συγκοινωνία</a:t>
            </a:r>
          </a:p>
          <a:p>
            <a:pPr marL="285750" indent="-285750">
              <a:buFont typeface="Wingdings" panose="05000000000000000000" pitchFamily="2" charset="2"/>
              <a:buChar char="Ø"/>
            </a:pPr>
            <a:r>
              <a:rPr lang="el-GR" sz="1600" dirty="0">
                <a:solidFill>
                  <a:srgbClr val="002060"/>
                </a:solidFill>
              </a:rPr>
              <a:t>Μεγαλύτερο δίκτυο ποδηλατόδρομων / πεζόδρομων</a:t>
            </a:r>
          </a:p>
        </p:txBody>
      </p:sp>
      <p:sp>
        <p:nvSpPr>
          <p:cNvPr id="7" name="Rectangle 6"/>
          <p:cNvSpPr/>
          <p:nvPr/>
        </p:nvSpPr>
        <p:spPr>
          <a:xfrm>
            <a:off x="230264" y="4887161"/>
            <a:ext cx="8913736" cy="1107996"/>
          </a:xfrm>
          <a:prstGeom prst="rect">
            <a:avLst/>
          </a:prstGeom>
        </p:spPr>
        <p:txBody>
          <a:bodyPr wrap="square">
            <a:spAutoFit/>
          </a:bodyPr>
          <a:lstStyle/>
          <a:p>
            <a:r>
              <a:rPr lang="el-GR" b="1" dirty="0" smtClean="0">
                <a:solidFill>
                  <a:srgbClr val="159961"/>
                </a:solidFill>
              </a:rPr>
              <a:t>Αποτελέσματα</a:t>
            </a:r>
            <a:endParaRPr lang="en-US" b="1" dirty="0">
              <a:solidFill>
                <a:srgbClr val="159961"/>
              </a:solidFill>
            </a:endParaRPr>
          </a:p>
          <a:p>
            <a:pPr marL="285750" indent="-285750">
              <a:buFont typeface="Wingdings" panose="05000000000000000000" pitchFamily="2" charset="2"/>
              <a:buChar char="Ø"/>
            </a:pPr>
            <a:r>
              <a:rPr lang="el-GR" sz="1600" dirty="0" smtClean="0">
                <a:solidFill>
                  <a:srgbClr val="159961"/>
                </a:solidFill>
              </a:rPr>
              <a:t>Μείωση κατανάλωσης ενέργειας, εκπομπών </a:t>
            </a:r>
            <a:r>
              <a:rPr lang="en-US" sz="1600" dirty="0" smtClean="0">
                <a:solidFill>
                  <a:srgbClr val="159961"/>
                </a:solidFill>
              </a:rPr>
              <a:t>CO</a:t>
            </a:r>
            <a:r>
              <a:rPr lang="en-US" sz="1600" baseline="-25000" dirty="0" smtClean="0">
                <a:solidFill>
                  <a:srgbClr val="159961"/>
                </a:solidFill>
              </a:rPr>
              <a:t>2</a:t>
            </a:r>
            <a:r>
              <a:rPr lang="en-US" sz="1600" dirty="0" smtClean="0">
                <a:solidFill>
                  <a:srgbClr val="159961"/>
                </a:solidFill>
              </a:rPr>
              <a:t>, </a:t>
            </a:r>
            <a:r>
              <a:rPr lang="el-GR" sz="1600" dirty="0" smtClean="0">
                <a:solidFill>
                  <a:srgbClr val="159961"/>
                </a:solidFill>
              </a:rPr>
              <a:t>ενερειακού κόστους και ενεργειακής φτώχειας</a:t>
            </a:r>
          </a:p>
          <a:p>
            <a:pPr marL="285750" indent="-285750">
              <a:buFont typeface="Wingdings" panose="05000000000000000000" pitchFamily="2" charset="2"/>
              <a:buChar char="Ø"/>
            </a:pPr>
            <a:r>
              <a:rPr lang="el-GR" sz="1600" dirty="0" smtClean="0">
                <a:solidFill>
                  <a:srgbClr val="159961"/>
                </a:solidFill>
              </a:rPr>
              <a:t>Ενίσχυση ανακύκλωσης </a:t>
            </a:r>
          </a:p>
          <a:p>
            <a:pPr marL="285750" indent="-285750">
              <a:buFont typeface="Wingdings" panose="05000000000000000000" pitchFamily="2" charset="2"/>
              <a:buChar char="Ø"/>
            </a:pPr>
            <a:r>
              <a:rPr lang="el-GR" sz="1600" dirty="0" smtClean="0">
                <a:solidFill>
                  <a:srgbClr val="159961"/>
                </a:solidFill>
              </a:rPr>
              <a:t>Βελτίωση μετακινήσεων και ποιότητας ζωής, μείωση κίνησης Ι.Χ. Και κόστους καυσίμων </a:t>
            </a:r>
            <a:endParaRPr lang="el-GR" sz="1600" dirty="0">
              <a:solidFill>
                <a:srgbClr val="159961"/>
              </a:solidFill>
            </a:endParaRPr>
          </a:p>
        </p:txBody>
      </p:sp>
    </p:spTree>
    <p:extLst>
      <p:ext uri="{BB962C8B-B14F-4D97-AF65-F5344CB8AC3E}">
        <p14:creationId xmlns:p14="http://schemas.microsoft.com/office/powerpoint/2010/main" val="251290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110" y="78657"/>
            <a:ext cx="9007524" cy="360000"/>
            <a:chOff x="42472" y="78657"/>
            <a:chExt cx="9023969" cy="360000"/>
          </a:xfrm>
        </p:grpSpPr>
        <p:pic>
          <p:nvPicPr>
            <p:cNvPr id="34"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Γειτονιά στα Άνω Λιόσια</a:t>
            </a:r>
            <a:endParaRPr lang="it-IT" sz="1400" b="1" i="1" dirty="0">
              <a:solidFill>
                <a:srgbClr val="0070C0"/>
              </a:solidFill>
            </a:endParaRPr>
          </a:p>
        </p:txBody>
      </p:sp>
      <p:sp>
        <p:nvSpPr>
          <p:cNvPr id="17" name="Rectangle 16"/>
          <p:cNvSpPr/>
          <p:nvPr/>
        </p:nvSpPr>
        <p:spPr>
          <a:xfrm>
            <a:off x="-1" y="778453"/>
            <a:ext cx="9144001" cy="461665"/>
          </a:xfrm>
          <a:prstGeom prst="rect">
            <a:avLst/>
          </a:prstGeom>
        </p:spPr>
        <p:txBody>
          <a:bodyPr wrap="square">
            <a:spAutoFit/>
          </a:bodyPr>
          <a:lstStyle/>
          <a:p>
            <a:pPr algn="ctr">
              <a:defRPr/>
            </a:pPr>
            <a:r>
              <a:rPr lang="el-GR" sz="2400" b="1" kern="0" dirty="0" smtClean="0">
                <a:solidFill>
                  <a:srgbClr val="002060"/>
                </a:solidFill>
              </a:rPr>
              <a:t>Σενάριο 1                                                Σενάριο 2</a:t>
            </a:r>
            <a:endParaRPr lang="en-US" sz="2400" b="1" kern="0" dirty="0">
              <a:solidFill>
                <a:srgbClr val="002060"/>
              </a:solidFill>
            </a:endParaRPr>
          </a:p>
        </p:txBody>
      </p:sp>
      <p:sp>
        <p:nvSpPr>
          <p:cNvPr id="2" name="Rectangle 1"/>
          <p:cNvSpPr/>
          <p:nvPr/>
        </p:nvSpPr>
        <p:spPr>
          <a:xfrm>
            <a:off x="-1" y="1324798"/>
            <a:ext cx="4706609" cy="4524315"/>
          </a:xfrm>
          <a:prstGeom prst="rect">
            <a:avLst/>
          </a:prstGeom>
        </p:spPr>
        <p:txBody>
          <a:bodyPr wrap="square">
            <a:spAutoFit/>
          </a:bodyPr>
          <a:lstStyle/>
          <a:p>
            <a:pPr marL="285750" indent="-285750">
              <a:buFont typeface="Wingdings" panose="05000000000000000000" pitchFamily="2" charset="2"/>
              <a:buChar char="v"/>
            </a:pPr>
            <a:r>
              <a:rPr lang="el-GR" dirty="0" smtClean="0"/>
              <a:t>Εγκατάσταση ΦΒ σε δημοτικά κτίρια (</a:t>
            </a:r>
            <a:r>
              <a:rPr lang="en-US" dirty="0" smtClean="0"/>
              <a:t>195 </a:t>
            </a:r>
            <a:r>
              <a:rPr lang="el-GR" dirty="0" smtClean="0"/>
              <a:t>πάνελ, συνολικής επιφάνειας </a:t>
            </a:r>
            <a:r>
              <a:rPr lang="en-US" dirty="0" smtClean="0"/>
              <a:t>318m</a:t>
            </a:r>
            <a:r>
              <a:rPr lang="en-US" baseline="30000" dirty="0" smtClean="0"/>
              <a:t>2</a:t>
            </a:r>
            <a:r>
              <a:rPr lang="el-GR" baseline="30000" dirty="0" smtClean="0"/>
              <a:t> </a:t>
            </a:r>
            <a:r>
              <a:rPr lang="el-GR" dirty="0" smtClean="0"/>
              <a:t>και απόδοσης </a:t>
            </a:r>
            <a:r>
              <a:rPr lang="en-US" dirty="0"/>
              <a:t>19%) </a:t>
            </a:r>
            <a:endParaRPr lang="el-GR" dirty="0" smtClean="0"/>
          </a:p>
          <a:p>
            <a:pPr marL="285750" indent="-285750">
              <a:buFont typeface="Wingdings" panose="05000000000000000000" pitchFamily="2" charset="2"/>
              <a:buChar char="v"/>
            </a:pPr>
            <a:r>
              <a:rPr lang="el-GR" dirty="0" smtClean="0"/>
              <a:t>Εγκατάσταση κεντρικών Α.Θ. για θέρμανση/ ψύξη </a:t>
            </a:r>
            <a:r>
              <a:rPr lang="en-US" dirty="0" smtClean="0"/>
              <a:t>(</a:t>
            </a:r>
            <a:r>
              <a:rPr lang="el-GR" dirty="0" smtClean="0"/>
              <a:t>συνολικά </a:t>
            </a:r>
            <a:r>
              <a:rPr lang="en-US" dirty="0" smtClean="0"/>
              <a:t>29 </a:t>
            </a:r>
            <a:r>
              <a:rPr lang="el-GR" dirty="0" smtClean="0"/>
              <a:t>Α.Θ.</a:t>
            </a:r>
            <a:r>
              <a:rPr lang="en-US" dirty="0" smtClean="0"/>
              <a:t>)  </a:t>
            </a:r>
            <a:endParaRPr lang="en-US" dirty="0"/>
          </a:p>
          <a:p>
            <a:pPr marL="285750" indent="-285750">
              <a:buFont typeface="Wingdings" panose="05000000000000000000" pitchFamily="2" charset="2"/>
              <a:buChar char="v"/>
            </a:pPr>
            <a:r>
              <a:rPr lang="el-GR" dirty="0" smtClean="0"/>
              <a:t>Σύνδεση όλων των μη δημοτικών κτιρίων με το δίκτυο Φ.Α. </a:t>
            </a:r>
            <a:endParaRPr lang="en-US" dirty="0"/>
          </a:p>
          <a:p>
            <a:pPr marL="285750" indent="-285750">
              <a:buFont typeface="Wingdings" panose="05000000000000000000" pitchFamily="2" charset="2"/>
              <a:buChar char="v"/>
            </a:pPr>
            <a:r>
              <a:rPr lang="el-GR" dirty="0" smtClean="0"/>
              <a:t>Αντικατάσταση φωτιστικών στα δημοτικά κτίρια </a:t>
            </a:r>
            <a:r>
              <a:rPr lang="en-US" dirty="0"/>
              <a:t>(</a:t>
            </a:r>
            <a:r>
              <a:rPr lang="en-US" dirty="0" smtClean="0"/>
              <a:t>2</a:t>
            </a:r>
            <a:r>
              <a:rPr lang="el-GR" dirty="0" smtClean="0"/>
              <a:t>650 </a:t>
            </a:r>
            <a:r>
              <a:rPr lang="el-GR" dirty="0"/>
              <a:t>φωτιστικά</a:t>
            </a:r>
            <a:r>
              <a:rPr lang="en-US" dirty="0"/>
              <a:t>) </a:t>
            </a:r>
            <a:r>
              <a:rPr lang="el-GR" dirty="0" smtClean="0"/>
              <a:t>και στους δημόσιους χώρους </a:t>
            </a:r>
            <a:r>
              <a:rPr lang="en-US" dirty="0"/>
              <a:t>(285</a:t>
            </a:r>
            <a:r>
              <a:rPr lang="el-GR" dirty="0"/>
              <a:t> φωτιστικά</a:t>
            </a:r>
            <a:r>
              <a:rPr lang="en-US" dirty="0" smtClean="0"/>
              <a:t>)</a:t>
            </a:r>
            <a:r>
              <a:rPr lang="el-GR" dirty="0" smtClean="0"/>
              <a:t> με φωτιστικά </a:t>
            </a:r>
            <a:r>
              <a:rPr lang="en-US" dirty="0" smtClean="0"/>
              <a:t>LED</a:t>
            </a:r>
            <a:endParaRPr lang="en-US" dirty="0"/>
          </a:p>
          <a:p>
            <a:pPr marL="285750" indent="-285750">
              <a:buFont typeface="Wingdings" panose="05000000000000000000" pitchFamily="2" charset="2"/>
              <a:buChar char="v"/>
            </a:pPr>
            <a:r>
              <a:rPr lang="el-GR" dirty="0" smtClean="0"/>
              <a:t>Τοποθέτηση περισσότερων κάδων ανακύκλωσης</a:t>
            </a:r>
            <a:endParaRPr lang="en-US" dirty="0"/>
          </a:p>
          <a:p>
            <a:pPr marL="285750" indent="-285750">
              <a:buFont typeface="Wingdings" panose="05000000000000000000" pitchFamily="2" charset="2"/>
              <a:buChar char="v"/>
            </a:pPr>
            <a:r>
              <a:rPr lang="el-GR" dirty="0" smtClean="0"/>
              <a:t>Δημιουργία 2 γραμμών δημοτικής συγκοινωνίας</a:t>
            </a:r>
            <a:endParaRPr lang="en-US" dirty="0"/>
          </a:p>
          <a:p>
            <a:pPr marL="285750" indent="-285750">
              <a:buFont typeface="Wingdings" panose="05000000000000000000" pitchFamily="2" charset="2"/>
              <a:buChar char="v"/>
            </a:pPr>
            <a:r>
              <a:rPr lang="el-GR" dirty="0" smtClean="0"/>
              <a:t>Βελτίωση ασφάλειας</a:t>
            </a:r>
            <a:endParaRPr lang="en-US" dirty="0"/>
          </a:p>
        </p:txBody>
      </p:sp>
      <p:sp>
        <p:nvSpPr>
          <p:cNvPr id="3" name="Rectangle 2"/>
          <p:cNvSpPr/>
          <p:nvPr/>
        </p:nvSpPr>
        <p:spPr>
          <a:xfrm>
            <a:off x="4572000" y="1318775"/>
            <a:ext cx="4572000" cy="4939814"/>
          </a:xfrm>
          <a:prstGeom prst="rect">
            <a:avLst/>
          </a:prstGeom>
        </p:spPr>
        <p:txBody>
          <a:bodyPr wrap="square">
            <a:spAutoFit/>
          </a:bodyPr>
          <a:lstStyle/>
          <a:p>
            <a:pPr marL="285750" indent="-285750">
              <a:lnSpc>
                <a:spcPct val="115000"/>
              </a:lnSpc>
              <a:spcAft>
                <a:spcPts val="0"/>
              </a:spcAft>
              <a:buFont typeface="Wingdings" panose="05000000000000000000" pitchFamily="2" charset="2"/>
              <a:buChar char="v"/>
            </a:pPr>
            <a:r>
              <a:rPr lang="el-GR" dirty="0" smtClean="0">
                <a:ea typeface="Times New Roman" panose="02020603050405020304" pitchFamily="18" charset="0"/>
                <a:cs typeface="Times New Roman" panose="02020603050405020304" pitchFamily="18" charset="0"/>
              </a:rPr>
              <a:t>ΦΒ πάρκο σε γειτονική περιοχή </a:t>
            </a:r>
          </a:p>
          <a:p>
            <a:pPr marL="285750" indent="-285750">
              <a:lnSpc>
                <a:spcPct val="115000"/>
              </a:lnSpc>
              <a:buFont typeface="Wingdings" panose="05000000000000000000" pitchFamily="2" charset="2"/>
              <a:buChar char="v"/>
            </a:pPr>
            <a:r>
              <a:rPr lang="el-GR" dirty="0"/>
              <a:t>Εγκατάσταση κεντρικών Α.Θ. σε δημοτικά κτίρια </a:t>
            </a:r>
            <a:r>
              <a:rPr lang="el-GR" dirty="0" smtClean="0"/>
              <a:t>για </a:t>
            </a:r>
            <a:r>
              <a:rPr lang="el-GR" dirty="0"/>
              <a:t>θέρμανση/ ψύξη </a:t>
            </a:r>
            <a:r>
              <a:rPr lang="en-US" dirty="0" smtClean="0"/>
              <a:t>(</a:t>
            </a:r>
            <a:r>
              <a:rPr lang="el-GR" dirty="0"/>
              <a:t>συνολικά </a:t>
            </a:r>
            <a:r>
              <a:rPr lang="en-US" dirty="0"/>
              <a:t>29 </a:t>
            </a:r>
            <a:r>
              <a:rPr lang="el-GR" dirty="0"/>
              <a:t>Α.Θ.</a:t>
            </a:r>
            <a:r>
              <a:rPr lang="en-US" dirty="0"/>
              <a:t>)  </a:t>
            </a:r>
            <a:endParaRPr lang="el-GR" dirty="0" smtClean="0">
              <a:ea typeface="Times New Roman" panose="02020603050405020304" pitchFamily="18" charset="0"/>
              <a:cs typeface="Times New Roman" panose="02020603050405020304" pitchFamily="18" charset="0"/>
            </a:endParaRPr>
          </a:p>
          <a:p>
            <a:pPr marL="285750" indent="-285750">
              <a:lnSpc>
                <a:spcPct val="115000"/>
              </a:lnSpc>
              <a:spcAft>
                <a:spcPts val="0"/>
              </a:spcAft>
              <a:buFont typeface="Wingdings" panose="05000000000000000000" pitchFamily="2" charset="2"/>
              <a:buChar char="v"/>
            </a:pPr>
            <a:r>
              <a:rPr lang="el-GR" dirty="0" smtClean="0"/>
              <a:t>Σύνδεση </a:t>
            </a:r>
            <a:r>
              <a:rPr lang="el-GR" dirty="0"/>
              <a:t>όλων των μη δημοτικών κτιρίων με το δίκτυο Φ.Α. </a:t>
            </a:r>
            <a:endParaRPr lang="el-GR" dirty="0" smtClean="0"/>
          </a:p>
          <a:p>
            <a:pPr marL="285750" indent="-285750">
              <a:lnSpc>
                <a:spcPct val="115000"/>
              </a:lnSpc>
              <a:spcAft>
                <a:spcPts val="0"/>
              </a:spcAft>
              <a:buFont typeface="Wingdings" panose="05000000000000000000" pitchFamily="2" charset="2"/>
              <a:buChar char="v"/>
            </a:pPr>
            <a:r>
              <a:rPr lang="el-GR" dirty="0"/>
              <a:t>Αντικατάσταση φωτιστικών στα δημοτικά κτίρια (2650 φωτιστικά) και στους δημόσιους χώρους (285 φωτιστικά</a:t>
            </a:r>
            <a:r>
              <a:rPr lang="el-GR" dirty="0" smtClean="0"/>
              <a:t>) με </a:t>
            </a:r>
            <a:r>
              <a:rPr lang="el-GR" dirty="0"/>
              <a:t>φωτιστικά </a:t>
            </a:r>
            <a:r>
              <a:rPr lang="el-GR" dirty="0" smtClean="0"/>
              <a:t>LED</a:t>
            </a:r>
            <a:endParaRPr lang="el-GR" sz="24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el-GR" dirty="0"/>
              <a:t>Τοποθέτηση περισσότερων κάδων ανακύκλωσης</a:t>
            </a:r>
            <a:endParaRPr lang="en-US" dirty="0"/>
          </a:p>
          <a:p>
            <a:pPr marL="285750" indent="-285750">
              <a:buFont typeface="Wingdings" panose="05000000000000000000" pitchFamily="2" charset="2"/>
              <a:buChar char="v"/>
            </a:pPr>
            <a:r>
              <a:rPr lang="el-GR" dirty="0"/>
              <a:t>Δημιουργία 2 γραμμών δημοτικής συγκοινωνίας</a:t>
            </a:r>
            <a:endParaRPr lang="en-US" dirty="0"/>
          </a:p>
          <a:p>
            <a:pPr marL="285750" indent="-285750">
              <a:buFont typeface="Wingdings" panose="05000000000000000000" pitchFamily="2" charset="2"/>
              <a:buChar char="v"/>
            </a:pPr>
            <a:r>
              <a:rPr lang="el-GR" dirty="0" smtClean="0"/>
              <a:t>Βελτίωση </a:t>
            </a:r>
            <a:r>
              <a:rPr lang="el-GR" dirty="0"/>
              <a:t>ασφάλειας</a:t>
            </a:r>
            <a:endParaRPr lang="en-US" dirty="0"/>
          </a:p>
          <a:p>
            <a:pPr marL="285750" indent="-285750">
              <a:buFont typeface="Wingdings" panose="05000000000000000000" pitchFamily="2" charset="2"/>
              <a:buChar char="v"/>
            </a:pPr>
            <a:r>
              <a:rPr lang="el-GR" dirty="0" smtClean="0">
                <a:ea typeface="Times New Roman" panose="02020603050405020304" pitchFamily="18" charset="0"/>
              </a:rPr>
              <a:t>Εμπλοκή πολιτών στον αστικό σχεδιασμό</a:t>
            </a:r>
            <a:endParaRPr lang="el-GR" dirty="0"/>
          </a:p>
        </p:txBody>
      </p:sp>
    </p:spTree>
    <p:extLst>
      <p:ext uri="{BB962C8B-B14F-4D97-AF65-F5344CB8AC3E}">
        <p14:creationId xmlns:p14="http://schemas.microsoft.com/office/powerpoint/2010/main" val="126128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110" y="78657"/>
            <a:ext cx="9007524" cy="360000"/>
            <a:chOff x="42472" y="78657"/>
            <a:chExt cx="9023969" cy="360000"/>
          </a:xfrm>
        </p:grpSpPr>
        <p:pic>
          <p:nvPicPr>
            <p:cNvPr id="34"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Γειτονιά στα Άνω Λιόσια</a:t>
            </a:r>
            <a:endParaRPr lang="it-IT" sz="1400" b="1" i="1" dirty="0">
              <a:solidFill>
                <a:srgbClr val="0070C0"/>
              </a:solidFill>
            </a:endParaRPr>
          </a:p>
        </p:txBody>
      </p:sp>
      <p:pic>
        <p:nvPicPr>
          <p:cNvPr id="3" name="Picture 2"/>
          <p:cNvPicPr>
            <a:picLocks noChangeAspect="1"/>
          </p:cNvPicPr>
          <p:nvPr/>
        </p:nvPicPr>
        <p:blipFill rotWithShape="1">
          <a:blip r:embed="rId4"/>
          <a:srcRect l="1477" t="31480" r="34523" b="10690"/>
          <a:stretch/>
        </p:blipFill>
        <p:spPr>
          <a:xfrm>
            <a:off x="3996873" y="3816627"/>
            <a:ext cx="5110565" cy="2520564"/>
          </a:xfrm>
          <a:prstGeom prst="rect">
            <a:avLst/>
          </a:prstGeom>
        </p:spPr>
      </p:pic>
      <p:sp>
        <p:nvSpPr>
          <p:cNvPr id="10" name="Rectangle 9"/>
          <p:cNvSpPr/>
          <p:nvPr/>
        </p:nvSpPr>
        <p:spPr>
          <a:xfrm>
            <a:off x="436498" y="778453"/>
            <a:ext cx="8301986" cy="461665"/>
          </a:xfrm>
          <a:prstGeom prst="rect">
            <a:avLst/>
          </a:prstGeom>
        </p:spPr>
        <p:txBody>
          <a:bodyPr wrap="square">
            <a:spAutoFit/>
          </a:bodyPr>
          <a:lstStyle/>
          <a:p>
            <a:pPr algn="ctr">
              <a:defRPr/>
            </a:pPr>
            <a:r>
              <a:rPr lang="el-GR" sz="2400" b="1" kern="0" dirty="0" smtClean="0">
                <a:solidFill>
                  <a:srgbClr val="002060"/>
                </a:solidFill>
              </a:rPr>
              <a:t>Σενάριο 1 </a:t>
            </a:r>
            <a:r>
              <a:rPr lang="el-GR" sz="2400" b="1" dirty="0">
                <a:solidFill>
                  <a:srgbClr val="002060"/>
                </a:solidFill>
              </a:rPr>
              <a:t>- Αποτελέσματα</a:t>
            </a:r>
            <a:endParaRPr lang="en-US" sz="2400" b="1" kern="0" dirty="0">
              <a:solidFill>
                <a:srgbClr val="002060"/>
              </a:solidFill>
            </a:endParaRPr>
          </a:p>
        </p:txBody>
      </p:sp>
      <p:pic>
        <p:nvPicPr>
          <p:cNvPr id="4" name="Picture 3"/>
          <p:cNvPicPr>
            <a:picLocks noChangeAspect="1"/>
          </p:cNvPicPr>
          <p:nvPr/>
        </p:nvPicPr>
        <p:blipFill rotWithShape="1">
          <a:blip r:embed="rId5"/>
          <a:srcRect l="1305" t="23834" r="53739" b="7186"/>
          <a:stretch/>
        </p:blipFill>
        <p:spPr>
          <a:xfrm>
            <a:off x="37610" y="1240118"/>
            <a:ext cx="3959263" cy="3315979"/>
          </a:xfrm>
          <a:prstGeom prst="rect">
            <a:avLst/>
          </a:prstGeom>
        </p:spPr>
      </p:pic>
    </p:spTree>
    <p:extLst>
      <p:ext uri="{BB962C8B-B14F-4D97-AF65-F5344CB8AC3E}">
        <p14:creationId xmlns:p14="http://schemas.microsoft.com/office/powerpoint/2010/main" val="101401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110" y="78657"/>
            <a:ext cx="9007524" cy="360000"/>
            <a:chOff x="42472" y="78657"/>
            <a:chExt cx="9023969" cy="360000"/>
          </a:xfrm>
        </p:grpSpPr>
        <p:pic>
          <p:nvPicPr>
            <p:cNvPr id="34"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Γειτονιά στα Άνω Λιόσια</a:t>
            </a:r>
            <a:endParaRPr lang="it-IT" sz="1400" b="1" i="1" dirty="0">
              <a:solidFill>
                <a:srgbClr val="0070C0"/>
              </a:solidFill>
            </a:endParaRPr>
          </a:p>
        </p:txBody>
      </p:sp>
      <p:sp>
        <p:nvSpPr>
          <p:cNvPr id="10" name="Rectangle 9"/>
          <p:cNvSpPr/>
          <p:nvPr/>
        </p:nvSpPr>
        <p:spPr>
          <a:xfrm>
            <a:off x="436498" y="778453"/>
            <a:ext cx="8301986" cy="461665"/>
          </a:xfrm>
          <a:prstGeom prst="rect">
            <a:avLst/>
          </a:prstGeom>
        </p:spPr>
        <p:txBody>
          <a:bodyPr wrap="square">
            <a:spAutoFit/>
          </a:bodyPr>
          <a:lstStyle/>
          <a:p>
            <a:pPr algn="ctr">
              <a:defRPr/>
            </a:pPr>
            <a:r>
              <a:rPr lang="el-GR" sz="2400" b="1" kern="0" dirty="0" smtClean="0">
                <a:solidFill>
                  <a:srgbClr val="002060"/>
                </a:solidFill>
              </a:rPr>
              <a:t>Σενάριο 2 </a:t>
            </a:r>
            <a:r>
              <a:rPr lang="el-GR" sz="2400" b="1" dirty="0">
                <a:solidFill>
                  <a:srgbClr val="002060"/>
                </a:solidFill>
              </a:rPr>
              <a:t>- Αποτελέσματα</a:t>
            </a:r>
            <a:endParaRPr lang="en-US" sz="2400" b="1" kern="0" dirty="0">
              <a:solidFill>
                <a:srgbClr val="002060"/>
              </a:solidFill>
            </a:endParaRPr>
          </a:p>
        </p:txBody>
      </p:sp>
      <p:pic>
        <p:nvPicPr>
          <p:cNvPr id="2" name="Picture 1"/>
          <p:cNvPicPr>
            <a:picLocks noChangeAspect="1"/>
          </p:cNvPicPr>
          <p:nvPr/>
        </p:nvPicPr>
        <p:blipFill rotWithShape="1">
          <a:blip r:embed="rId4"/>
          <a:srcRect l="1218" t="13797" r="48609" b="9416"/>
          <a:stretch/>
        </p:blipFill>
        <p:spPr>
          <a:xfrm>
            <a:off x="37123" y="1240401"/>
            <a:ext cx="3959750" cy="3307798"/>
          </a:xfrm>
          <a:prstGeom prst="rect">
            <a:avLst/>
          </a:prstGeom>
        </p:spPr>
      </p:pic>
      <p:pic>
        <p:nvPicPr>
          <p:cNvPr id="6" name="Picture 5"/>
          <p:cNvPicPr>
            <a:picLocks noChangeAspect="1"/>
          </p:cNvPicPr>
          <p:nvPr/>
        </p:nvPicPr>
        <p:blipFill rotWithShape="1">
          <a:blip r:embed="rId5"/>
          <a:srcRect l="1565" t="32277" r="34522" b="9893"/>
          <a:stretch/>
        </p:blipFill>
        <p:spPr>
          <a:xfrm>
            <a:off x="4028677" y="3892514"/>
            <a:ext cx="5078761" cy="2508286"/>
          </a:xfrm>
          <a:prstGeom prst="rect">
            <a:avLst/>
          </a:prstGeom>
        </p:spPr>
      </p:pic>
    </p:spTree>
    <p:extLst>
      <p:ext uri="{BB962C8B-B14F-4D97-AF65-F5344CB8AC3E}">
        <p14:creationId xmlns:p14="http://schemas.microsoft.com/office/powerpoint/2010/main" val="386264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90" y="842019"/>
            <a:ext cx="3599884" cy="3281894"/>
          </a:xfrm>
          <a:prstGeom prst="rect">
            <a:avLst/>
          </a:prstGeom>
        </p:spPr>
      </p:pic>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endParaRPr lang="it-IT" sz="1400" b="1" i="1" dirty="0">
              <a:solidFill>
                <a:srgbClr val="0070C0"/>
              </a:solidFill>
            </a:endParaRPr>
          </a:p>
        </p:txBody>
      </p:sp>
      <p:sp>
        <p:nvSpPr>
          <p:cNvPr id="6" name="Rectangle 5"/>
          <p:cNvSpPr/>
          <p:nvPr/>
        </p:nvSpPr>
        <p:spPr>
          <a:xfrm>
            <a:off x="234489" y="3596793"/>
            <a:ext cx="8909511" cy="2616101"/>
          </a:xfrm>
          <a:prstGeom prst="rect">
            <a:avLst/>
          </a:prstGeom>
        </p:spPr>
        <p:txBody>
          <a:bodyPr wrap="square">
            <a:spAutoFit/>
          </a:bodyPr>
          <a:lstStyle/>
          <a:p>
            <a:pPr algn="r"/>
            <a:r>
              <a:rPr lang="el-GR" sz="1600" dirty="0" smtClean="0">
                <a:latin typeface="Arial" panose="020B0604020202020204" pitchFamily="34" charset="0"/>
                <a:ea typeface="Times New Roman" panose="02020603050405020304" pitchFamily="18" charset="0"/>
                <a:cs typeface="Arial" panose="020B0604020202020204" pitchFamily="34" charset="0"/>
              </a:rPr>
              <a:t>Τριώροφο </a:t>
            </a:r>
            <a:r>
              <a:rPr lang="el-GR" sz="1600" dirty="0">
                <a:latin typeface="Arial" panose="020B0604020202020204" pitchFamily="34" charset="0"/>
                <a:ea typeface="Times New Roman" panose="02020603050405020304" pitchFamily="18" charset="0"/>
                <a:cs typeface="Arial" panose="020B0604020202020204" pitchFamily="34" charset="0"/>
              </a:rPr>
              <a:t>κτίριο</a:t>
            </a:r>
            <a:r>
              <a:rPr lang="el-GR" sz="1600" dirty="0" smtClean="0">
                <a:latin typeface="Arial" panose="020B0604020202020204" pitchFamily="34" charset="0"/>
                <a:ea typeface="Times New Roman" panose="02020603050405020304" pitchFamily="18" charset="0"/>
                <a:cs typeface="Arial" panose="020B0604020202020204" pitchFamily="34" charset="0"/>
              </a:rPr>
              <a:t>, </a:t>
            </a:r>
            <a:r>
              <a:rPr lang="el-GR" sz="1600" dirty="0">
                <a:latin typeface="Arial" panose="020B0604020202020204" pitchFamily="34" charset="0"/>
                <a:ea typeface="Times New Roman" panose="02020603050405020304" pitchFamily="18" charset="0"/>
                <a:cs typeface="Arial" panose="020B0604020202020204" pitchFamily="34" charset="0"/>
              </a:rPr>
              <a:t>συνολικής </a:t>
            </a:r>
            <a:r>
              <a:rPr lang="el-GR" sz="1600" dirty="0" smtClean="0">
                <a:latin typeface="Arial" panose="020B0604020202020204" pitchFamily="34" charset="0"/>
                <a:ea typeface="Times New Roman" panose="02020603050405020304" pitchFamily="18" charset="0"/>
                <a:cs typeface="Arial" panose="020B0604020202020204" pitchFamily="34" charset="0"/>
              </a:rPr>
              <a:t>επιφάνειας </a:t>
            </a:r>
            <a:r>
              <a:rPr lang="el-GR" sz="1600" dirty="0">
                <a:latin typeface="Arial" panose="020B0604020202020204" pitchFamily="34" charset="0"/>
                <a:ea typeface="Times New Roman" panose="02020603050405020304" pitchFamily="18" charset="0"/>
                <a:cs typeface="Arial" panose="020B0604020202020204" pitchFamily="34" charset="0"/>
              </a:rPr>
              <a:t>1436,40m</a:t>
            </a:r>
            <a:r>
              <a:rPr lang="el-GR" sz="1600" baseline="30000" dirty="0">
                <a:latin typeface="Arial" panose="020B0604020202020204" pitchFamily="34" charset="0"/>
                <a:ea typeface="Times New Roman" panose="02020603050405020304" pitchFamily="18" charset="0"/>
                <a:cs typeface="Arial" panose="020B0604020202020204" pitchFamily="34" charset="0"/>
              </a:rPr>
              <a:t>2</a:t>
            </a:r>
            <a:r>
              <a:rPr lang="el-GR" sz="1600" dirty="0">
                <a:latin typeface="Arial" panose="020B0604020202020204" pitchFamily="34" charset="0"/>
                <a:ea typeface="Times New Roman" panose="02020603050405020304" pitchFamily="18" charset="0"/>
                <a:cs typeface="Arial" panose="020B0604020202020204" pitchFamily="34" charset="0"/>
              </a:rPr>
              <a:t> και </a:t>
            </a:r>
            <a:r>
              <a:rPr lang="el-GR" sz="1600" dirty="0" smtClean="0">
                <a:latin typeface="Arial" panose="020B0604020202020204" pitchFamily="34" charset="0"/>
                <a:ea typeface="Times New Roman" panose="02020603050405020304" pitchFamily="18" charset="0"/>
                <a:cs typeface="Arial" panose="020B0604020202020204" pitchFamily="34" charset="0"/>
              </a:rPr>
              <a:t>συνολικού ύψους </a:t>
            </a:r>
            <a:r>
              <a:rPr lang="el-GR" sz="1600" dirty="0">
                <a:latin typeface="Arial" panose="020B0604020202020204" pitchFamily="34" charset="0"/>
                <a:ea typeface="Times New Roman" panose="02020603050405020304" pitchFamily="18" charset="0"/>
                <a:cs typeface="Arial" panose="020B0604020202020204" pitchFamily="34" charset="0"/>
              </a:rPr>
              <a:t>12m. </a:t>
            </a:r>
            <a:endParaRPr lang="el-GR" sz="1600" dirty="0" smtClean="0">
              <a:latin typeface="Arial" panose="020B0604020202020204" pitchFamily="34" charset="0"/>
              <a:ea typeface="Times New Roman" panose="02020603050405020304" pitchFamily="18" charset="0"/>
              <a:cs typeface="Arial" panose="020B0604020202020204" pitchFamily="34" charset="0"/>
            </a:endParaRPr>
          </a:p>
          <a:p>
            <a:pPr algn="r"/>
            <a:r>
              <a:rPr lang="el-GR" sz="1600" dirty="0">
                <a:latin typeface="Arial" panose="020B0604020202020204" pitchFamily="34" charset="0"/>
                <a:ea typeface="Times New Roman" panose="02020603050405020304" pitchFamily="18" charset="0"/>
                <a:cs typeface="Arial" panose="020B0604020202020204" pitchFamily="34" charset="0"/>
              </a:rPr>
              <a:t>Προσανατολισμένο στον άξονα Βορρά - Νότου</a:t>
            </a:r>
            <a:endParaRPr lang="el-GR" sz="1600" dirty="0" smtClean="0">
              <a:latin typeface="Arial" panose="020B0604020202020204" pitchFamily="34" charset="0"/>
              <a:ea typeface="Times New Roman" panose="02020603050405020304" pitchFamily="18" charset="0"/>
              <a:cs typeface="Arial" panose="020B0604020202020204" pitchFamily="34" charset="0"/>
            </a:endParaRPr>
          </a:p>
          <a:p>
            <a:pPr algn="r"/>
            <a:r>
              <a:rPr lang="el-GR" sz="1600" dirty="0" smtClean="0">
                <a:latin typeface="Arial" panose="020B0604020202020204" pitchFamily="34" charset="0"/>
                <a:ea typeface="Times New Roman" panose="02020603050405020304" pitchFamily="18" charset="0"/>
                <a:cs typeface="Arial" panose="020B0604020202020204" pitchFamily="34" charset="0"/>
              </a:rPr>
              <a:t>Κατασκευή </a:t>
            </a:r>
            <a:r>
              <a:rPr lang="el-GR" sz="1600" dirty="0">
                <a:latin typeface="Arial" panose="020B0604020202020204" pitchFamily="34" charset="0"/>
                <a:ea typeface="Times New Roman" panose="02020603050405020304" pitchFamily="18" charset="0"/>
                <a:cs typeface="Arial" panose="020B0604020202020204" pitchFamily="34" charset="0"/>
              </a:rPr>
              <a:t>από </a:t>
            </a:r>
            <a:r>
              <a:rPr lang="el-GR" sz="1600" dirty="0" smtClean="0">
                <a:latin typeface="Arial" panose="020B0604020202020204" pitchFamily="34" charset="0"/>
                <a:ea typeface="Times New Roman" panose="02020603050405020304" pitchFamily="18" charset="0"/>
                <a:cs typeface="Arial" panose="020B0604020202020204" pitchFamily="34" charset="0"/>
              </a:rPr>
              <a:t>σκυρόδεμα </a:t>
            </a:r>
            <a:r>
              <a:rPr lang="el-GR" sz="1600" dirty="0">
                <a:latin typeface="Arial" panose="020B0604020202020204" pitchFamily="34" charset="0"/>
                <a:ea typeface="Times New Roman" panose="02020603050405020304" pitchFamily="18" charset="0"/>
                <a:cs typeface="Arial" panose="020B0604020202020204" pitchFamily="34" charset="0"/>
              </a:rPr>
              <a:t>και τούβλα. </a:t>
            </a:r>
            <a:endParaRPr lang="el-GR" sz="1600" dirty="0" smtClean="0">
              <a:latin typeface="Arial" panose="020B0604020202020204" pitchFamily="34" charset="0"/>
              <a:ea typeface="Times New Roman" panose="02020603050405020304" pitchFamily="18" charset="0"/>
              <a:cs typeface="Arial" panose="020B0604020202020204" pitchFamily="34" charset="0"/>
            </a:endParaRPr>
          </a:p>
          <a:p>
            <a:pPr algn="r"/>
            <a:r>
              <a:rPr lang="el-GR" sz="1600" dirty="0" smtClean="0">
                <a:latin typeface="Arial" panose="020B0604020202020204" pitchFamily="34" charset="0"/>
                <a:ea typeface="Times New Roman" panose="02020603050405020304" pitchFamily="18" charset="0"/>
                <a:cs typeface="Arial" panose="020B0604020202020204" pitchFamily="34" charset="0"/>
              </a:rPr>
              <a:t>Κουφώματα αλουμινίου</a:t>
            </a:r>
            <a:r>
              <a:rPr lang="el-GR" sz="1600" dirty="0">
                <a:latin typeface="Arial" panose="020B0604020202020204" pitchFamily="34" charset="0"/>
                <a:ea typeface="Times New Roman" panose="02020603050405020304" pitchFamily="18" charset="0"/>
                <a:cs typeface="Arial" panose="020B0604020202020204" pitchFamily="34" charset="0"/>
              </a:rPr>
              <a:t>, άνευ θερμοδιακοπής με διπλό υαλοπίνακα. </a:t>
            </a:r>
            <a:endParaRPr lang="el-GR" sz="1600" dirty="0" smtClean="0">
              <a:latin typeface="Arial" panose="020B0604020202020204" pitchFamily="34" charset="0"/>
              <a:ea typeface="Times New Roman" panose="02020603050405020304" pitchFamily="18" charset="0"/>
              <a:cs typeface="Arial" panose="020B0604020202020204" pitchFamily="34" charset="0"/>
            </a:endParaRPr>
          </a:p>
          <a:p>
            <a:pPr algn="r"/>
            <a:r>
              <a:rPr lang="el-GR" sz="1600" dirty="0" smtClean="0">
                <a:latin typeface="Arial" panose="020B0604020202020204" pitchFamily="34" charset="0"/>
                <a:ea typeface="Times New Roman" panose="02020603050405020304" pitchFamily="18" charset="0"/>
                <a:cs typeface="Arial" panose="020B0604020202020204" pitchFamily="34" charset="0"/>
              </a:rPr>
              <a:t>Οροφή από πλάκα </a:t>
            </a:r>
            <a:r>
              <a:rPr lang="el-GR" sz="1600" dirty="0">
                <a:latin typeface="Arial" panose="020B0604020202020204" pitchFamily="34" charset="0"/>
                <a:ea typeface="Times New Roman" panose="02020603050405020304" pitchFamily="18" charset="0"/>
                <a:cs typeface="Arial" panose="020B0604020202020204" pitchFamily="34" charset="0"/>
              </a:rPr>
              <a:t>σκυροδέματος. </a:t>
            </a:r>
            <a:endParaRPr lang="el-GR" sz="1600" dirty="0" smtClean="0">
              <a:latin typeface="Arial" panose="020B0604020202020204" pitchFamily="34" charset="0"/>
              <a:ea typeface="Times New Roman" panose="02020603050405020304" pitchFamily="18" charset="0"/>
              <a:cs typeface="Arial" panose="020B0604020202020204" pitchFamily="34" charset="0"/>
            </a:endParaRPr>
          </a:p>
          <a:p>
            <a:pPr algn="r"/>
            <a:r>
              <a:rPr lang="el-GR" sz="1600" dirty="0" smtClean="0">
                <a:latin typeface="Arial" panose="020B0604020202020204" pitchFamily="34" charset="0"/>
                <a:cs typeface="Arial" panose="020B0604020202020204" pitchFamily="34" charset="0"/>
              </a:rPr>
              <a:t>Θέρμανση</a:t>
            </a:r>
            <a:r>
              <a:rPr lang="en-US" sz="1600" dirty="0" smtClean="0">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 λέβητας πετρελαίου (300</a:t>
            </a:r>
            <a:r>
              <a:rPr lang="en-US" sz="1600" dirty="0" smtClean="0">
                <a:latin typeface="Arial" panose="020B0604020202020204" pitchFamily="34" charset="0"/>
                <a:cs typeface="Arial" panose="020B0604020202020204" pitchFamily="34" charset="0"/>
              </a:rPr>
              <a:t>k</a:t>
            </a:r>
            <a:r>
              <a:rPr lang="el-GR" sz="1600" dirty="0" smtClean="0">
                <a:latin typeface="Arial" panose="020B0604020202020204" pitchFamily="34" charset="0"/>
                <a:cs typeface="Arial" panose="020B0604020202020204" pitchFamily="34" charset="0"/>
              </a:rPr>
              <a:t>W), </a:t>
            </a:r>
            <a:r>
              <a:rPr lang="en-US" sz="1600" dirty="0" smtClean="0">
                <a:latin typeface="Arial" panose="020B0604020202020204" pitchFamily="34" charset="0"/>
                <a:cs typeface="Arial" panose="020B0604020202020204" pitchFamily="34" charset="0"/>
              </a:rPr>
              <a:t>30 </a:t>
            </a:r>
            <a:r>
              <a:rPr lang="el-GR" sz="1600" dirty="0" smtClean="0">
                <a:latin typeface="Arial" panose="020B0604020202020204" pitchFamily="34" charset="0"/>
                <a:cs typeface="Arial" panose="020B0604020202020204" pitchFamily="34" charset="0"/>
              </a:rPr>
              <a:t>τοπικές κλιματιστικές μονάδες</a:t>
            </a:r>
            <a:r>
              <a:rPr lang="en-US"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(102</a:t>
            </a:r>
            <a:r>
              <a:rPr lang="en-US" sz="1600" dirty="0">
                <a:latin typeface="Arial" panose="020B0604020202020204" pitchFamily="34" charset="0"/>
                <a:cs typeface="Arial" panose="020B0604020202020204" pitchFamily="34" charset="0"/>
              </a:rPr>
              <a:t>kW)</a:t>
            </a:r>
            <a:endParaRPr lang="el-GR" sz="1600" dirty="0">
              <a:latin typeface="Arial" panose="020B0604020202020204" pitchFamily="34" charset="0"/>
              <a:cs typeface="Arial" panose="020B0604020202020204" pitchFamily="34" charset="0"/>
            </a:endParaRPr>
          </a:p>
          <a:p>
            <a:pPr algn="r"/>
            <a:r>
              <a:rPr lang="el-GR" sz="1600" dirty="0" smtClean="0">
                <a:latin typeface="Arial" panose="020B0604020202020204" pitchFamily="34" charset="0"/>
                <a:cs typeface="Arial" panose="020B0604020202020204" pitchFamily="34" charset="0"/>
              </a:rPr>
              <a:t>Ψύξη</a:t>
            </a:r>
            <a:r>
              <a:rPr lang="en-US" sz="1600" dirty="0" smtClean="0">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30 </a:t>
            </a:r>
            <a:r>
              <a:rPr lang="el-GR" sz="1600" dirty="0" smtClean="0">
                <a:latin typeface="Arial" panose="020B0604020202020204" pitchFamily="34" charset="0"/>
                <a:cs typeface="Arial" panose="020B0604020202020204" pitchFamily="34" charset="0"/>
              </a:rPr>
              <a:t>τοπικές </a:t>
            </a:r>
            <a:r>
              <a:rPr lang="el-GR" sz="1600" dirty="0">
                <a:latin typeface="Arial" panose="020B0604020202020204" pitchFamily="34" charset="0"/>
                <a:cs typeface="Arial" panose="020B0604020202020204" pitchFamily="34" charset="0"/>
              </a:rPr>
              <a:t>κλιματιστικές </a:t>
            </a:r>
            <a:r>
              <a:rPr lang="el-GR" sz="1600" dirty="0" smtClean="0">
                <a:latin typeface="Arial" panose="020B0604020202020204" pitchFamily="34" charset="0"/>
                <a:cs typeface="Arial" panose="020B0604020202020204" pitchFamily="34" charset="0"/>
              </a:rPr>
              <a:t>μονάδες (102</a:t>
            </a:r>
            <a:r>
              <a:rPr lang="en-US" sz="1600" dirty="0" smtClean="0">
                <a:latin typeface="Arial" panose="020B0604020202020204" pitchFamily="34" charset="0"/>
                <a:cs typeface="Arial" panose="020B0604020202020204" pitchFamily="34" charset="0"/>
              </a:rPr>
              <a:t>kW)</a:t>
            </a:r>
            <a:endParaRPr lang="el-GR" sz="1600" dirty="0" smtClean="0">
              <a:latin typeface="Arial" panose="020B0604020202020204" pitchFamily="34" charset="0"/>
              <a:cs typeface="Arial" panose="020B0604020202020204" pitchFamily="34" charset="0"/>
            </a:endParaRPr>
          </a:p>
          <a:p>
            <a:pPr algn="r"/>
            <a:r>
              <a:rPr lang="el-GR" sz="1600" dirty="0" smtClean="0">
                <a:latin typeface="Arial" panose="020B0604020202020204" pitchFamily="34" charset="0"/>
                <a:cs typeface="Arial" panose="020B0604020202020204" pitchFamily="34" charset="0"/>
              </a:rPr>
              <a:t>Μηχανικός αερισμός</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Δεν υπάρχει</a:t>
            </a:r>
          </a:p>
          <a:p>
            <a:pPr algn="r"/>
            <a:r>
              <a:rPr lang="el-GR" sz="1600" dirty="0" smtClean="0">
                <a:latin typeface="Arial" panose="020B0604020202020204" pitchFamily="34" charset="0"/>
                <a:cs typeface="Arial" panose="020B0604020202020204" pitchFamily="34" charset="0"/>
              </a:rPr>
              <a:t>Φωτισμός </a:t>
            </a:r>
            <a:r>
              <a:rPr lang="en-US" sz="1600" dirty="0" smtClean="0">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543 </a:t>
            </a:r>
            <a:r>
              <a:rPr lang="el-GR" sz="1600" dirty="0" smtClean="0">
                <a:latin typeface="Arial" panose="020B0604020202020204" pitchFamily="34" charset="0"/>
                <a:cs typeface="Arial" panose="020B0604020202020204" pitchFamily="34" charset="0"/>
              </a:rPr>
              <a:t>φθορισμού</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308 </a:t>
            </a:r>
            <a:r>
              <a:rPr lang="el-GR" sz="1600" dirty="0">
                <a:latin typeface="Arial" panose="020B0604020202020204" pitchFamily="34" charset="0"/>
                <a:cs typeface="Arial" panose="020B0604020202020204" pitchFamily="34" charset="0"/>
              </a:rPr>
              <a:t>σπότ </a:t>
            </a:r>
            <a:r>
              <a:rPr lang="el-GR" sz="1600" dirty="0" smtClean="0">
                <a:latin typeface="Arial" panose="020B0604020202020204" pitchFamily="34" charset="0"/>
                <a:cs typeface="Arial" panose="020B0604020202020204" pitchFamily="34" charset="0"/>
              </a:rPr>
              <a:t>αλογόνου και 1</a:t>
            </a:r>
            <a:r>
              <a:rPr lang="en-US" sz="1600" dirty="0" smtClean="0">
                <a:latin typeface="Arial" panose="020B0604020202020204" pitchFamily="34" charset="0"/>
                <a:cs typeface="Arial" panose="020B0604020202020204" pitchFamily="34" charset="0"/>
              </a:rPr>
              <a:t>2 </a:t>
            </a:r>
            <a:r>
              <a:rPr lang="el-GR" sz="1600" dirty="0" smtClean="0">
                <a:latin typeface="Arial" panose="020B0604020202020204" pitchFamily="34" charset="0"/>
                <a:cs typeface="Arial" panose="020B0604020202020204" pitchFamily="34" charset="0"/>
              </a:rPr>
              <a:t>πυρακτώσεως</a:t>
            </a:r>
            <a:r>
              <a:rPr lang="en-US" sz="1600" dirty="0" smtClean="0">
                <a:latin typeface="Arial" panose="020B0604020202020204" pitchFamily="34" charset="0"/>
                <a:cs typeface="Arial" panose="020B0604020202020204" pitchFamily="34" charset="0"/>
              </a:rPr>
              <a:t>. 34</a:t>
            </a:r>
            <a:r>
              <a:rPr lang="en-US" sz="20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προβολείς </a:t>
            </a:r>
            <a:r>
              <a:rPr lang="el-GR" sz="1600" dirty="0" smtClean="0">
                <a:latin typeface="Arial" panose="020B0604020202020204" pitchFamily="34" charset="0"/>
                <a:cs typeface="Arial" panose="020B0604020202020204" pitchFamily="34" charset="0"/>
              </a:rPr>
              <a:t>αλογόνου για εξωτερικό φωτισμό</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2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r>
              <a:rPr lang="en-US" i="1" dirty="0">
                <a:solidFill>
                  <a:srgbClr val="0070C0"/>
                </a:solidFill>
              </a:rPr>
              <a:t> </a:t>
            </a:r>
            <a:endParaRPr lang="it-IT" sz="1400" b="1" i="1" dirty="0">
              <a:solidFill>
                <a:srgbClr val="0070C0"/>
              </a:solidFill>
            </a:endParaRPr>
          </a:p>
        </p:txBody>
      </p:sp>
      <p:sp>
        <p:nvSpPr>
          <p:cNvPr id="6" name="TextBox 5"/>
          <p:cNvSpPr txBox="1"/>
          <p:nvPr/>
        </p:nvSpPr>
        <p:spPr>
          <a:xfrm>
            <a:off x="4897926" y="1041149"/>
            <a:ext cx="4177708" cy="2308324"/>
          </a:xfrm>
          <a:prstGeom prst="rect">
            <a:avLst/>
          </a:prstGeom>
          <a:noFill/>
        </p:spPr>
        <p:txBody>
          <a:bodyPr wrap="square" rtlCol="0">
            <a:spAutoFit/>
          </a:bodyPr>
          <a:lstStyle/>
          <a:p>
            <a:r>
              <a:rPr lang="el-GR" dirty="0">
                <a:solidFill>
                  <a:srgbClr val="002060"/>
                </a:solidFill>
              </a:rPr>
              <a:t>Συνολική επιφάνεια 	</a:t>
            </a:r>
            <a:r>
              <a:rPr lang="el-GR" b="1" dirty="0">
                <a:solidFill>
                  <a:srgbClr val="002060"/>
                </a:solidFill>
              </a:rPr>
              <a:t>2</a:t>
            </a:r>
            <a:r>
              <a:rPr lang="en-US" b="1" dirty="0">
                <a:solidFill>
                  <a:srgbClr val="002060"/>
                </a:solidFill>
              </a:rPr>
              <a:t>71</a:t>
            </a:r>
            <a:r>
              <a:rPr lang="el-GR" b="1" dirty="0">
                <a:solidFill>
                  <a:srgbClr val="002060"/>
                </a:solidFill>
              </a:rPr>
              <a:t> </a:t>
            </a:r>
            <a:r>
              <a:rPr lang="en-US" b="1" dirty="0">
                <a:solidFill>
                  <a:srgbClr val="002060"/>
                </a:solidFill>
              </a:rPr>
              <a:t>000</a:t>
            </a:r>
            <a:r>
              <a:rPr lang="el-GR" b="1" dirty="0">
                <a:solidFill>
                  <a:srgbClr val="002060"/>
                </a:solidFill>
              </a:rPr>
              <a:t> </a:t>
            </a:r>
            <a:r>
              <a:rPr lang="en-US" b="1" dirty="0">
                <a:solidFill>
                  <a:srgbClr val="002060"/>
                </a:solidFill>
              </a:rPr>
              <a:t>m</a:t>
            </a:r>
            <a:r>
              <a:rPr lang="en-US" b="1" baseline="30000" dirty="0">
                <a:solidFill>
                  <a:srgbClr val="002060"/>
                </a:solidFill>
              </a:rPr>
              <a:t>2</a:t>
            </a:r>
          </a:p>
          <a:p>
            <a:r>
              <a:rPr lang="el-GR" dirty="0">
                <a:solidFill>
                  <a:srgbClr val="002060"/>
                </a:solidFill>
              </a:rPr>
              <a:t>Πληθυσμός 		</a:t>
            </a:r>
            <a:r>
              <a:rPr lang="el-GR" b="1" dirty="0">
                <a:solidFill>
                  <a:srgbClr val="002060"/>
                </a:solidFill>
              </a:rPr>
              <a:t>1 329 άτομα</a:t>
            </a:r>
            <a:endParaRPr lang="en-US" b="1" dirty="0">
              <a:solidFill>
                <a:srgbClr val="002060"/>
              </a:solidFill>
            </a:endParaRPr>
          </a:p>
          <a:p>
            <a:r>
              <a:rPr lang="el-GR" dirty="0">
                <a:solidFill>
                  <a:srgbClr val="002060"/>
                </a:solidFill>
              </a:rPr>
              <a:t>Κτίρια 			</a:t>
            </a:r>
            <a:r>
              <a:rPr lang="el-GR" b="1" dirty="0">
                <a:solidFill>
                  <a:srgbClr val="002060"/>
                </a:solidFill>
              </a:rPr>
              <a:t>360</a:t>
            </a:r>
          </a:p>
          <a:p>
            <a:r>
              <a:rPr lang="el-GR" dirty="0">
                <a:solidFill>
                  <a:srgbClr val="002060"/>
                </a:solidFill>
              </a:rPr>
              <a:t>Κατοικίες 		</a:t>
            </a:r>
            <a:r>
              <a:rPr lang="el-GR" b="1" dirty="0">
                <a:solidFill>
                  <a:srgbClr val="002060"/>
                </a:solidFill>
              </a:rPr>
              <a:t>55%</a:t>
            </a:r>
          </a:p>
          <a:p>
            <a:r>
              <a:rPr lang="el-GR" dirty="0">
                <a:solidFill>
                  <a:srgbClr val="002060"/>
                </a:solidFill>
              </a:rPr>
              <a:t>Τριτογενής τομέας 		</a:t>
            </a:r>
            <a:r>
              <a:rPr lang="el-GR" b="1" dirty="0">
                <a:solidFill>
                  <a:srgbClr val="002060"/>
                </a:solidFill>
              </a:rPr>
              <a:t>22%</a:t>
            </a:r>
          </a:p>
          <a:p>
            <a:r>
              <a:rPr lang="el-GR" dirty="0">
                <a:solidFill>
                  <a:srgbClr val="002060"/>
                </a:solidFill>
              </a:rPr>
              <a:t>Μεικτής χρήσης 		</a:t>
            </a:r>
            <a:r>
              <a:rPr lang="el-GR" b="1" dirty="0">
                <a:solidFill>
                  <a:srgbClr val="002060"/>
                </a:solidFill>
              </a:rPr>
              <a:t>23%</a:t>
            </a:r>
          </a:p>
          <a:p>
            <a:r>
              <a:rPr lang="el-GR" dirty="0">
                <a:solidFill>
                  <a:srgbClr val="002060"/>
                </a:solidFill>
              </a:rPr>
              <a:t>Δημοτικά κτίρια </a:t>
            </a:r>
            <a:r>
              <a:rPr lang="el-GR" b="1" dirty="0">
                <a:solidFill>
                  <a:srgbClr val="002060"/>
                </a:solidFill>
              </a:rPr>
              <a:t>		6</a:t>
            </a:r>
          </a:p>
          <a:p>
            <a:r>
              <a:rPr lang="el-GR" dirty="0">
                <a:solidFill>
                  <a:srgbClr val="002060"/>
                </a:solidFill>
              </a:rPr>
              <a:t>(Δημαρχείο, σχολεία) </a:t>
            </a:r>
          </a:p>
        </p:txBody>
      </p:sp>
      <p:pic>
        <p:nvPicPr>
          <p:cNvPr id="7" name="Picture 6"/>
          <p:cNvPicPr>
            <a:picLocks noChangeAspect="1"/>
          </p:cNvPicPr>
          <p:nvPr/>
        </p:nvPicPr>
        <p:blipFill rotWithShape="1">
          <a:blip r:embed="rId2"/>
          <a:srcRect l="15743" t="16125" r="50396" b="11318"/>
          <a:stretch/>
        </p:blipFill>
        <p:spPr>
          <a:xfrm>
            <a:off x="252303" y="869131"/>
            <a:ext cx="4401178" cy="5147578"/>
          </a:xfrm>
          <a:prstGeom prst="rect">
            <a:avLst/>
          </a:prstGeom>
          <a:ln>
            <a:noFill/>
          </a:ln>
          <a:effectLst>
            <a:outerShdw blurRad="292100" dist="139700" dir="2700000" algn="tl" rotWithShape="0">
              <a:srgbClr val="333333">
                <a:alpha val="65000"/>
              </a:srgbClr>
            </a:outerShdw>
          </a:effectLst>
        </p:spPr>
      </p:pic>
      <p:sp>
        <p:nvSpPr>
          <p:cNvPr id="8"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B5094D58-F26D-430D-AF8A-8A277B8EBA48}" type="slidenum">
              <a:rPr lang="en-US" sz="1600" smtClean="0">
                <a:solidFill>
                  <a:srgbClr val="002060"/>
                </a:solidFill>
              </a:rPr>
              <a:t>4</a:t>
            </a:fld>
            <a:endParaRPr lang="en-US" sz="1600" dirty="0">
              <a:solidFill>
                <a:srgbClr val="002060"/>
              </a:solidFill>
            </a:endParaRPr>
          </a:p>
        </p:txBody>
      </p:sp>
    </p:spTree>
    <p:extLst>
      <p:ext uri="{BB962C8B-B14F-4D97-AF65-F5344CB8AC3E}">
        <p14:creationId xmlns:p14="http://schemas.microsoft.com/office/powerpoint/2010/main" val="151143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Α. Ανάπλαση, Σχεδιασμός, Υποδομές</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Α1</a:t>
            </a:r>
            <a:r>
              <a:rPr lang="el-GR" sz="2200" b="1" kern="0" dirty="0">
                <a:solidFill>
                  <a:srgbClr val="002060"/>
                </a:solidFill>
              </a:rPr>
              <a:t>. Αστική Ανάπλαση &amp; Αναγέννηση Περιοχής</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93585"/>
            <a:ext cx="8990091"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Τύπος και έκταση πεζόδρομων, ποδηλατόδρομων και δρόμων ήπιας κυκλοφορίας κοντά στο </a:t>
            </a:r>
            <a:r>
              <a:rPr lang="el-GR" sz="1600" b="1" dirty="0" smtClean="0">
                <a:solidFill>
                  <a:srgbClr val="002060"/>
                </a:solidFill>
              </a:rPr>
              <a:t>κτίριο</a:t>
            </a:r>
            <a:endParaRPr lang="el-GR" sz="1600" b="1" dirty="0">
              <a:solidFill>
                <a:srgbClr val="002060"/>
              </a:solidFill>
            </a:endParaRPr>
          </a:p>
          <a:p>
            <a:pPr>
              <a:lnSpc>
                <a:spcPct val="150000"/>
              </a:lnSpc>
            </a:pPr>
            <a:r>
              <a:rPr lang="el-GR" sz="1600" dirty="0" smtClean="0">
                <a:solidFill>
                  <a:srgbClr val="002060"/>
                </a:solidFill>
              </a:rPr>
              <a:t>Τρεις πλευρές του κτιρίου βρίσκονται σε δρόμους ήπιας κυκλοφορίας, οι οποίοι συνδέονται σε ευρύτερο δίκτυο δρόμων ήπιας κυκλοφορίας : </a:t>
            </a:r>
            <a:r>
              <a:rPr lang="el-GR" sz="1600" b="1" dirty="0" smtClean="0">
                <a:solidFill>
                  <a:srgbClr val="00B0F0"/>
                </a:solidFill>
              </a:rPr>
              <a:t>3</a:t>
            </a:r>
            <a:endParaRPr lang="el-GR" sz="1600" b="1" dirty="0">
              <a:solidFill>
                <a:srgbClr val="00B0F0"/>
              </a:solidFill>
            </a:endParaRPr>
          </a:p>
        </p:txBody>
      </p:sp>
      <p:sp>
        <p:nvSpPr>
          <p:cNvPr id="17" name="TextBox 16"/>
          <p:cNvSpPr txBox="1"/>
          <p:nvPr/>
        </p:nvSpPr>
        <p:spPr>
          <a:xfrm>
            <a:off x="153909" y="3743274"/>
            <a:ext cx="8976073" cy="707886"/>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Δημόσια/δημοτική συγκοινωνία </a:t>
            </a:r>
            <a:r>
              <a:rPr lang="el-GR" sz="1600" b="1" dirty="0">
                <a:solidFill>
                  <a:srgbClr val="002060"/>
                </a:solidFill>
              </a:rPr>
              <a:t>κοντά στο κτίριο	</a:t>
            </a:r>
          </a:p>
          <a:p>
            <a:pPr>
              <a:lnSpc>
                <a:spcPct val="150000"/>
              </a:lnSpc>
            </a:pPr>
            <a:r>
              <a:rPr lang="el-GR" sz="1600" dirty="0" smtClean="0">
                <a:solidFill>
                  <a:srgbClr val="002060"/>
                </a:solidFill>
              </a:rPr>
              <a:t>Μία στάση δημόσιας συγκοινωνίας σε απόσταση μικρότερη από 400 </a:t>
            </a:r>
            <a:r>
              <a:rPr lang="en-US" sz="1600" dirty="0" smtClean="0">
                <a:solidFill>
                  <a:srgbClr val="002060"/>
                </a:solidFill>
              </a:rPr>
              <a:t>m</a:t>
            </a:r>
            <a:r>
              <a:rPr lang="el-GR" sz="1600" dirty="0" smtClean="0">
                <a:solidFill>
                  <a:srgbClr val="002060"/>
                </a:solidFill>
              </a:rPr>
              <a:t>: </a:t>
            </a:r>
            <a:r>
              <a:rPr lang="el-GR" sz="1600" b="1" dirty="0" smtClean="0">
                <a:solidFill>
                  <a:srgbClr val="00B0F0"/>
                </a:solidFill>
              </a:rPr>
              <a:t>0</a:t>
            </a:r>
            <a:endParaRPr lang="el-GR" sz="1600" b="1" dirty="0">
              <a:solidFill>
                <a:srgbClr val="00B0F0"/>
              </a:solidFill>
            </a:endParaRPr>
          </a:p>
        </p:txBody>
      </p:sp>
      <p:sp>
        <p:nvSpPr>
          <p:cNvPr id="18" name="Rectangle 57">
            <a:extLst>
              <a:ext uri="{FF2B5EF4-FFF2-40B4-BE49-F238E27FC236}">
                <a16:creationId xmlns="" xmlns:a16="http://schemas.microsoft.com/office/drawing/2014/main" id="{1CF8763F-0E64-4933-9B58-37AECDD0D901}"/>
              </a:ext>
            </a:extLst>
          </p:cNvPr>
          <p:cNvSpPr/>
          <p:nvPr/>
        </p:nvSpPr>
        <p:spPr>
          <a:xfrm>
            <a:off x="2113380" y="3288224"/>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Α3</a:t>
            </a:r>
            <a:r>
              <a:rPr lang="el-GR" sz="2200" b="1" kern="0" dirty="0">
                <a:solidFill>
                  <a:srgbClr val="002060"/>
                </a:solidFill>
              </a:rPr>
              <a:t>. Υποδομές &amp; Υπηρεσίες </a:t>
            </a:r>
            <a:endParaRPr lang="en-US" sz="2200" b="1" kern="0" dirty="0">
              <a:solidFill>
                <a:srgbClr val="002060"/>
              </a:solidFill>
            </a:endParaRPr>
          </a:p>
        </p:txBody>
      </p:sp>
      <p:sp>
        <p:nvSpPr>
          <p:cNvPr id="19" name="TextBox 18"/>
          <p:cNvSpPr txBox="1"/>
          <p:nvPr/>
        </p:nvSpPr>
        <p:spPr>
          <a:xfrm>
            <a:off x="153909" y="4458020"/>
            <a:ext cx="8921725" cy="707886"/>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Λόγος εξασφαλισμέων </a:t>
            </a:r>
            <a:r>
              <a:rPr lang="el-GR" sz="1600" b="1" dirty="0">
                <a:solidFill>
                  <a:srgbClr val="002060"/>
                </a:solidFill>
              </a:rPr>
              <a:t>θέσεων στάθμευσης ανά 60 m</a:t>
            </a:r>
            <a:r>
              <a:rPr lang="el-GR" sz="1600" b="1" baseline="30000" dirty="0">
                <a:solidFill>
                  <a:srgbClr val="002060"/>
                </a:solidFill>
              </a:rPr>
              <a:t>2</a:t>
            </a:r>
            <a:r>
              <a:rPr lang="el-GR" sz="1600" b="1" dirty="0">
                <a:solidFill>
                  <a:srgbClr val="002060"/>
                </a:solidFill>
              </a:rPr>
              <a:t> ωφέλιμης επιφάνειας </a:t>
            </a:r>
            <a:r>
              <a:rPr lang="el-GR" sz="1600" b="1" dirty="0" smtClean="0">
                <a:solidFill>
                  <a:srgbClr val="002060"/>
                </a:solidFill>
              </a:rPr>
              <a:t>κτιρίου</a:t>
            </a:r>
          </a:p>
          <a:p>
            <a:pPr>
              <a:lnSpc>
                <a:spcPct val="150000"/>
              </a:lnSpc>
            </a:pPr>
            <a:r>
              <a:rPr lang="el-GR" sz="1600" dirty="0" smtClean="0">
                <a:solidFill>
                  <a:srgbClr val="002060"/>
                </a:solidFill>
              </a:rPr>
              <a:t>15 θέσεις στάθμευσης για κτίριο επιφάνειας 1221</a:t>
            </a:r>
            <a:r>
              <a:rPr lang="en-US" sz="1600" dirty="0" smtClean="0">
                <a:solidFill>
                  <a:srgbClr val="002060"/>
                </a:solidFill>
              </a:rPr>
              <a:t>m</a:t>
            </a:r>
            <a:r>
              <a:rPr lang="en-US" sz="1600" baseline="30000" dirty="0" smtClean="0">
                <a:solidFill>
                  <a:srgbClr val="002060"/>
                </a:solidFill>
              </a:rPr>
              <a:t>2</a:t>
            </a:r>
            <a:r>
              <a:rPr lang="en-US" sz="1600" dirty="0" smtClean="0">
                <a:solidFill>
                  <a:srgbClr val="002060"/>
                </a:solidFill>
              </a:rPr>
              <a:t> = </a:t>
            </a:r>
            <a:r>
              <a:rPr lang="el-GR" sz="1600" dirty="0" smtClean="0">
                <a:solidFill>
                  <a:srgbClr val="002060"/>
                </a:solidFill>
              </a:rPr>
              <a:t>0,7</a:t>
            </a:r>
            <a:r>
              <a:rPr lang="en-US" sz="1600" dirty="0" smtClean="0">
                <a:solidFill>
                  <a:srgbClr val="002060"/>
                </a:solidFill>
              </a:rPr>
              <a:t>4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0" name="TextBox 19"/>
          <p:cNvSpPr txBox="1"/>
          <p:nvPr/>
        </p:nvSpPr>
        <p:spPr>
          <a:xfrm>
            <a:off x="153909" y="5100170"/>
            <a:ext cx="8921725"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Ποιότητα </a:t>
            </a:r>
            <a:r>
              <a:rPr lang="el-GR" sz="1600" b="1" dirty="0">
                <a:solidFill>
                  <a:srgbClr val="002060"/>
                </a:solidFill>
              </a:rPr>
              <a:t>και </a:t>
            </a:r>
            <a:r>
              <a:rPr lang="el-GR" sz="1600" b="1" dirty="0" smtClean="0">
                <a:solidFill>
                  <a:srgbClr val="002060"/>
                </a:solidFill>
              </a:rPr>
              <a:t>επάρκεια εξωτερικού </a:t>
            </a:r>
            <a:r>
              <a:rPr lang="el-GR" sz="1600" b="1" dirty="0">
                <a:solidFill>
                  <a:srgbClr val="002060"/>
                </a:solidFill>
              </a:rPr>
              <a:t>φωτισμού σε σχέση με την οπτική άνεση και την ασφάλεια κατά την διάρκεια της νύχτας.	</a:t>
            </a:r>
          </a:p>
          <a:p>
            <a:r>
              <a:rPr lang="el-GR" sz="1600" dirty="0">
                <a:solidFill>
                  <a:srgbClr val="002060"/>
                </a:solidFill>
              </a:rPr>
              <a:t>Eπαρκής εξωτερικός φωτισμός περιμετρικά του κτιρίου, τα φωτιστικά είναι παλιάς τεχνολογίας, χωρίς όμως να προκαλούν οπτική </a:t>
            </a:r>
            <a:r>
              <a:rPr lang="el-GR" sz="1600" dirty="0" smtClean="0">
                <a:solidFill>
                  <a:srgbClr val="002060"/>
                </a:solidFill>
              </a:rPr>
              <a:t>όχληση: </a:t>
            </a:r>
            <a:r>
              <a:rPr lang="en-US" sz="1600" b="1" dirty="0" smtClean="0">
                <a:solidFill>
                  <a:srgbClr val="00B0F0"/>
                </a:solidFill>
              </a:rPr>
              <a:t>0</a:t>
            </a:r>
            <a:endParaRPr lang="el-GR" sz="1600" b="1" dirty="0">
              <a:solidFill>
                <a:srgbClr val="00B0F0"/>
              </a:solidFill>
            </a:endParaRPr>
          </a:p>
        </p:txBody>
      </p:sp>
    </p:spTree>
    <p:extLst>
      <p:ext uri="{BB962C8B-B14F-4D97-AF65-F5344CB8AC3E}">
        <p14:creationId xmlns:p14="http://schemas.microsoft.com/office/powerpoint/2010/main" val="306117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Β. </a:t>
            </a:r>
            <a:r>
              <a:rPr lang="el-GR" sz="2400" b="1" kern="0" dirty="0">
                <a:solidFill>
                  <a:srgbClr val="002060"/>
                </a:solidFill>
              </a:rPr>
              <a:t>Κατανάλωση Ενέργειας &amp; Φυσικών Πόρων</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Β1</a:t>
            </a:r>
            <a:r>
              <a:rPr lang="el-GR" sz="2200" b="1" kern="0" dirty="0">
                <a:solidFill>
                  <a:srgbClr val="002060"/>
                </a:solidFill>
              </a:rPr>
              <a:t>. Πηγές Ενέργειας </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48320"/>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Μέση </a:t>
            </a:r>
            <a:r>
              <a:rPr lang="el-GR" sz="1600" b="1" dirty="0">
                <a:solidFill>
                  <a:srgbClr val="002060"/>
                </a:solidFill>
              </a:rPr>
              <a:t>ετήσια κατανάλωση πρωτογενούς ενέργειας ανά μονάδα εσωτερικής </a:t>
            </a:r>
            <a:r>
              <a:rPr lang="el-GR" sz="1600" b="1" dirty="0" smtClean="0">
                <a:solidFill>
                  <a:srgbClr val="002060"/>
                </a:solidFill>
              </a:rPr>
              <a:t>επιφάνειας </a:t>
            </a:r>
          </a:p>
          <a:p>
            <a:r>
              <a:rPr lang="en-US" sz="1600" dirty="0" smtClean="0">
                <a:solidFill>
                  <a:srgbClr val="002060"/>
                </a:solidFill>
              </a:rPr>
              <a:t>442</a:t>
            </a:r>
            <a:r>
              <a:rPr lang="el-GR" sz="1600" dirty="0" smtClean="0">
                <a:solidFill>
                  <a:srgbClr val="002060"/>
                </a:solidFill>
              </a:rPr>
              <a:t>,</a:t>
            </a:r>
            <a:r>
              <a:rPr lang="en-US" sz="1600" dirty="0" smtClean="0">
                <a:solidFill>
                  <a:srgbClr val="002060"/>
                </a:solidFill>
              </a:rPr>
              <a:t>4 kWh/m</a:t>
            </a:r>
            <a:r>
              <a:rPr lang="en-US" sz="1600" baseline="30000" dirty="0" smtClean="0">
                <a:solidFill>
                  <a:srgbClr val="002060"/>
                </a:solidFill>
              </a:rPr>
              <a:t>2</a:t>
            </a:r>
            <a:r>
              <a:rPr lang="el-GR" sz="1600" baseline="30000" dirty="0" smtClean="0">
                <a:solidFill>
                  <a:srgbClr val="002060"/>
                </a:solidFill>
              </a:rPr>
              <a:t>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1" name="TextBox 20"/>
          <p:cNvSpPr txBox="1"/>
          <p:nvPr/>
        </p:nvSpPr>
        <p:spPr>
          <a:xfrm>
            <a:off x="153909" y="2787339"/>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Μέση </a:t>
            </a:r>
            <a:r>
              <a:rPr lang="el-GR" sz="1600" b="1" dirty="0">
                <a:solidFill>
                  <a:srgbClr val="002060"/>
                </a:solidFill>
              </a:rPr>
              <a:t>ετήσια κατανάλωση </a:t>
            </a:r>
            <a:r>
              <a:rPr lang="el-GR" sz="1600" b="1" dirty="0" smtClean="0">
                <a:solidFill>
                  <a:srgbClr val="002060"/>
                </a:solidFill>
              </a:rPr>
              <a:t>θερμικής ενέργειας </a:t>
            </a:r>
            <a:r>
              <a:rPr lang="el-GR" sz="1600" b="1" dirty="0">
                <a:solidFill>
                  <a:srgbClr val="002060"/>
                </a:solidFill>
              </a:rPr>
              <a:t>ανά μονάδα εσωτερικής </a:t>
            </a:r>
            <a:r>
              <a:rPr lang="el-GR" sz="1600" b="1" dirty="0" smtClean="0">
                <a:solidFill>
                  <a:srgbClr val="002060"/>
                </a:solidFill>
              </a:rPr>
              <a:t>επιφάνειας</a:t>
            </a:r>
          </a:p>
          <a:p>
            <a:r>
              <a:rPr lang="el-GR" sz="1600" dirty="0" smtClean="0">
                <a:solidFill>
                  <a:srgbClr val="002060"/>
                </a:solidFill>
              </a:rPr>
              <a:t>100,1</a:t>
            </a:r>
            <a:r>
              <a:rPr lang="en-US" sz="1600" dirty="0" smtClean="0">
                <a:solidFill>
                  <a:srgbClr val="002060"/>
                </a:solidFill>
              </a:rPr>
              <a:t> kWh/m</a:t>
            </a:r>
            <a:r>
              <a:rPr lang="en-US" sz="1600" baseline="30000" dirty="0" smtClean="0">
                <a:solidFill>
                  <a:srgbClr val="002060"/>
                </a:solidFill>
              </a:rPr>
              <a:t>2</a:t>
            </a:r>
            <a:r>
              <a:rPr lang="el-GR" sz="1600" baseline="30000" dirty="0" smtClean="0">
                <a:solidFill>
                  <a:srgbClr val="002060"/>
                </a:solidFill>
              </a:rPr>
              <a:t>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2" name="TextBox 21"/>
          <p:cNvSpPr txBox="1"/>
          <p:nvPr/>
        </p:nvSpPr>
        <p:spPr>
          <a:xfrm>
            <a:off x="153909" y="3335411"/>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Μέση </a:t>
            </a:r>
            <a:r>
              <a:rPr lang="el-GR" sz="1600" b="1" dirty="0">
                <a:solidFill>
                  <a:srgbClr val="002060"/>
                </a:solidFill>
              </a:rPr>
              <a:t>ετήσια κατανάλωση </a:t>
            </a:r>
            <a:r>
              <a:rPr lang="el-GR" sz="1600" b="1" dirty="0" smtClean="0">
                <a:solidFill>
                  <a:srgbClr val="002060"/>
                </a:solidFill>
              </a:rPr>
              <a:t>ηλεκτρικής ενέργειας </a:t>
            </a:r>
            <a:r>
              <a:rPr lang="el-GR" sz="1600" b="1" dirty="0">
                <a:solidFill>
                  <a:srgbClr val="002060"/>
                </a:solidFill>
              </a:rPr>
              <a:t>ανά μονάδα εσωτερικής </a:t>
            </a:r>
            <a:r>
              <a:rPr lang="el-GR" sz="1600" b="1" dirty="0" smtClean="0">
                <a:solidFill>
                  <a:srgbClr val="002060"/>
                </a:solidFill>
              </a:rPr>
              <a:t>επιφάνειας</a:t>
            </a:r>
          </a:p>
          <a:p>
            <a:r>
              <a:rPr lang="el-GR" sz="1600" dirty="0" smtClean="0">
                <a:solidFill>
                  <a:srgbClr val="002060"/>
                </a:solidFill>
              </a:rPr>
              <a:t>114,6</a:t>
            </a:r>
            <a:r>
              <a:rPr lang="en-US" sz="1600" dirty="0" smtClean="0">
                <a:solidFill>
                  <a:srgbClr val="002060"/>
                </a:solidFill>
              </a:rPr>
              <a:t> kWh/m</a:t>
            </a:r>
            <a:r>
              <a:rPr lang="en-US" sz="1600" baseline="30000" dirty="0" smtClean="0">
                <a:solidFill>
                  <a:srgbClr val="002060"/>
                </a:solidFill>
              </a:rPr>
              <a:t>2</a:t>
            </a:r>
            <a:r>
              <a:rPr lang="el-GR" sz="1600" baseline="30000" dirty="0" smtClean="0">
                <a:solidFill>
                  <a:srgbClr val="002060"/>
                </a:solidFill>
              </a:rPr>
              <a:t>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3" name="TextBox 22"/>
          <p:cNvSpPr txBox="1"/>
          <p:nvPr/>
        </p:nvSpPr>
        <p:spPr>
          <a:xfrm>
            <a:off x="153909" y="3920186"/>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Ποσοστό τοπικά </a:t>
            </a:r>
            <a:r>
              <a:rPr lang="el-GR" sz="1600" b="1" dirty="0">
                <a:solidFill>
                  <a:srgbClr val="002060"/>
                </a:solidFill>
              </a:rPr>
              <a:t>παραγόμενης θερμικής ενέργειας από ανανεώσιμες πηγές </a:t>
            </a:r>
            <a:r>
              <a:rPr lang="el-GR" sz="1600" b="1" dirty="0" smtClean="0">
                <a:solidFill>
                  <a:srgbClr val="002060"/>
                </a:solidFill>
              </a:rPr>
              <a:t>προς </a:t>
            </a:r>
            <a:r>
              <a:rPr lang="el-GR" sz="1600" b="1" dirty="0">
                <a:solidFill>
                  <a:srgbClr val="002060"/>
                </a:solidFill>
              </a:rPr>
              <a:t>τη συνολική </a:t>
            </a:r>
            <a:r>
              <a:rPr lang="el-GR" sz="1600" b="1" dirty="0" smtClean="0">
                <a:solidFill>
                  <a:srgbClr val="002060"/>
                </a:solidFill>
              </a:rPr>
              <a:t>θερμική ενέργεια</a:t>
            </a:r>
          </a:p>
          <a:p>
            <a:r>
              <a:rPr lang="el-GR" sz="1600" dirty="0" smtClean="0">
                <a:solidFill>
                  <a:srgbClr val="002060"/>
                </a:solidFill>
              </a:rPr>
              <a:t>0% : </a:t>
            </a:r>
            <a:r>
              <a:rPr lang="el-GR" sz="1600" b="1" dirty="0" smtClean="0">
                <a:solidFill>
                  <a:srgbClr val="00B0F0"/>
                </a:solidFill>
              </a:rPr>
              <a:t>-1</a:t>
            </a:r>
            <a:endParaRPr lang="el-GR" sz="1600" b="1" dirty="0">
              <a:solidFill>
                <a:srgbClr val="00B0F0"/>
              </a:solidFill>
            </a:endParaRPr>
          </a:p>
        </p:txBody>
      </p:sp>
      <p:sp>
        <p:nvSpPr>
          <p:cNvPr id="24" name="TextBox 23"/>
          <p:cNvSpPr txBox="1"/>
          <p:nvPr/>
        </p:nvSpPr>
        <p:spPr>
          <a:xfrm>
            <a:off x="153909" y="4739853"/>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Ποσοστό τοπικά παραγόμενης </a:t>
            </a:r>
            <a:r>
              <a:rPr lang="el-GR" sz="1600" b="1" dirty="0" smtClean="0">
                <a:solidFill>
                  <a:srgbClr val="002060"/>
                </a:solidFill>
              </a:rPr>
              <a:t>ηλεκτρικής ενέργειας </a:t>
            </a:r>
            <a:r>
              <a:rPr lang="el-GR" sz="1600" b="1" dirty="0">
                <a:solidFill>
                  <a:srgbClr val="002060"/>
                </a:solidFill>
              </a:rPr>
              <a:t>από ανανεώσιμες πηγές προς τη συνολική </a:t>
            </a:r>
            <a:r>
              <a:rPr lang="el-GR" sz="1600" b="1" dirty="0" smtClean="0">
                <a:solidFill>
                  <a:srgbClr val="002060"/>
                </a:solidFill>
              </a:rPr>
              <a:t>ηλεκτρικής ενέργεια</a:t>
            </a:r>
            <a:endParaRPr lang="el-GR" sz="1600" b="1" dirty="0">
              <a:solidFill>
                <a:srgbClr val="002060"/>
              </a:solidFill>
            </a:endParaRPr>
          </a:p>
          <a:p>
            <a:r>
              <a:rPr lang="el-GR" sz="1600" dirty="0" smtClean="0">
                <a:solidFill>
                  <a:srgbClr val="002060"/>
                </a:solidFill>
              </a:rPr>
              <a:t>0% : </a:t>
            </a:r>
            <a:r>
              <a:rPr lang="el-GR" sz="1600" b="1" dirty="0" smtClean="0">
                <a:solidFill>
                  <a:srgbClr val="00B0F0"/>
                </a:solidFill>
              </a:rPr>
              <a:t>-1</a:t>
            </a:r>
            <a:endParaRPr lang="el-GR" sz="1600" b="1" dirty="0">
              <a:solidFill>
                <a:srgbClr val="00B0F0"/>
              </a:solidFill>
            </a:endParaRPr>
          </a:p>
        </p:txBody>
      </p:sp>
      <p:sp>
        <p:nvSpPr>
          <p:cNvPr id="25" name="TextBox 24"/>
          <p:cNvSpPr txBox="1"/>
          <p:nvPr/>
        </p:nvSpPr>
        <p:spPr>
          <a:xfrm>
            <a:off x="139891" y="5570850"/>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Μέση ετήσια </a:t>
            </a:r>
            <a:r>
              <a:rPr lang="el-GR" sz="1600" b="1" dirty="0" smtClean="0">
                <a:solidFill>
                  <a:srgbClr val="002060"/>
                </a:solidFill>
              </a:rPr>
              <a:t>κατανάλωση </a:t>
            </a:r>
            <a:r>
              <a:rPr lang="el-GR" sz="1600" b="1" dirty="0">
                <a:solidFill>
                  <a:srgbClr val="002060"/>
                </a:solidFill>
              </a:rPr>
              <a:t>τελικήςενέργειας ανά μονάδα εσωτερικής </a:t>
            </a:r>
            <a:r>
              <a:rPr lang="el-GR" sz="1600" b="1" dirty="0" smtClean="0">
                <a:solidFill>
                  <a:srgbClr val="002060"/>
                </a:solidFill>
              </a:rPr>
              <a:t>επιφάνειας                       </a:t>
            </a:r>
          </a:p>
          <a:p>
            <a:r>
              <a:rPr lang="el-GR" sz="1600" dirty="0" smtClean="0">
                <a:solidFill>
                  <a:srgbClr val="002060"/>
                </a:solidFill>
              </a:rPr>
              <a:t>214,7</a:t>
            </a:r>
            <a:r>
              <a:rPr lang="en-US" sz="1600" dirty="0" smtClean="0">
                <a:solidFill>
                  <a:srgbClr val="002060"/>
                </a:solidFill>
              </a:rPr>
              <a:t> </a:t>
            </a:r>
            <a:r>
              <a:rPr lang="en-US" sz="1600" dirty="0">
                <a:solidFill>
                  <a:srgbClr val="002060"/>
                </a:solidFill>
              </a:rPr>
              <a:t>kWh/m</a:t>
            </a:r>
            <a:r>
              <a:rPr lang="en-US" sz="1600" baseline="30000" dirty="0">
                <a:solidFill>
                  <a:srgbClr val="002060"/>
                </a:solidFill>
              </a:rPr>
              <a:t>2</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Tree>
    <p:extLst>
      <p:ext uri="{BB962C8B-B14F-4D97-AF65-F5344CB8AC3E}">
        <p14:creationId xmlns:p14="http://schemas.microsoft.com/office/powerpoint/2010/main" val="368973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Β. </a:t>
            </a:r>
            <a:r>
              <a:rPr lang="el-GR" sz="2400" b="1" kern="0" dirty="0">
                <a:solidFill>
                  <a:srgbClr val="002060"/>
                </a:solidFill>
              </a:rPr>
              <a:t>Κατανάλωση Ενέργειας &amp; Φυσικών Πόρων</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Β2. </a:t>
            </a:r>
            <a:r>
              <a:rPr lang="el-GR" sz="2200" b="1" kern="0" dirty="0">
                <a:solidFill>
                  <a:srgbClr val="002060"/>
                </a:solidFill>
              </a:rPr>
              <a:t>Φορτία Αιχμής</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48320"/>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Μέγιστο </a:t>
            </a:r>
            <a:r>
              <a:rPr lang="el-GR" sz="1600" b="1" dirty="0">
                <a:solidFill>
                  <a:srgbClr val="002060"/>
                </a:solidFill>
              </a:rPr>
              <a:t>μηνιαίο ηλεκτρικό φορτίο αιχμής </a:t>
            </a:r>
            <a:endParaRPr lang="el-GR" sz="1600" b="1" dirty="0" smtClean="0">
              <a:solidFill>
                <a:srgbClr val="002060"/>
              </a:solidFill>
            </a:endParaRPr>
          </a:p>
          <a:p>
            <a:r>
              <a:rPr lang="en-US" sz="1600" dirty="0" smtClean="0">
                <a:solidFill>
                  <a:srgbClr val="002060"/>
                </a:solidFill>
              </a:rPr>
              <a:t>434</a:t>
            </a:r>
            <a:r>
              <a:rPr lang="el-GR" sz="1600" dirty="0" smtClean="0">
                <a:solidFill>
                  <a:srgbClr val="002060"/>
                </a:solidFill>
              </a:rPr>
              <a:t>,</a:t>
            </a:r>
            <a:r>
              <a:rPr lang="en-US" sz="1600" dirty="0" smtClean="0">
                <a:solidFill>
                  <a:srgbClr val="002060"/>
                </a:solidFill>
              </a:rPr>
              <a:t>7  W/m</a:t>
            </a:r>
            <a:r>
              <a:rPr lang="en-US" sz="1600" baseline="30000" dirty="0" smtClean="0">
                <a:solidFill>
                  <a:srgbClr val="002060"/>
                </a:solidFill>
              </a:rPr>
              <a:t>2</a:t>
            </a:r>
            <a:r>
              <a:rPr lang="el-GR" sz="1600" baseline="30000" dirty="0" smtClean="0">
                <a:solidFill>
                  <a:srgbClr val="002060"/>
                </a:solidFill>
              </a:rPr>
              <a:t>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2" name="TextBox 21"/>
          <p:cNvSpPr txBox="1"/>
          <p:nvPr/>
        </p:nvSpPr>
        <p:spPr>
          <a:xfrm>
            <a:off x="153909" y="3335411"/>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Μέση ετήσια </a:t>
            </a:r>
            <a:r>
              <a:rPr lang="el-GR" sz="1600" b="1" dirty="0">
                <a:solidFill>
                  <a:srgbClr val="002060"/>
                </a:solidFill>
              </a:rPr>
              <a:t>κατανάλωση νερού ανά </a:t>
            </a:r>
            <a:r>
              <a:rPr lang="el-GR" sz="1600" b="1" dirty="0" smtClean="0">
                <a:solidFill>
                  <a:srgbClr val="002060"/>
                </a:solidFill>
              </a:rPr>
              <a:t>άτομο</a:t>
            </a:r>
          </a:p>
          <a:p>
            <a:r>
              <a:rPr lang="en-US" sz="1600" dirty="0">
                <a:solidFill>
                  <a:srgbClr val="002060"/>
                </a:solidFill>
              </a:rPr>
              <a:t>6 </a:t>
            </a:r>
            <a:r>
              <a:rPr lang="en-US" sz="1600" dirty="0" smtClean="0">
                <a:solidFill>
                  <a:srgbClr val="002060"/>
                </a:solidFill>
              </a:rPr>
              <a:t>m</a:t>
            </a:r>
            <a:r>
              <a:rPr lang="en-US" sz="1600" baseline="30000" dirty="0" smtClean="0">
                <a:solidFill>
                  <a:srgbClr val="002060"/>
                </a:solidFill>
              </a:rPr>
              <a:t>3</a:t>
            </a:r>
            <a:r>
              <a:rPr lang="en-US" sz="1600" dirty="0" smtClean="0">
                <a:solidFill>
                  <a:srgbClr val="002060"/>
                </a:solidFill>
              </a:rPr>
              <a:t>/</a:t>
            </a:r>
            <a:r>
              <a:rPr lang="el-GR" sz="1600" dirty="0" smtClean="0">
                <a:solidFill>
                  <a:srgbClr val="002060"/>
                </a:solidFill>
              </a:rPr>
              <a:t>άτομο : </a:t>
            </a:r>
            <a:r>
              <a:rPr lang="el-GR" sz="1600" b="1" dirty="0" smtClean="0">
                <a:solidFill>
                  <a:srgbClr val="00B0F0"/>
                </a:solidFill>
              </a:rPr>
              <a:t>0</a:t>
            </a:r>
            <a:endParaRPr lang="el-GR" sz="1600" b="1" dirty="0">
              <a:solidFill>
                <a:srgbClr val="00B0F0"/>
              </a:solidFill>
            </a:endParaRPr>
          </a:p>
        </p:txBody>
      </p:sp>
      <p:sp>
        <p:nvSpPr>
          <p:cNvPr id="18" name="Rectangle 57">
            <a:extLst>
              <a:ext uri="{FF2B5EF4-FFF2-40B4-BE49-F238E27FC236}">
                <a16:creationId xmlns="" xmlns:a16="http://schemas.microsoft.com/office/drawing/2014/main" id="{1CF8763F-0E64-4933-9B58-37AECDD0D901}"/>
              </a:ext>
            </a:extLst>
          </p:cNvPr>
          <p:cNvSpPr/>
          <p:nvPr/>
        </p:nvSpPr>
        <p:spPr>
          <a:xfrm>
            <a:off x="2181746" y="2826815"/>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Β4</a:t>
            </a:r>
            <a:r>
              <a:rPr lang="el-GR" sz="2200" b="1" kern="0" dirty="0">
                <a:solidFill>
                  <a:srgbClr val="002060"/>
                </a:solidFill>
              </a:rPr>
              <a:t>. Πόσιμο Νερό, Όμβρια, Γκρίζα νερά</a:t>
            </a:r>
            <a:endParaRPr lang="en-US" sz="2200" b="1" kern="0" dirty="0">
              <a:solidFill>
                <a:srgbClr val="002060"/>
              </a:solidFill>
            </a:endParaRPr>
          </a:p>
        </p:txBody>
      </p:sp>
    </p:spTree>
    <p:extLst>
      <p:ext uri="{BB962C8B-B14F-4D97-AF65-F5344CB8AC3E}">
        <p14:creationId xmlns:p14="http://schemas.microsoft.com/office/powerpoint/2010/main" val="211226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Γ. </a:t>
            </a:r>
            <a:r>
              <a:rPr lang="el-GR" sz="2400" b="1" kern="0" dirty="0">
                <a:solidFill>
                  <a:srgbClr val="002060"/>
                </a:solidFill>
              </a:rPr>
              <a:t>Περιβαλλοντικές Επιπτώσεις</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Γ1. </a:t>
            </a:r>
            <a:r>
              <a:rPr lang="el-GR" sz="2200" b="1" kern="0" dirty="0">
                <a:solidFill>
                  <a:srgbClr val="002060"/>
                </a:solidFill>
              </a:rPr>
              <a:t>Εκπομπές Αερίων Θερμοκηπίου</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48320"/>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Ετήσιες </a:t>
            </a:r>
            <a:r>
              <a:rPr lang="el-GR" sz="1600" b="1" dirty="0">
                <a:solidFill>
                  <a:srgbClr val="002060"/>
                </a:solidFill>
              </a:rPr>
              <a:t>συνολικές εκπομπές ισοδύναμου </a:t>
            </a:r>
            <a:r>
              <a:rPr lang="el-GR" sz="1600" b="1" dirty="0" smtClean="0">
                <a:solidFill>
                  <a:srgbClr val="002060"/>
                </a:solidFill>
              </a:rPr>
              <a:t>CO2</a:t>
            </a:r>
          </a:p>
          <a:p>
            <a:r>
              <a:rPr lang="en-US" sz="1600" dirty="0" smtClean="0">
                <a:solidFill>
                  <a:srgbClr val="002060"/>
                </a:solidFill>
              </a:rPr>
              <a:t>9</a:t>
            </a:r>
            <a:r>
              <a:rPr lang="el-GR" sz="1600" dirty="0" smtClean="0">
                <a:solidFill>
                  <a:srgbClr val="002060"/>
                </a:solidFill>
              </a:rPr>
              <a:t>,</a:t>
            </a:r>
            <a:r>
              <a:rPr lang="en-US" sz="1600" dirty="0" smtClean="0">
                <a:solidFill>
                  <a:srgbClr val="002060"/>
                </a:solidFill>
              </a:rPr>
              <a:t>1 kg/m</a:t>
            </a:r>
            <a:r>
              <a:rPr lang="en-US" sz="1600" baseline="30000" dirty="0" smtClean="0">
                <a:solidFill>
                  <a:srgbClr val="002060"/>
                </a:solidFill>
              </a:rPr>
              <a:t>2</a:t>
            </a:r>
            <a:r>
              <a:rPr lang="el-GR" sz="1600" baseline="30000" dirty="0" smtClean="0">
                <a:solidFill>
                  <a:srgbClr val="002060"/>
                </a:solidFill>
              </a:rPr>
              <a:t>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2" name="TextBox 21"/>
          <p:cNvSpPr txBox="1"/>
          <p:nvPr/>
        </p:nvSpPr>
        <p:spPr>
          <a:xfrm>
            <a:off x="153909" y="3272040"/>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Ποσοστό </a:t>
            </a:r>
            <a:r>
              <a:rPr lang="el-GR" sz="1600" b="1" dirty="0">
                <a:solidFill>
                  <a:srgbClr val="002060"/>
                </a:solidFill>
              </a:rPr>
              <a:t>διαφορετικών κατηγοριών αστικών (δημοτικών) αποβλήτων που συλλέγονται σε απόσταση μέχρι 100 m από το </a:t>
            </a:r>
            <a:r>
              <a:rPr lang="el-GR" sz="1600" b="1" dirty="0" smtClean="0">
                <a:solidFill>
                  <a:srgbClr val="002060"/>
                </a:solidFill>
              </a:rPr>
              <a:t>κτίριο</a:t>
            </a:r>
          </a:p>
          <a:p>
            <a:r>
              <a:rPr lang="el-GR" sz="1600" dirty="0" smtClean="0">
                <a:solidFill>
                  <a:srgbClr val="002060"/>
                </a:solidFill>
              </a:rPr>
              <a:t>Κοινοί κάδοι ανακύκλωσης για χαρτί, πλαστικό, αλουμίνιο, γυαλί = 57% : </a:t>
            </a:r>
            <a:r>
              <a:rPr lang="el-GR" sz="1600" b="1" dirty="0" smtClean="0">
                <a:solidFill>
                  <a:srgbClr val="00B0F0"/>
                </a:solidFill>
              </a:rPr>
              <a:t>0</a:t>
            </a:r>
            <a:endParaRPr lang="el-GR" sz="1600" b="1" dirty="0">
              <a:solidFill>
                <a:srgbClr val="00B0F0"/>
              </a:solidFill>
            </a:endParaRPr>
          </a:p>
        </p:txBody>
      </p:sp>
      <p:sp>
        <p:nvSpPr>
          <p:cNvPr id="18" name="Rectangle 57">
            <a:extLst>
              <a:ext uri="{FF2B5EF4-FFF2-40B4-BE49-F238E27FC236}">
                <a16:creationId xmlns="" xmlns:a16="http://schemas.microsoft.com/office/drawing/2014/main" id="{1CF8763F-0E64-4933-9B58-37AECDD0D901}"/>
              </a:ext>
            </a:extLst>
          </p:cNvPr>
          <p:cNvSpPr/>
          <p:nvPr/>
        </p:nvSpPr>
        <p:spPr>
          <a:xfrm>
            <a:off x="2181746" y="2763444"/>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Γ3</a:t>
            </a:r>
            <a:r>
              <a:rPr lang="el-GR" sz="2200" b="1" kern="0" dirty="0">
                <a:solidFill>
                  <a:srgbClr val="002060"/>
                </a:solidFill>
              </a:rPr>
              <a:t>. Στερεά και Υγρά Απόβλητα</a:t>
            </a:r>
            <a:endParaRPr lang="en-US" sz="2200" b="1" kern="0" dirty="0">
              <a:solidFill>
                <a:srgbClr val="002060"/>
              </a:solidFill>
            </a:endParaRPr>
          </a:p>
        </p:txBody>
      </p:sp>
      <p:sp>
        <p:nvSpPr>
          <p:cNvPr id="15" name="Rectangle 14"/>
          <p:cNvSpPr/>
          <p:nvPr/>
        </p:nvSpPr>
        <p:spPr>
          <a:xfrm>
            <a:off x="252304" y="4361262"/>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Δ. </a:t>
            </a:r>
            <a:r>
              <a:rPr lang="el-GR" sz="2400" b="1" kern="0" dirty="0">
                <a:solidFill>
                  <a:srgbClr val="002060"/>
                </a:solidFill>
              </a:rPr>
              <a:t>Ποιότητα Εσωτερικού Περιβάλλοντος</a:t>
            </a:r>
            <a:endParaRPr lang="en-US" sz="2400" b="1" kern="0" dirty="0">
              <a:solidFill>
                <a:srgbClr val="002060"/>
              </a:solidFill>
            </a:endParaRPr>
          </a:p>
        </p:txBody>
      </p:sp>
      <p:sp>
        <p:nvSpPr>
          <p:cNvPr id="17" name="Rectangle 57">
            <a:extLst>
              <a:ext uri="{FF2B5EF4-FFF2-40B4-BE49-F238E27FC236}">
                <a16:creationId xmlns="" xmlns:a16="http://schemas.microsoft.com/office/drawing/2014/main" id="{1CF8763F-0E64-4933-9B58-37AECDD0D901}"/>
              </a:ext>
            </a:extLst>
          </p:cNvPr>
          <p:cNvSpPr/>
          <p:nvPr/>
        </p:nvSpPr>
        <p:spPr>
          <a:xfrm>
            <a:off x="2181746" y="4885556"/>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Δ2</a:t>
            </a:r>
            <a:r>
              <a:rPr lang="el-GR" sz="2200" b="1" kern="0" dirty="0">
                <a:solidFill>
                  <a:srgbClr val="002060"/>
                </a:solidFill>
              </a:rPr>
              <a:t>. Θερμοκρασία &amp; Υγρασία</a:t>
            </a:r>
            <a:endParaRPr lang="en-US" sz="2200" b="1" kern="0" dirty="0">
              <a:solidFill>
                <a:srgbClr val="002060"/>
              </a:solidFill>
            </a:endParaRPr>
          </a:p>
        </p:txBody>
      </p:sp>
      <p:grpSp>
        <p:nvGrpSpPr>
          <p:cNvPr id="19" name="Group 95">
            <a:extLst>
              <a:ext uri="{FF2B5EF4-FFF2-40B4-BE49-F238E27FC236}">
                <a16:creationId xmlns="" xmlns:a16="http://schemas.microsoft.com/office/drawing/2014/main" id="{ECAEA2DC-6401-4A0C-9727-AEB1A7571AF9}"/>
              </a:ext>
            </a:extLst>
          </p:cNvPr>
          <p:cNvGrpSpPr/>
          <p:nvPr/>
        </p:nvGrpSpPr>
        <p:grpSpPr>
          <a:xfrm>
            <a:off x="80152" y="4830999"/>
            <a:ext cx="2268042" cy="540000"/>
            <a:chOff x="167340" y="815433"/>
            <a:chExt cx="2268042" cy="540000"/>
          </a:xfrm>
        </p:grpSpPr>
        <p:pic>
          <p:nvPicPr>
            <p:cNvPr id="20"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21" name="TextBox 20">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23" name="TextBox 22"/>
          <p:cNvSpPr txBox="1"/>
          <p:nvPr/>
        </p:nvSpPr>
        <p:spPr>
          <a:xfrm>
            <a:off x="153909" y="5388363"/>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ποσοστό των δυσαρεστημένων </a:t>
            </a:r>
            <a:r>
              <a:rPr lang="el-GR" sz="1600" b="1" dirty="0" smtClean="0">
                <a:solidFill>
                  <a:srgbClr val="002060"/>
                </a:solidFill>
              </a:rPr>
              <a:t>ενοίκων</a:t>
            </a:r>
          </a:p>
          <a:p>
            <a:r>
              <a:rPr lang="el-GR" sz="1600" dirty="0" smtClean="0">
                <a:solidFill>
                  <a:srgbClr val="002060"/>
                </a:solidFill>
              </a:rPr>
              <a:t>18% : </a:t>
            </a:r>
            <a:r>
              <a:rPr lang="el-GR" sz="1600" b="1" dirty="0" smtClean="0">
                <a:solidFill>
                  <a:srgbClr val="00B0F0"/>
                </a:solidFill>
              </a:rPr>
              <a:t>1,8</a:t>
            </a:r>
            <a:endParaRPr lang="el-GR" sz="1600" b="1" dirty="0">
              <a:solidFill>
                <a:srgbClr val="00B0F0"/>
              </a:solidFill>
            </a:endParaRPr>
          </a:p>
        </p:txBody>
      </p:sp>
    </p:spTree>
    <p:extLst>
      <p:ext uri="{BB962C8B-B14F-4D97-AF65-F5344CB8AC3E}">
        <p14:creationId xmlns:p14="http://schemas.microsoft.com/office/powerpoint/2010/main" val="261853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Ε. </a:t>
            </a:r>
            <a:r>
              <a:rPr lang="el-GR" sz="2400" b="1" kern="0" dirty="0">
                <a:solidFill>
                  <a:srgbClr val="002060"/>
                </a:solidFill>
              </a:rPr>
              <a:t>Ποιότητα Υπηρεσιών</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Ε1</a:t>
            </a:r>
            <a:r>
              <a:rPr lang="el-GR" sz="2200" b="1" kern="0" dirty="0">
                <a:solidFill>
                  <a:srgbClr val="002060"/>
                </a:solidFill>
              </a:rPr>
              <a:t>. Ασφάλεια &amp; Προστασία</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48320"/>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Πυρασφάλεια &amp; Πυροπροστασία</a:t>
            </a:r>
            <a:endParaRPr lang="el-GR" sz="1600" b="1" dirty="0" smtClean="0">
              <a:solidFill>
                <a:srgbClr val="002060"/>
              </a:solidFill>
            </a:endParaRPr>
          </a:p>
          <a:p>
            <a:r>
              <a:rPr lang="el-GR" sz="1600" dirty="0">
                <a:solidFill>
                  <a:srgbClr val="002060"/>
                </a:solidFill>
              </a:rPr>
              <a:t>Το κτίριο ικανοποιεί τις απαιτήσεις παθητικής και ενεργητικής πυροπροστασίας, με στοιχειώδη εκπαίδευση των εργαζομένων. </a:t>
            </a:r>
            <a:r>
              <a:rPr lang="el-GR" sz="1600" dirty="0" smtClean="0">
                <a:solidFill>
                  <a:srgbClr val="002060"/>
                </a:solidFill>
              </a:rPr>
              <a:t>: </a:t>
            </a:r>
            <a:r>
              <a:rPr lang="el-GR" sz="1600" b="1" dirty="0" smtClean="0">
                <a:solidFill>
                  <a:srgbClr val="00B0F0"/>
                </a:solidFill>
              </a:rPr>
              <a:t>0</a:t>
            </a:r>
            <a:endParaRPr lang="el-GR" sz="1600" b="1" dirty="0">
              <a:solidFill>
                <a:srgbClr val="00B0F0"/>
              </a:solidFill>
            </a:endParaRPr>
          </a:p>
        </p:txBody>
      </p:sp>
      <p:sp>
        <p:nvSpPr>
          <p:cNvPr id="22" name="TextBox 21"/>
          <p:cNvSpPr txBox="1"/>
          <p:nvPr/>
        </p:nvSpPr>
        <p:spPr>
          <a:xfrm>
            <a:off x="139891" y="5109885"/>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Ανελκυστήρες</a:t>
            </a:r>
          </a:p>
          <a:p>
            <a:r>
              <a:rPr lang="el-GR" sz="1600" dirty="0" smtClean="0">
                <a:solidFill>
                  <a:srgbClr val="002060"/>
                </a:solidFill>
              </a:rPr>
              <a:t>Πιστοποιημένος </a:t>
            </a:r>
            <a:r>
              <a:rPr lang="el-GR" sz="1600" dirty="0">
                <a:solidFill>
                  <a:srgbClr val="002060"/>
                </a:solidFill>
              </a:rPr>
              <a:t>ανελκυστήρας, </a:t>
            </a:r>
            <a:r>
              <a:rPr lang="el-GR" sz="1600" dirty="0" smtClean="0">
                <a:solidFill>
                  <a:srgbClr val="002060"/>
                </a:solidFill>
              </a:rPr>
              <a:t>με </a:t>
            </a:r>
            <a:r>
              <a:rPr lang="el-GR" sz="1600" dirty="0">
                <a:solidFill>
                  <a:srgbClr val="002060"/>
                </a:solidFill>
              </a:rPr>
              <a:t>τακτική συντήρηση, αλλά δεν μπορεί να καλύψει τις ανάγκες μεταφοράς ατόμων με ειδικές ανάγκες (ΑμΕΑ), σε αναπηρικό καροτσάκι. </a:t>
            </a:r>
            <a:r>
              <a:rPr lang="el-GR" sz="1600" dirty="0" smtClean="0">
                <a:solidFill>
                  <a:srgbClr val="002060"/>
                </a:solidFill>
              </a:rPr>
              <a:t>: </a:t>
            </a:r>
            <a:r>
              <a:rPr lang="el-GR" sz="1600" b="1" dirty="0" smtClean="0">
                <a:solidFill>
                  <a:srgbClr val="00B0F0"/>
                </a:solidFill>
              </a:rPr>
              <a:t>0</a:t>
            </a:r>
            <a:endParaRPr lang="el-GR" sz="1600" b="1" dirty="0">
              <a:solidFill>
                <a:srgbClr val="00B0F0"/>
              </a:solidFill>
            </a:endParaRPr>
          </a:p>
        </p:txBody>
      </p:sp>
      <p:sp>
        <p:nvSpPr>
          <p:cNvPr id="18" name="Rectangle 57">
            <a:extLst>
              <a:ext uri="{FF2B5EF4-FFF2-40B4-BE49-F238E27FC236}">
                <a16:creationId xmlns="" xmlns:a16="http://schemas.microsoft.com/office/drawing/2014/main" id="{1CF8763F-0E64-4933-9B58-37AECDD0D901}"/>
              </a:ext>
            </a:extLst>
          </p:cNvPr>
          <p:cNvSpPr/>
          <p:nvPr/>
        </p:nvSpPr>
        <p:spPr>
          <a:xfrm>
            <a:off x="2167728" y="4601289"/>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Ε2. </a:t>
            </a:r>
            <a:r>
              <a:rPr lang="el-GR" sz="2200" b="1" kern="0" dirty="0">
                <a:solidFill>
                  <a:srgbClr val="002060"/>
                </a:solidFill>
              </a:rPr>
              <a:t>Λειτουργικότητα &amp; Αποδοτικότητα</a:t>
            </a:r>
            <a:endParaRPr lang="en-US" sz="2200" b="1" kern="0" dirty="0">
              <a:solidFill>
                <a:srgbClr val="002060"/>
              </a:solidFill>
            </a:endParaRPr>
          </a:p>
        </p:txBody>
      </p:sp>
      <p:sp>
        <p:nvSpPr>
          <p:cNvPr id="17" name="TextBox 16"/>
          <p:cNvSpPr txBox="1"/>
          <p:nvPr/>
        </p:nvSpPr>
        <p:spPr>
          <a:xfrm>
            <a:off x="153909" y="3022472"/>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Αντιπλημμυρική προστασία</a:t>
            </a:r>
          </a:p>
          <a:p>
            <a:r>
              <a:rPr lang="el-GR" sz="1600" dirty="0">
                <a:solidFill>
                  <a:srgbClr val="002060"/>
                </a:solidFill>
              </a:rPr>
              <a:t>Κτίριο σε περιοχή που χαρακτηρίζεται σαν ζώνη δυνητικά υψηλού κινδύνου πλημμύρας, σύμφωνα με τα στοιχεία της τελυταίας 100ετίας, πλήρως εξοπλισμένο</a:t>
            </a:r>
            <a:r>
              <a:rPr lang="el-GR" sz="1600" dirty="0" smtClean="0">
                <a:solidFill>
                  <a:srgbClr val="002060"/>
                </a:solidFill>
              </a:rPr>
              <a:t>: </a:t>
            </a:r>
            <a:r>
              <a:rPr lang="el-GR" sz="1600" b="1" dirty="0" smtClean="0">
                <a:solidFill>
                  <a:srgbClr val="00B0F0"/>
                </a:solidFill>
              </a:rPr>
              <a:t>3</a:t>
            </a:r>
            <a:endParaRPr lang="el-GR" sz="1600" b="1" dirty="0">
              <a:solidFill>
                <a:srgbClr val="00B0F0"/>
              </a:solidFill>
            </a:endParaRPr>
          </a:p>
        </p:txBody>
      </p:sp>
      <p:sp>
        <p:nvSpPr>
          <p:cNvPr id="19" name="TextBox 18"/>
          <p:cNvSpPr txBox="1"/>
          <p:nvPr/>
        </p:nvSpPr>
        <p:spPr>
          <a:xfrm>
            <a:off x="153909" y="3830383"/>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Αντισεισμική </a:t>
            </a:r>
            <a:r>
              <a:rPr lang="el-GR" sz="1600" b="1" dirty="0">
                <a:solidFill>
                  <a:srgbClr val="002060"/>
                </a:solidFill>
              </a:rPr>
              <a:t>προστασία</a:t>
            </a:r>
          </a:p>
          <a:p>
            <a:r>
              <a:rPr lang="el-GR" sz="1600" dirty="0">
                <a:solidFill>
                  <a:srgbClr val="002060"/>
                </a:solidFill>
              </a:rPr>
              <a:t>Έχει πραγματοποιηθεί πρωτοβάθμιος προσεισμικός έλεγχος και το κτίριο έχει κριθεί επαρκές. Στοιχειώδης εκπαίδευση των </a:t>
            </a:r>
            <a:r>
              <a:rPr lang="el-GR" sz="1600" dirty="0" smtClean="0">
                <a:solidFill>
                  <a:srgbClr val="002060"/>
                </a:solidFill>
              </a:rPr>
              <a:t>εργαζομένων : </a:t>
            </a:r>
            <a:r>
              <a:rPr lang="el-GR" sz="1600" b="1" dirty="0" smtClean="0">
                <a:solidFill>
                  <a:srgbClr val="00B0F0"/>
                </a:solidFill>
              </a:rPr>
              <a:t>3</a:t>
            </a:r>
            <a:endParaRPr lang="el-GR" sz="1600" b="1" dirty="0">
              <a:solidFill>
                <a:srgbClr val="00B0F0"/>
              </a:solidFill>
            </a:endParaRPr>
          </a:p>
        </p:txBody>
      </p:sp>
    </p:spTree>
    <p:extLst>
      <p:ext uri="{BB962C8B-B14F-4D97-AF65-F5344CB8AC3E}">
        <p14:creationId xmlns:p14="http://schemas.microsoft.com/office/powerpoint/2010/main" val="310755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r>
              <a:rPr lang="en-US" i="1" dirty="0" smtClean="0">
                <a:solidFill>
                  <a:srgbClr val="0070C0"/>
                </a:solidFill>
              </a:rPr>
              <a:t> </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Ε. </a:t>
            </a:r>
            <a:r>
              <a:rPr lang="el-GR" sz="2400" b="1" kern="0" dirty="0">
                <a:solidFill>
                  <a:srgbClr val="002060"/>
                </a:solidFill>
              </a:rPr>
              <a:t>Ποιότητα Υπηρεσιών</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691195"/>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Ε3</a:t>
            </a:r>
            <a:r>
              <a:rPr lang="el-GR" sz="2200" b="1" kern="0" dirty="0">
                <a:solidFill>
                  <a:srgbClr val="002060"/>
                </a:solidFill>
              </a:rPr>
              <a:t>. Διαχείριση</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36638"/>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121578"/>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Σύστημα ελέγχου &amp; διαχείρισης – </a:t>
            </a:r>
            <a:r>
              <a:rPr lang="en-US" sz="1600" b="1" dirty="0">
                <a:solidFill>
                  <a:srgbClr val="002060"/>
                </a:solidFill>
              </a:rPr>
              <a:t>BMS</a:t>
            </a:r>
            <a:endParaRPr lang="el-GR" sz="1600" b="1" dirty="0" smtClean="0">
              <a:solidFill>
                <a:srgbClr val="002060"/>
              </a:solidFill>
            </a:endParaRPr>
          </a:p>
          <a:p>
            <a:r>
              <a:rPr lang="el-GR" sz="1600" dirty="0">
                <a:solidFill>
                  <a:srgbClr val="002060"/>
                </a:solidFill>
              </a:rPr>
              <a:t>Δεν υπάρχει κεντρικό σύστημα ελέγχου και </a:t>
            </a:r>
            <a:r>
              <a:rPr lang="el-GR" sz="1600" dirty="0" smtClean="0">
                <a:solidFill>
                  <a:srgbClr val="002060"/>
                </a:solidFill>
              </a:rPr>
              <a:t>διαχείρισης : </a:t>
            </a:r>
            <a:r>
              <a:rPr lang="el-GR" sz="1600" b="1" dirty="0" smtClean="0">
                <a:solidFill>
                  <a:srgbClr val="00B0F0"/>
                </a:solidFill>
              </a:rPr>
              <a:t>-1</a:t>
            </a:r>
            <a:endParaRPr lang="el-GR" sz="1600" b="1" dirty="0">
              <a:solidFill>
                <a:srgbClr val="00B0F0"/>
              </a:solidFill>
            </a:endParaRPr>
          </a:p>
        </p:txBody>
      </p:sp>
      <p:sp>
        <p:nvSpPr>
          <p:cNvPr id="17" name="TextBox 16"/>
          <p:cNvSpPr txBox="1"/>
          <p:nvPr/>
        </p:nvSpPr>
        <p:spPr>
          <a:xfrm>
            <a:off x="153909" y="2660349"/>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Σύστημα ενεργειακής διαχείρισης – </a:t>
            </a:r>
            <a:r>
              <a:rPr lang="en-US" sz="1600" b="1" dirty="0">
                <a:solidFill>
                  <a:srgbClr val="002060"/>
                </a:solidFill>
              </a:rPr>
              <a:t>BEMS</a:t>
            </a:r>
            <a:endParaRPr lang="el-GR" sz="1600" b="1" dirty="0">
              <a:solidFill>
                <a:srgbClr val="002060"/>
              </a:solidFill>
            </a:endParaRPr>
          </a:p>
          <a:p>
            <a:r>
              <a:rPr lang="el-GR" sz="1600" dirty="0" smtClean="0">
                <a:solidFill>
                  <a:srgbClr val="002060"/>
                </a:solidFill>
              </a:rPr>
              <a:t>Υπάρχει σύστημα αντιστάθμισης : </a:t>
            </a:r>
            <a:r>
              <a:rPr lang="el-GR" sz="1600" b="1" dirty="0" smtClean="0">
                <a:solidFill>
                  <a:srgbClr val="00B0F0"/>
                </a:solidFill>
              </a:rPr>
              <a:t>0</a:t>
            </a:r>
            <a:endParaRPr lang="el-GR" sz="1600" b="1" dirty="0">
              <a:solidFill>
                <a:srgbClr val="00B0F0"/>
              </a:solidFill>
            </a:endParaRPr>
          </a:p>
        </p:txBody>
      </p:sp>
      <p:sp>
        <p:nvSpPr>
          <p:cNvPr id="19" name="TextBox 18"/>
          <p:cNvSpPr txBox="1"/>
          <p:nvPr/>
        </p:nvSpPr>
        <p:spPr>
          <a:xfrm>
            <a:off x="153909" y="3214767"/>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Σύστημα ελέγχου τεχνητού φωτισμού</a:t>
            </a:r>
          </a:p>
          <a:p>
            <a:r>
              <a:rPr lang="el-GR" sz="1600" dirty="0">
                <a:solidFill>
                  <a:srgbClr val="002060"/>
                </a:solidFill>
              </a:rPr>
              <a:t>Δεν υπάρχει σύστημα ελέγχου τεχνητού </a:t>
            </a:r>
            <a:r>
              <a:rPr lang="el-GR" sz="1600" dirty="0" smtClean="0">
                <a:solidFill>
                  <a:srgbClr val="002060"/>
                </a:solidFill>
              </a:rPr>
              <a:t>φωτισμού : </a:t>
            </a:r>
            <a:r>
              <a:rPr lang="el-GR" sz="1600" b="1" dirty="0" smtClean="0">
                <a:solidFill>
                  <a:srgbClr val="00B0F0"/>
                </a:solidFill>
              </a:rPr>
              <a:t>-1</a:t>
            </a:r>
            <a:endParaRPr lang="el-GR" sz="1600" b="1" dirty="0">
              <a:solidFill>
                <a:srgbClr val="00B0F0"/>
              </a:solidFill>
            </a:endParaRPr>
          </a:p>
        </p:txBody>
      </p:sp>
      <p:sp>
        <p:nvSpPr>
          <p:cNvPr id="20" name="TextBox 19"/>
          <p:cNvSpPr txBox="1"/>
          <p:nvPr/>
        </p:nvSpPr>
        <p:spPr>
          <a:xfrm>
            <a:off x="153909" y="3765119"/>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Σύστημα τοπικού ελέγχου θέρμανσης/ψύξης</a:t>
            </a:r>
          </a:p>
          <a:p>
            <a:r>
              <a:rPr lang="el-GR" sz="1600" dirty="0">
                <a:solidFill>
                  <a:srgbClr val="002060"/>
                </a:solidFill>
              </a:rPr>
              <a:t>Τοπικές μονάδες με θερμοστατικό έλεγχο </a:t>
            </a:r>
            <a:r>
              <a:rPr lang="el-GR" sz="1600" dirty="0" smtClean="0">
                <a:solidFill>
                  <a:srgbClr val="002060"/>
                </a:solidFill>
              </a:rPr>
              <a:t>: </a:t>
            </a:r>
            <a:r>
              <a:rPr lang="el-GR" sz="1600" b="1" dirty="0" smtClean="0">
                <a:solidFill>
                  <a:srgbClr val="00B0F0"/>
                </a:solidFill>
              </a:rPr>
              <a:t>0</a:t>
            </a:r>
            <a:endParaRPr lang="el-GR" sz="1600" b="1" dirty="0">
              <a:solidFill>
                <a:srgbClr val="00B0F0"/>
              </a:solidFill>
            </a:endParaRPr>
          </a:p>
        </p:txBody>
      </p:sp>
      <p:sp>
        <p:nvSpPr>
          <p:cNvPr id="21" name="Rectangle 57">
            <a:extLst>
              <a:ext uri="{FF2B5EF4-FFF2-40B4-BE49-F238E27FC236}">
                <a16:creationId xmlns="" xmlns:a16="http://schemas.microsoft.com/office/drawing/2014/main" id="{1CF8763F-0E64-4933-9B58-37AECDD0D901}"/>
              </a:ext>
            </a:extLst>
          </p:cNvPr>
          <p:cNvSpPr/>
          <p:nvPr/>
        </p:nvSpPr>
        <p:spPr>
          <a:xfrm>
            <a:off x="2167728" y="4251827"/>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Ε4. </a:t>
            </a:r>
            <a:r>
              <a:rPr lang="en-US" sz="2200" b="1" kern="0" dirty="0">
                <a:solidFill>
                  <a:srgbClr val="002060"/>
                </a:solidFill>
              </a:rPr>
              <a:t>E</a:t>
            </a:r>
            <a:r>
              <a:rPr lang="el-GR" sz="2200" b="1" kern="0" dirty="0">
                <a:solidFill>
                  <a:srgbClr val="002060"/>
                </a:solidFill>
              </a:rPr>
              <a:t>υελιξία &amp; Προσαρμοστικότητα</a:t>
            </a:r>
            <a:endParaRPr lang="en-US" sz="2200" b="1" kern="0" dirty="0">
              <a:solidFill>
                <a:srgbClr val="002060"/>
              </a:solidFill>
            </a:endParaRPr>
          </a:p>
        </p:txBody>
      </p:sp>
      <p:sp>
        <p:nvSpPr>
          <p:cNvPr id="23" name="TextBox 22"/>
          <p:cNvSpPr txBox="1"/>
          <p:nvPr/>
        </p:nvSpPr>
        <p:spPr>
          <a:xfrm>
            <a:off x="139891" y="4700315"/>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Αλλαγή πηγής ενέργειας ή </a:t>
            </a:r>
            <a:r>
              <a:rPr lang="el-GR" sz="1600" b="1" dirty="0" smtClean="0">
                <a:solidFill>
                  <a:srgbClr val="002060"/>
                </a:solidFill>
              </a:rPr>
              <a:t>καυσίμου</a:t>
            </a:r>
          </a:p>
          <a:p>
            <a:r>
              <a:rPr lang="el-GR" sz="1600" dirty="0" smtClean="0">
                <a:solidFill>
                  <a:srgbClr val="002060"/>
                </a:solidFill>
              </a:rPr>
              <a:t>Η </a:t>
            </a:r>
            <a:r>
              <a:rPr lang="el-GR" sz="1600" dirty="0">
                <a:solidFill>
                  <a:srgbClr val="002060"/>
                </a:solidFill>
              </a:rPr>
              <a:t>εγκατάσταση </a:t>
            </a:r>
            <a:r>
              <a:rPr lang="el-GR" sz="1600" dirty="0" smtClean="0">
                <a:solidFill>
                  <a:srgbClr val="002060"/>
                </a:solidFill>
              </a:rPr>
              <a:t>φωτοβολταϊκών </a:t>
            </a:r>
            <a:r>
              <a:rPr lang="el-GR" sz="1600" dirty="0">
                <a:solidFill>
                  <a:srgbClr val="002060"/>
                </a:solidFill>
              </a:rPr>
              <a:t>είναι εφικτή με μια μικρή </a:t>
            </a:r>
            <a:r>
              <a:rPr lang="el-GR" sz="1600" dirty="0" smtClean="0">
                <a:solidFill>
                  <a:srgbClr val="002060"/>
                </a:solidFill>
              </a:rPr>
              <a:t>ανακαίνιση : </a:t>
            </a:r>
            <a:r>
              <a:rPr lang="el-GR" sz="1600" b="1" dirty="0" smtClean="0">
                <a:solidFill>
                  <a:srgbClr val="00B0F0"/>
                </a:solidFill>
              </a:rPr>
              <a:t>3</a:t>
            </a:r>
            <a:endParaRPr lang="el-GR" sz="1600" b="1" dirty="0">
              <a:solidFill>
                <a:srgbClr val="00B0F0"/>
              </a:solidFill>
            </a:endParaRPr>
          </a:p>
        </p:txBody>
      </p:sp>
      <p:sp>
        <p:nvSpPr>
          <p:cNvPr id="25" name="Rectangle 57">
            <a:extLst>
              <a:ext uri="{FF2B5EF4-FFF2-40B4-BE49-F238E27FC236}">
                <a16:creationId xmlns="" xmlns:a16="http://schemas.microsoft.com/office/drawing/2014/main" id="{1CF8763F-0E64-4933-9B58-37AECDD0D901}"/>
              </a:ext>
            </a:extLst>
          </p:cNvPr>
          <p:cNvSpPr/>
          <p:nvPr/>
        </p:nvSpPr>
        <p:spPr>
          <a:xfrm>
            <a:off x="2095947" y="5225529"/>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Ε5</a:t>
            </a:r>
            <a:r>
              <a:rPr lang="el-GR" sz="2200" b="1" kern="0" dirty="0">
                <a:solidFill>
                  <a:srgbClr val="002060"/>
                </a:solidFill>
              </a:rPr>
              <a:t>. Βελτιστοποίηση &amp; Συντήρηση Λειτουργιών</a:t>
            </a:r>
            <a:endParaRPr lang="en-US" sz="2200" b="1" kern="0" dirty="0">
              <a:solidFill>
                <a:srgbClr val="002060"/>
              </a:solidFill>
            </a:endParaRPr>
          </a:p>
        </p:txBody>
      </p:sp>
      <p:sp>
        <p:nvSpPr>
          <p:cNvPr id="26" name="TextBox 25"/>
          <p:cNvSpPr txBox="1"/>
          <p:nvPr/>
        </p:nvSpPr>
        <p:spPr>
          <a:xfrm>
            <a:off x="68110" y="5664965"/>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Διαθεσιμότητα Κατασκευαστικών Σχεδίων, Μελετών, Τεχνικών εγχειριδίων μηχανημάτων</a:t>
            </a:r>
          </a:p>
          <a:p>
            <a:r>
              <a:rPr lang="el-GR" sz="1600" dirty="0">
                <a:solidFill>
                  <a:srgbClr val="002060"/>
                </a:solidFill>
              </a:rPr>
              <a:t>Τα κατασκευαστικά σχέδια, οι μελέτες και τα τεχνικά εγχειρίδια μηχανημάτων </a:t>
            </a:r>
            <a:r>
              <a:rPr lang="el-GR" sz="1600" dirty="0" smtClean="0">
                <a:solidFill>
                  <a:srgbClr val="002060"/>
                </a:solidFill>
              </a:rPr>
              <a:t>είναι ελλιπή : </a:t>
            </a:r>
            <a:r>
              <a:rPr lang="el-GR" sz="1600" b="1" dirty="0" smtClean="0">
                <a:solidFill>
                  <a:srgbClr val="00B0F0"/>
                </a:solidFill>
              </a:rPr>
              <a:t>-1</a:t>
            </a:r>
            <a:endParaRPr lang="el-GR" sz="1600" b="1" dirty="0">
              <a:solidFill>
                <a:srgbClr val="00B0F0"/>
              </a:solidFill>
            </a:endParaRPr>
          </a:p>
        </p:txBody>
      </p:sp>
    </p:spTree>
    <p:extLst>
      <p:ext uri="{BB962C8B-B14F-4D97-AF65-F5344CB8AC3E}">
        <p14:creationId xmlns:p14="http://schemas.microsoft.com/office/powerpoint/2010/main" val="147631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ΣΤ. </a:t>
            </a:r>
            <a:r>
              <a:rPr lang="el-GR" sz="2400" b="1" kern="0" dirty="0">
                <a:solidFill>
                  <a:srgbClr val="002060"/>
                </a:solidFill>
              </a:rPr>
              <a:t>Κοινωνία, Πολιτισμός</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ΣΤ1</a:t>
            </a:r>
            <a:r>
              <a:rPr lang="el-GR" sz="2200" b="1" kern="0" dirty="0">
                <a:solidFill>
                  <a:srgbClr val="002060"/>
                </a:solidFill>
              </a:rPr>
              <a:t>. Κοινωνικές Πτυχές</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48320"/>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Προσβασιμότητα ατόμων με ειδικές ανάγκες </a:t>
            </a:r>
            <a:endParaRPr lang="el-GR" sz="1600" b="1" dirty="0" smtClean="0">
              <a:solidFill>
                <a:srgbClr val="002060"/>
              </a:solidFill>
            </a:endParaRPr>
          </a:p>
          <a:p>
            <a:r>
              <a:rPr lang="el-GR" sz="1600" dirty="0" smtClean="0">
                <a:solidFill>
                  <a:srgbClr val="002060"/>
                </a:solidFill>
              </a:rPr>
              <a:t>Οι εξωτερικοί χώροι, η </a:t>
            </a:r>
            <a:r>
              <a:rPr lang="el-GR" sz="1600" dirty="0">
                <a:solidFill>
                  <a:srgbClr val="002060"/>
                </a:solidFill>
              </a:rPr>
              <a:t>είσοδος και οι διάδρομοι </a:t>
            </a:r>
            <a:r>
              <a:rPr lang="el-GR" sz="1600" dirty="0" smtClean="0">
                <a:solidFill>
                  <a:srgbClr val="002060"/>
                </a:solidFill>
              </a:rPr>
              <a:t>ισογείου </a:t>
            </a:r>
            <a:r>
              <a:rPr lang="el-GR" sz="1600" dirty="0">
                <a:solidFill>
                  <a:srgbClr val="002060"/>
                </a:solidFill>
              </a:rPr>
              <a:t>είναι προσπελάσιμα από ΑΜΕΑ και γενικώς εμποδιζόμενα </a:t>
            </a:r>
            <a:r>
              <a:rPr lang="el-GR" sz="1600" dirty="0" smtClean="0">
                <a:solidFill>
                  <a:srgbClr val="002060"/>
                </a:solidFill>
              </a:rPr>
              <a:t>άτομα : </a:t>
            </a:r>
            <a:r>
              <a:rPr lang="el-GR" sz="1600" b="1" dirty="0" smtClean="0">
                <a:solidFill>
                  <a:srgbClr val="00B0F0"/>
                </a:solidFill>
              </a:rPr>
              <a:t>-1</a:t>
            </a:r>
            <a:endParaRPr lang="el-GR" sz="1600" b="1" dirty="0">
              <a:solidFill>
                <a:srgbClr val="00B0F0"/>
              </a:solidFill>
            </a:endParaRPr>
          </a:p>
        </p:txBody>
      </p:sp>
      <p:sp>
        <p:nvSpPr>
          <p:cNvPr id="15" name="Rectangle 14"/>
          <p:cNvSpPr/>
          <p:nvPr/>
        </p:nvSpPr>
        <p:spPr>
          <a:xfrm>
            <a:off x="252304" y="3384998"/>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Ζ. </a:t>
            </a:r>
            <a:r>
              <a:rPr lang="el-GR" sz="2400" b="1" kern="0" dirty="0">
                <a:solidFill>
                  <a:srgbClr val="002060"/>
                </a:solidFill>
              </a:rPr>
              <a:t>Οικονομία</a:t>
            </a:r>
            <a:endParaRPr lang="en-US" sz="2400" b="1" kern="0" dirty="0">
              <a:solidFill>
                <a:srgbClr val="002060"/>
              </a:solidFill>
            </a:endParaRPr>
          </a:p>
        </p:txBody>
      </p:sp>
      <p:sp>
        <p:nvSpPr>
          <p:cNvPr id="17" name="Rectangle 57">
            <a:extLst>
              <a:ext uri="{FF2B5EF4-FFF2-40B4-BE49-F238E27FC236}">
                <a16:creationId xmlns="" xmlns:a16="http://schemas.microsoft.com/office/drawing/2014/main" id="{1CF8763F-0E64-4933-9B58-37AECDD0D901}"/>
              </a:ext>
            </a:extLst>
          </p:cNvPr>
          <p:cNvSpPr/>
          <p:nvPr/>
        </p:nvSpPr>
        <p:spPr>
          <a:xfrm>
            <a:off x="2181746" y="3909292"/>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Ζ1</a:t>
            </a:r>
            <a:r>
              <a:rPr lang="el-GR" sz="2200" b="1" kern="0" dirty="0">
                <a:solidFill>
                  <a:srgbClr val="002060"/>
                </a:solidFill>
              </a:rPr>
              <a:t>. </a:t>
            </a:r>
            <a:r>
              <a:rPr lang="el-GR" sz="2200" b="1" kern="0" dirty="0" smtClean="0">
                <a:solidFill>
                  <a:srgbClr val="002060"/>
                </a:solidFill>
              </a:rPr>
              <a:t>Κόστος</a:t>
            </a:r>
            <a:endParaRPr lang="en-US" sz="2200" b="1" kern="0" dirty="0">
              <a:solidFill>
                <a:srgbClr val="002060"/>
              </a:solidFill>
            </a:endParaRPr>
          </a:p>
        </p:txBody>
      </p:sp>
      <p:grpSp>
        <p:nvGrpSpPr>
          <p:cNvPr id="18" name="Group 95">
            <a:extLst>
              <a:ext uri="{FF2B5EF4-FFF2-40B4-BE49-F238E27FC236}">
                <a16:creationId xmlns="" xmlns:a16="http://schemas.microsoft.com/office/drawing/2014/main" id="{ECAEA2DC-6401-4A0C-9727-AEB1A7571AF9}"/>
              </a:ext>
            </a:extLst>
          </p:cNvPr>
          <p:cNvGrpSpPr/>
          <p:nvPr/>
        </p:nvGrpSpPr>
        <p:grpSpPr>
          <a:xfrm>
            <a:off x="80152" y="3854735"/>
            <a:ext cx="2268042" cy="540000"/>
            <a:chOff x="167340" y="815433"/>
            <a:chExt cx="2268042" cy="540000"/>
          </a:xfrm>
        </p:grpSpPr>
        <p:pic>
          <p:nvPicPr>
            <p:cNvPr id="19"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20" name="TextBox 19">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21" name="TextBox 20"/>
          <p:cNvSpPr txBox="1"/>
          <p:nvPr/>
        </p:nvSpPr>
        <p:spPr>
          <a:xfrm>
            <a:off x="153909" y="4412099"/>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Ετήσιο </a:t>
            </a:r>
            <a:r>
              <a:rPr lang="el-GR" sz="1600" b="1" dirty="0">
                <a:solidFill>
                  <a:srgbClr val="002060"/>
                </a:solidFill>
              </a:rPr>
              <a:t>κόστος κατανάλωσης ενέργειας ανά μονάδα ωφέλιμης επιφάνειας  </a:t>
            </a:r>
            <a:endParaRPr lang="el-GR" sz="1600" b="1" dirty="0" smtClean="0">
              <a:solidFill>
                <a:srgbClr val="002060"/>
              </a:solidFill>
            </a:endParaRPr>
          </a:p>
          <a:p>
            <a:r>
              <a:rPr lang="en-US" sz="1600" dirty="0" smtClean="0">
                <a:solidFill>
                  <a:srgbClr val="002060"/>
                </a:solidFill>
              </a:rPr>
              <a:t>23</a:t>
            </a:r>
            <a:r>
              <a:rPr lang="el-GR" sz="1600" dirty="0" smtClean="0">
                <a:solidFill>
                  <a:srgbClr val="002060"/>
                </a:solidFill>
              </a:rPr>
              <a:t>,</a:t>
            </a:r>
            <a:r>
              <a:rPr lang="en-US" sz="1600" dirty="0" smtClean="0">
                <a:solidFill>
                  <a:srgbClr val="002060"/>
                </a:solidFill>
              </a:rPr>
              <a:t>8 </a:t>
            </a:r>
            <a:r>
              <a:rPr lang="en-US" sz="1600" dirty="0">
                <a:solidFill>
                  <a:srgbClr val="002060"/>
                </a:solidFill>
              </a:rPr>
              <a:t>€/</a:t>
            </a:r>
            <a:r>
              <a:rPr lang="en-US" sz="1600" dirty="0" smtClean="0">
                <a:solidFill>
                  <a:srgbClr val="002060"/>
                </a:solidFill>
              </a:rPr>
              <a:t>m</a:t>
            </a:r>
            <a:r>
              <a:rPr lang="en-US" sz="1600" baseline="30000" dirty="0" smtClean="0">
                <a:solidFill>
                  <a:srgbClr val="002060"/>
                </a:solidFill>
              </a:rPr>
              <a:t>2</a:t>
            </a:r>
            <a:r>
              <a:rPr lang="el-GR" sz="1600" dirty="0" smtClean="0">
                <a:solidFill>
                  <a:srgbClr val="002060"/>
                </a:solidFill>
              </a:rPr>
              <a:t> : </a:t>
            </a:r>
            <a:r>
              <a:rPr lang="el-GR" sz="1600" b="1" dirty="0" smtClean="0">
                <a:solidFill>
                  <a:srgbClr val="00B0F0"/>
                </a:solidFill>
              </a:rPr>
              <a:t>-1</a:t>
            </a:r>
            <a:endParaRPr lang="el-GR" sz="1600" b="1" dirty="0">
              <a:solidFill>
                <a:srgbClr val="00B0F0"/>
              </a:solidFill>
            </a:endParaRPr>
          </a:p>
        </p:txBody>
      </p:sp>
      <p:sp>
        <p:nvSpPr>
          <p:cNvPr id="22" name="TextBox 21"/>
          <p:cNvSpPr txBox="1"/>
          <p:nvPr/>
        </p:nvSpPr>
        <p:spPr>
          <a:xfrm>
            <a:off x="196097" y="4996874"/>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Ετήσιο </a:t>
            </a:r>
            <a:r>
              <a:rPr lang="el-GR" sz="1600" b="1" dirty="0">
                <a:solidFill>
                  <a:srgbClr val="002060"/>
                </a:solidFill>
              </a:rPr>
              <a:t>κόστος κατανάλωσης </a:t>
            </a:r>
            <a:r>
              <a:rPr lang="el-GR" sz="1600" b="1" dirty="0" smtClean="0">
                <a:solidFill>
                  <a:srgbClr val="002060"/>
                </a:solidFill>
              </a:rPr>
              <a:t>νερού ανά </a:t>
            </a:r>
            <a:r>
              <a:rPr lang="el-GR" sz="1600" b="1" dirty="0">
                <a:solidFill>
                  <a:srgbClr val="002060"/>
                </a:solidFill>
              </a:rPr>
              <a:t>μονάδα ωφέλιμης επιφάνειας  </a:t>
            </a:r>
            <a:endParaRPr lang="el-GR" sz="1600" b="1" dirty="0" smtClean="0">
              <a:solidFill>
                <a:srgbClr val="002060"/>
              </a:solidFill>
            </a:endParaRPr>
          </a:p>
          <a:p>
            <a:r>
              <a:rPr lang="el-GR" sz="1600" dirty="0" smtClean="0">
                <a:solidFill>
                  <a:srgbClr val="002060"/>
                </a:solidFill>
              </a:rPr>
              <a:t>0,37</a:t>
            </a:r>
            <a:r>
              <a:rPr lang="en-US" sz="1600" dirty="0" smtClean="0">
                <a:solidFill>
                  <a:srgbClr val="002060"/>
                </a:solidFill>
              </a:rPr>
              <a:t> </a:t>
            </a:r>
            <a:r>
              <a:rPr lang="en-US" sz="1600" dirty="0">
                <a:solidFill>
                  <a:srgbClr val="002060"/>
                </a:solidFill>
              </a:rPr>
              <a:t>€/</a:t>
            </a:r>
            <a:r>
              <a:rPr lang="en-US" sz="1600" dirty="0" smtClean="0">
                <a:solidFill>
                  <a:srgbClr val="002060"/>
                </a:solidFill>
              </a:rPr>
              <a:t>m</a:t>
            </a:r>
            <a:r>
              <a:rPr lang="en-US" sz="1600" baseline="30000" dirty="0" smtClean="0">
                <a:solidFill>
                  <a:srgbClr val="002060"/>
                </a:solidFill>
              </a:rPr>
              <a:t>2</a:t>
            </a:r>
            <a:r>
              <a:rPr lang="el-GR" sz="1600" dirty="0" smtClean="0">
                <a:solidFill>
                  <a:srgbClr val="002060"/>
                </a:solidFill>
              </a:rPr>
              <a:t> : </a:t>
            </a:r>
            <a:r>
              <a:rPr lang="el-GR" sz="1600" b="1" dirty="0" smtClean="0">
                <a:solidFill>
                  <a:srgbClr val="00B0F0"/>
                </a:solidFill>
              </a:rPr>
              <a:t>2,5</a:t>
            </a:r>
            <a:endParaRPr lang="el-GR" sz="1600" b="1" dirty="0">
              <a:solidFill>
                <a:srgbClr val="00B0F0"/>
              </a:solidFill>
            </a:endParaRPr>
          </a:p>
        </p:txBody>
      </p:sp>
    </p:spTree>
    <p:extLst>
      <p:ext uri="{BB962C8B-B14F-4D97-AF65-F5344CB8AC3E}">
        <p14:creationId xmlns:p14="http://schemas.microsoft.com/office/powerpoint/2010/main" val="39544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Υπάρχουσα κατάσταση - Αποτελέσματα</a:t>
            </a:r>
            <a:endParaRPr lang="el-GR" sz="2200" b="1" dirty="0">
              <a:solidFill>
                <a:srgbClr val="002060"/>
              </a:solidFill>
            </a:endParaRPr>
          </a:p>
        </p:txBody>
      </p:sp>
      <p:pic>
        <p:nvPicPr>
          <p:cNvPr id="5" name="Picture 4"/>
          <p:cNvPicPr>
            <a:picLocks noChangeAspect="1"/>
          </p:cNvPicPr>
          <p:nvPr/>
        </p:nvPicPr>
        <p:blipFill rotWithShape="1">
          <a:blip r:embed="rId5"/>
          <a:srcRect l="4486" t="13316" r="50935" b="12032"/>
          <a:stretch/>
        </p:blipFill>
        <p:spPr>
          <a:xfrm>
            <a:off x="192148" y="1236726"/>
            <a:ext cx="4477020" cy="4092202"/>
          </a:xfrm>
          <a:prstGeom prst="rect">
            <a:avLst/>
          </a:prstGeom>
        </p:spPr>
      </p:pic>
      <p:pic>
        <p:nvPicPr>
          <p:cNvPr id="7" name="Picture 6"/>
          <p:cNvPicPr>
            <a:picLocks noChangeAspect="1"/>
          </p:cNvPicPr>
          <p:nvPr/>
        </p:nvPicPr>
        <p:blipFill rotWithShape="1">
          <a:blip r:embed="rId6"/>
          <a:srcRect l="1309" t="21877" r="61776" b="10661"/>
          <a:stretch/>
        </p:blipFill>
        <p:spPr>
          <a:xfrm>
            <a:off x="4861316" y="1236726"/>
            <a:ext cx="4102589" cy="4092202"/>
          </a:xfrm>
          <a:prstGeom prst="rect">
            <a:avLst/>
          </a:prstGeom>
        </p:spPr>
      </p:pic>
      <p:pic>
        <p:nvPicPr>
          <p:cNvPr id="16" name="Picture 15"/>
          <p:cNvPicPr>
            <a:picLocks noChangeAspect="1"/>
          </p:cNvPicPr>
          <p:nvPr/>
        </p:nvPicPr>
        <p:blipFill>
          <a:blip r:embed="rId7"/>
          <a:stretch>
            <a:fillRect/>
          </a:stretch>
        </p:blipFill>
        <p:spPr>
          <a:xfrm>
            <a:off x="5899673" y="5453195"/>
            <a:ext cx="1993565" cy="1079086"/>
          </a:xfrm>
          <a:prstGeom prst="rect">
            <a:avLst/>
          </a:prstGeom>
        </p:spPr>
      </p:pic>
    </p:spTree>
    <p:extLst>
      <p:ext uri="{BB962C8B-B14F-4D97-AF65-F5344CB8AC3E}">
        <p14:creationId xmlns:p14="http://schemas.microsoft.com/office/powerpoint/2010/main" val="416587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110" y="78657"/>
            <a:ext cx="9007524" cy="360000"/>
            <a:chOff x="42472" y="78657"/>
            <a:chExt cx="9023969" cy="360000"/>
          </a:xfrm>
        </p:grpSpPr>
        <p:pic>
          <p:nvPicPr>
            <p:cNvPr id="34"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endParaRPr lang="it-IT" sz="1400" b="1" i="1" dirty="0">
              <a:solidFill>
                <a:srgbClr val="0070C0"/>
              </a:solidFill>
            </a:endParaRPr>
          </a:p>
        </p:txBody>
      </p:sp>
      <p:sp>
        <p:nvSpPr>
          <p:cNvPr id="17" name="Rectangle 16"/>
          <p:cNvSpPr/>
          <p:nvPr/>
        </p:nvSpPr>
        <p:spPr>
          <a:xfrm>
            <a:off x="-1" y="778453"/>
            <a:ext cx="9144001" cy="461665"/>
          </a:xfrm>
          <a:prstGeom prst="rect">
            <a:avLst/>
          </a:prstGeom>
        </p:spPr>
        <p:txBody>
          <a:bodyPr wrap="square">
            <a:spAutoFit/>
          </a:bodyPr>
          <a:lstStyle/>
          <a:p>
            <a:pPr algn="ctr">
              <a:defRPr/>
            </a:pPr>
            <a:r>
              <a:rPr lang="el-GR" sz="2400" b="1" kern="0" dirty="0" smtClean="0">
                <a:solidFill>
                  <a:srgbClr val="002060"/>
                </a:solidFill>
              </a:rPr>
              <a:t>Σενάριο 1                                                Σενάριο 2</a:t>
            </a:r>
            <a:endParaRPr lang="en-US" sz="2400" b="1" kern="0" dirty="0">
              <a:solidFill>
                <a:srgbClr val="002060"/>
              </a:solidFill>
            </a:endParaRPr>
          </a:p>
        </p:txBody>
      </p:sp>
      <p:sp>
        <p:nvSpPr>
          <p:cNvPr id="2" name="Rectangle 1"/>
          <p:cNvSpPr/>
          <p:nvPr/>
        </p:nvSpPr>
        <p:spPr>
          <a:xfrm>
            <a:off x="-1" y="1318775"/>
            <a:ext cx="4606183" cy="3693319"/>
          </a:xfrm>
          <a:prstGeom prst="rect">
            <a:avLst/>
          </a:prstGeom>
        </p:spPr>
        <p:txBody>
          <a:bodyPr wrap="square">
            <a:spAutoFit/>
          </a:bodyPr>
          <a:lstStyle/>
          <a:p>
            <a:pPr marL="285750" indent="-285750">
              <a:buFont typeface="Wingdings" panose="05000000000000000000" pitchFamily="2" charset="2"/>
              <a:buChar char="v"/>
            </a:pPr>
            <a:r>
              <a:rPr lang="el-GR" dirty="0" smtClean="0"/>
              <a:t>Εγκατάσταση ΦΒ (</a:t>
            </a:r>
            <a:r>
              <a:rPr lang="en-US" dirty="0" smtClean="0"/>
              <a:t>9</a:t>
            </a:r>
            <a:r>
              <a:rPr lang="el-GR" dirty="0" smtClean="0"/>
              <a:t>0</a:t>
            </a:r>
            <a:r>
              <a:rPr lang="en-US" dirty="0" smtClean="0"/>
              <a:t> </a:t>
            </a:r>
            <a:r>
              <a:rPr lang="el-GR" dirty="0" smtClean="0"/>
              <a:t>πάνελ, συνολικής επιφάνειας </a:t>
            </a:r>
            <a:r>
              <a:rPr lang="en-US" dirty="0"/>
              <a:t>146.7 m</a:t>
            </a:r>
            <a:r>
              <a:rPr lang="en-US" baseline="30000" dirty="0"/>
              <a:t>2</a:t>
            </a:r>
            <a:r>
              <a:rPr lang="en-US" dirty="0"/>
              <a:t> </a:t>
            </a:r>
            <a:r>
              <a:rPr lang="el-GR" dirty="0" smtClean="0"/>
              <a:t>και απόδοσης </a:t>
            </a:r>
            <a:r>
              <a:rPr lang="en-US" dirty="0" smtClean="0"/>
              <a:t>19%) </a:t>
            </a:r>
            <a:endParaRPr lang="el-GR" dirty="0" smtClean="0"/>
          </a:p>
          <a:p>
            <a:pPr marL="285750" indent="-285750">
              <a:buFont typeface="Wingdings" panose="05000000000000000000" pitchFamily="2" charset="2"/>
              <a:buChar char="v"/>
            </a:pPr>
            <a:r>
              <a:rPr lang="el-GR" dirty="0" smtClean="0"/>
              <a:t>Εγκατάσταση κεντρικών Α.Θ. για θέρμανση/ ψύξη </a:t>
            </a:r>
            <a:r>
              <a:rPr lang="en-US" dirty="0" smtClean="0"/>
              <a:t>(9 </a:t>
            </a:r>
            <a:r>
              <a:rPr lang="el-GR" dirty="0" smtClean="0"/>
              <a:t>Α.Θ., ισχύος </a:t>
            </a:r>
            <a:r>
              <a:rPr lang="en-US" dirty="0" smtClean="0"/>
              <a:t>35kW </a:t>
            </a:r>
            <a:r>
              <a:rPr lang="el-GR" dirty="0" smtClean="0"/>
              <a:t>έκαστη</a:t>
            </a:r>
            <a:r>
              <a:rPr lang="en-US" dirty="0" smtClean="0"/>
              <a:t>). </a:t>
            </a:r>
            <a:r>
              <a:rPr lang="el-GR" dirty="0"/>
              <a:t>Εγκατάσταση </a:t>
            </a:r>
            <a:r>
              <a:rPr lang="el-GR" dirty="0" smtClean="0"/>
              <a:t>μονάδων </a:t>
            </a:r>
            <a:r>
              <a:rPr lang="el-GR" dirty="0"/>
              <a:t>ανεμιστήρα στοιχείου - </a:t>
            </a:r>
            <a:r>
              <a:rPr lang="en-US" dirty="0" err="1" smtClean="0"/>
              <a:t>fancoils</a:t>
            </a:r>
            <a:r>
              <a:rPr lang="en-US" dirty="0" smtClean="0"/>
              <a:t>.</a:t>
            </a:r>
            <a:r>
              <a:rPr lang="el-GR" dirty="0" smtClean="0"/>
              <a:t> Θερμομόνωση όλων των δικτύων διανομής</a:t>
            </a:r>
            <a:endParaRPr lang="en-US" dirty="0"/>
          </a:p>
          <a:p>
            <a:pPr marL="285750" indent="-285750">
              <a:buFont typeface="Wingdings" panose="05000000000000000000" pitchFamily="2" charset="2"/>
              <a:buChar char="v"/>
            </a:pPr>
            <a:r>
              <a:rPr lang="el-GR" dirty="0" smtClean="0"/>
              <a:t>Αντικατάσταση φωτιστικών </a:t>
            </a:r>
            <a:r>
              <a:rPr lang="en-US" dirty="0" smtClean="0"/>
              <a:t>(</a:t>
            </a:r>
            <a:r>
              <a:rPr lang="el-GR" dirty="0" smtClean="0"/>
              <a:t>897 φωτιστικά</a:t>
            </a:r>
            <a:r>
              <a:rPr lang="en-US" dirty="0"/>
              <a:t>) </a:t>
            </a:r>
            <a:r>
              <a:rPr lang="el-GR" dirty="0" smtClean="0"/>
              <a:t>με φωτιστικά </a:t>
            </a:r>
            <a:r>
              <a:rPr lang="en-US" dirty="0" smtClean="0"/>
              <a:t>LED</a:t>
            </a:r>
            <a:endParaRPr lang="en-US" dirty="0"/>
          </a:p>
          <a:p>
            <a:pPr marL="285750" indent="-285750">
              <a:buFont typeface="Wingdings" panose="05000000000000000000" pitchFamily="2" charset="2"/>
              <a:buChar char="v"/>
            </a:pPr>
            <a:r>
              <a:rPr lang="el-GR" dirty="0" smtClean="0"/>
              <a:t>Εγκατάσταση συστήματος ελέγχου και διαχείρισης </a:t>
            </a:r>
            <a:r>
              <a:rPr lang="en-US" dirty="0" smtClean="0"/>
              <a:t>BMS</a:t>
            </a:r>
            <a:r>
              <a:rPr lang="el-GR" dirty="0" smtClean="0"/>
              <a:t>, συστήματος ελέγχου τεχνητού φωτισμού και συστημάτων τοπικού ελέγχου θέρμανσης/ ψύξης </a:t>
            </a:r>
            <a:endParaRPr lang="en-US" dirty="0"/>
          </a:p>
        </p:txBody>
      </p:sp>
      <p:sp>
        <p:nvSpPr>
          <p:cNvPr id="3" name="Rectangle 2"/>
          <p:cNvSpPr/>
          <p:nvPr/>
        </p:nvSpPr>
        <p:spPr>
          <a:xfrm>
            <a:off x="4503634" y="1318775"/>
            <a:ext cx="4640366" cy="5078313"/>
          </a:xfrm>
          <a:prstGeom prst="rect">
            <a:avLst/>
          </a:prstGeom>
        </p:spPr>
        <p:txBody>
          <a:bodyPr wrap="square">
            <a:spAutoFit/>
          </a:bodyPr>
          <a:lstStyle/>
          <a:p>
            <a:pPr marL="285750" indent="-285750">
              <a:buFont typeface="Wingdings" panose="05000000000000000000" pitchFamily="2" charset="2"/>
              <a:buChar char="v"/>
            </a:pPr>
            <a:r>
              <a:rPr lang="el-GR" dirty="0"/>
              <a:t>Εγκατάσταση ΦΒ (</a:t>
            </a:r>
            <a:r>
              <a:rPr lang="en-US" dirty="0"/>
              <a:t>9</a:t>
            </a:r>
            <a:r>
              <a:rPr lang="el-GR" dirty="0"/>
              <a:t>0</a:t>
            </a:r>
            <a:r>
              <a:rPr lang="en-US" dirty="0"/>
              <a:t> </a:t>
            </a:r>
            <a:r>
              <a:rPr lang="el-GR" dirty="0"/>
              <a:t>πάνελ, συνολικής επιφάνειας </a:t>
            </a:r>
            <a:r>
              <a:rPr lang="en-US" dirty="0"/>
              <a:t>146.7 m</a:t>
            </a:r>
            <a:r>
              <a:rPr lang="en-US" baseline="30000" dirty="0"/>
              <a:t>2</a:t>
            </a:r>
            <a:r>
              <a:rPr lang="en-US" dirty="0"/>
              <a:t> </a:t>
            </a:r>
            <a:r>
              <a:rPr lang="el-GR" dirty="0"/>
              <a:t>και απόδοσης </a:t>
            </a:r>
            <a:r>
              <a:rPr lang="en-US" dirty="0"/>
              <a:t>19</a:t>
            </a:r>
            <a:r>
              <a:rPr lang="en-US" dirty="0" smtClean="0"/>
              <a:t>%)</a:t>
            </a:r>
            <a:endParaRPr lang="el-GR" dirty="0" smtClean="0"/>
          </a:p>
          <a:p>
            <a:pPr marL="285750" indent="-285750">
              <a:buFont typeface="Wingdings" panose="05000000000000000000" pitchFamily="2" charset="2"/>
              <a:buChar char="v"/>
            </a:pPr>
            <a:r>
              <a:rPr lang="en-US" dirty="0" smtClean="0"/>
              <a:t> </a:t>
            </a:r>
            <a:r>
              <a:rPr lang="el-GR" dirty="0" smtClean="0"/>
              <a:t>Σύνδεση με ΦΒ πάρκο για κάλυψη επιπλέον αναγκών</a:t>
            </a:r>
            <a:endParaRPr lang="el-GR" dirty="0"/>
          </a:p>
          <a:p>
            <a:pPr marL="285750" indent="-285750">
              <a:buFont typeface="Wingdings" panose="05000000000000000000" pitchFamily="2" charset="2"/>
              <a:buChar char="v"/>
            </a:pPr>
            <a:r>
              <a:rPr lang="el-GR" dirty="0"/>
              <a:t>Εγκατάσταση κεντρικών Α.Θ. για θέρμανση/ ψύξη </a:t>
            </a:r>
            <a:r>
              <a:rPr lang="en-US" dirty="0" smtClean="0"/>
              <a:t>(9 </a:t>
            </a:r>
            <a:r>
              <a:rPr lang="el-GR" dirty="0"/>
              <a:t>Α.Θ., ισχύος </a:t>
            </a:r>
            <a:r>
              <a:rPr lang="en-US" dirty="0"/>
              <a:t>35kW </a:t>
            </a:r>
            <a:r>
              <a:rPr lang="el-GR" dirty="0"/>
              <a:t>έκαστη</a:t>
            </a:r>
            <a:r>
              <a:rPr lang="en-US" dirty="0"/>
              <a:t>). </a:t>
            </a:r>
            <a:r>
              <a:rPr lang="el-GR" dirty="0"/>
              <a:t>Εγκατάσταση μονάδων ανεμιστήρα στοιχείου - </a:t>
            </a:r>
            <a:r>
              <a:rPr lang="en-US" dirty="0" err="1"/>
              <a:t>fancoils</a:t>
            </a:r>
            <a:r>
              <a:rPr lang="en-US" dirty="0"/>
              <a:t>.</a:t>
            </a:r>
            <a:r>
              <a:rPr lang="el-GR" dirty="0"/>
              <a:t> Θερμομόνωση </a:t>
            </a:r>
            <a:r>
              <a:rPr lang="el-GR" dirty="0" smtClean="0"/>
              <a:t>δικτύων </a:t>
            </a:r>
            <a:r>
              <a:rPr lang="el-GR" dirty="0"/>
              <a:t>διανομής</a:t>
            </a:r>
            <a:endParaRPr lang="en-US" dirty="0"/>
          </a:p>
          <a:p>
            <a:pPr marL="285750" indent="-285750">
              <a:buFont typeface="Wingdings" panose="05000000000000000000" pitchFamily="2" charset="2"/>
              <a:buChar char="v"/>
            </a:pPr>
            <a:r>
              <a:rPr lang="el-GR" dirty="0"/>
              <a:t>Αντικατάσταση φωτιστικών </a:t>
            </a:r>
            <a:r>
              <a:rPr lang="en-US" dirty="0"/>
              <a:t>(</a:t>
            </a:r>
            <a:r>
              <a:rPr lang="el-GR" dirty="0"/>
              <a:t>897 φωτιστικά</a:t>
            </a:r>
            <a:r>
              <a:rPr lang="en-US" dirty="0"/>
              <a:t>) </a:t>
            </a:r>
            <a:r>
              <a:rPr lang="el-GR" dirty="0"/>
              <a:t>με φωτιστικά </a:t>
            </a:r>
            <a:r>
              <a:rPr lang="en-US" dirty="0"/>
              <a:t>LED</a:t>
            </a:r>
          </a:p>
          <a:p>
            <a:pPr marL="285750" indent="-285750">
              <a:buFont typeface="Wingdings" panose="05000000000000000000" pitchFamily="2" charset="2"/>
              <a:buChar char="v"/>
            </a:pPr>
            <a:r>
              <a:rPr lang="el-GR" dirty="0"/>
              <a:t>Εγκατάσταση συστήματος ελέγχου και διαχείρισης </a:t>
            </a:r>
            <a:r>
              <a:rPr lang="en-US" dirty="0"/>
              <a:t>BMS</a:t>
            </a:r>
            <a:r>
              <a:rPr lang="el-GR" dirty="0"/>
              <a:t>, συστήματος ελέγχου τεχνητού φωτισμού και συστημάτων τοπικού ελέγχου θέρμανσης/ ψύξης </a:t>
            </a:r>
            <a:endParaRPr lang="en-US" dirty="0"/>
          </a:p>
          <a:p>
            <a:pPr marL="285750" indent="-285750">
              <a:buFont typeface="Wingdings" panose="05000000000000000000" pitchFamily="2" charset="2"/>
              <a:buChar char="v"/>
            </a:pPr>
            <a:r>
              <a:rPr lang="el-GR" dirty="0" smtClean="0"/>
              <a:t>Τοποθέτηση </a:t>
            </a:r>
            <a:r>
              <a:rPr lang="el-GR" dirty="0"/>
              <a:t>περισσότερων κάδων ανακύκλωσης</a:t>
            </a:r>
            <a:endParaRPr lang="en-US" dirty="0"/>
          </a:p>
          <a:p>
            <a:pPr marL="285750" indent="-285750">
              <a:buFont typeface="Wingdings" panose="05000000000000000000" pitchFamily="2" charset="2"/>
              <a:buChar char="v"/>
            </a:pPr>
            <a:r>
              <a:rPr lang="el-GR" dirty="0" smtClean="0"/>
              <a:t>Στάση δημοτικής συγκοινωνίας</a:t>
            </a:r>
            <a:endParaRPr lang="en-US" dirty="0"/>
          </a:p>
        </p:txBody>
      </p:sp>
    </p:spTree>
    <p:extLst>
      <p:ext uri="{BB962C8B-B14F-4D97-AF65-F5344CB8AC3E}">
        <p14:creationId xmlns:p14="http://schemas.microsoft.com/office/powerpoint/2010/main" val="209016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kern="0" dirty="0">
                <a:solidFill>
                  <a:srgbClr val="002060"/>
                </a:solidFill>
              </a:rPr>
              <a:t>Σενάριο 1 </a:t>
            </a:r>
            <a:r>
              <a:rPr lang="el-GR" sz="2200" b="1" dirty="0" smtClean="0">
                <a:solidFill>
                  <a:srgbClr val="002060"/>
                </a:solidFill>
              </a:rPr>
              <a:t>- Αποτελέσματα</a:t>
            </a:r>
            <a:endParaRPr lang="el-GR" sz="2200" b="1" dirty="0">
              <a:solidFill>
                <a:srgbClr val="002060"/>
              </a:solidFill>
            </a:endParaRPr>
          </a:p>
        </p:txBody>
      </p:sp>
      <p:pic>
        <p:nvPicPr>
          <p:cNvPr id="2" name="Picture 1"/>
          <p:cNvPicPr>
            <a:picLocks noChangeAspect="1"/>
          </p:cNvPicPr>
          <p:nvPr/>
        </p:nvPicPr>
        <p:blipFill rotWithShape="1">
          <a:blip r:embed="rId5"/>
          <a:srcRect l="4486" t="13487" r="49439" b="12032"/>
          <a:stretch/>
        </p:blipFill>
        <p:spPr>
          <a:xfrm>
            <a:off x="68110" y="1241625"/>
            <a:ext cx="4632277" cy="4087303"/>
          </a:xfrm>
          <a:prstGeom prst="rect">
            <a:avLst/>
          </a:prstGeom>
        </p:spPr>
      </p:pic>
      <p:pic>
        <p:nvPicPr>
          <p:cNvPr id="3" name="Picture 2"/>
          <p:cNvPicPr>
            <a:picLocks noChangeAspect="1"/>
          </p:cNvPicPr>
          <p:nvPr/>
        </p:nvPicPr>
        <p:blipFill rotWithShape="1">
          <a:blip r:embed="rId6"/>
          <a:srcRect l="1215" t="13829" r="61776" b="18881"/>
          <a:stretch/>
        </p:blipFill>
        <p:spPr>
          <a:xfrm>
            <a:off x="4845464" y="1236726"/>
            <a:ext cx="4123441" cy="4092202"/>
          </a:xfrm>
          <a:prstGeom prst="rect">
            <a:avLst/>
          </a:prstGeom>
        </p:spPr>
      </p:pic>
      <p:pic>
        <p:nvPicPr>
          <p:cNvPr id="10" name="Picture 9"/>
          <p:cNvPicPr>
            <a:picLocks noChangeAspect="1"/>
          </p:cNvPicPr>
          <p:nvPr/>
        </p:nvPicPr>
        <p:blipFill>
          <a:blip r:embed="rId7"/>
          <a:stretch>
            <a:fillRect/>
          </a:stretch>
        </p:blipFill>
        <p:spPr>
          <a:xfrm>
            <a:off x="5899673" y="5453195"/>
            <a:ext cx="1993565" cy="1079086"/>
          </a:xfrm>
          <a:prstGeom prst="rect">
            <a:avLst/>
          </a:prstGeom>
        </p:spPr>
      </p:pic>
    </p:spTree>
    <p:extLst>
      <p:ext uri="{BB962C8B-B14F-4D97-AF65-F5344CB8AC3E}">
        <p14:creationId xmlns:p14="http://schemas.microsoft.com/office/powerpoint/2010/main" val="268298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66322" y="1543106"/>
            <a:ext cx="8877678" cy="2708434"/>
          </a:xfrm>
          <a:prstGeom prst="rect">
            <a:avLst/>
          </a:prstGeom>
          <a:noFill/>
        </p:spPr>
        <p:txBody>
          <a:bodyPr wrap="square" rtlCol="0">
            <a:spAutoFit/>
          </a:bodyPr>
          <a:lstStyle/>
          <a:p>
            <a:pPr marL="342900" indent="-342900">
              <a:buFont typeface="Wingdings" panose="05000000000000000000" pitchFamily="2" charset="2"/>
              <a:buChar char="Ø"/>
            </a:pPr>
            <a:r>
              <a:rPr lang="el-GR" dirty="0">
                <a:solidFill>
                  <a:srgbClr val="002060"/>
                </a:solidFill>
              </a:rPr>
              <a:t>Χάρτης περιοχής</a:t>
            </a:r>
            <a:endParaRPr lang="en-US" dirty="0">
              <a:solidFill>
                <a:srgbClr val="002060"/>
              </a:solidFill>
            </a:endParaRPr>
          </a:p>
          <a:p>
            <a:pPr marL="342900" indent="-342900">
              <a:buFont typeface="Wingdings" panose="05000000000000000000" pitchFamily="2" charset="2"/>
              <a:buChar char="Ø"/>
            </a:pPr>
            <a:r>
              <a:rPr lang="el-GR" dirty="0">
                <a:solidFill>
                  <a:srgbClr val="002060"/>
                </a:solidFill>
              </a:rPr>
              <a:t>Επιτόπια επιθεώρηση περιοχής</a:t>
            </a:r>
          </a:p>
          <a:p>
            <a:pPr marL="342900" indent="-342900">
              <a:buFont typeface="Wingdings" panose="05000000000000000000" pitchFamily="2" charset="2"/>
              <a:buChar char="Ø"/>
            </a:pPr>
            <a:r>
              <a:rPr lang="el-GR" dirty="0">
                <a:solidFill>
                  <a:srgbClr val="002060"/>
                </a:solidFill>
              </a:rPr>
              <a:t>Τεχνική Υπηρεσία Δήμου Φυλής</a:t>
            </a:r>
          </a:p>
          <a:p>
            <a:pPr marL="800100" lvl="1" indent="-342900">
              <a:buFont typeface="Wingdings" panose="05000000000000000000" pitchFamily="2" charset="2"/>
              <a:buChar char="ü"/>
            </a:pPr>
            <a:r>
              <a:rPr lang="el-GR" sz="1600" i="1" dirty="0">
                <a:solidFill>
                  <a:srgbClr val="002060"/>
                </a:solidFill>
              </a:rPr>
              <a:t>Μελέτη Οδοφωτισμού </a:t>
            </a:r>
          </a:p>
          <a:p>
            <a:pPr marL="800100" lvl="1" indent="-342900">
              <a:buFont typeface="Wingdings" panose="05000000000000000000" pitchFamily="2" charset="2"/>
              <a:buChar char="ü"/>
            </a:pPr>
            <a:r>
              <a:rPr lang="el-GR" sz="1600" i="1" dirty="0">
                <a:solidFill>
                  <a:srgbClr val="002060"/>
                </a:solidFill>
              </a:rPr>
              <a:t>Μελέτη Δημοτικής Συγκοινωνίας</a:t>
            </a:r>
            <a:endParaRPr lang="en-US" sz="1600" i="1" dirty="0">
              <a:solidFill>
                <a:srgbClr val="002060"/>
              </a:solidFill>
            </a:endParaRPr>
          </a:p>
          <a:p>
            <a:pPr marL="800100" lvl="1" indent="-342900">
              <a:buFont typeface="Wingdings" panose="05000000000000000000" pitchFamily="2" charset="2"/>
              <a:buChar char="ü"/>
            </a:pPr>
            <a:r>
              <a:rPr lang="el-GR" sz="1600" i="1" dirty="0">
                <a:solidFill>
                  <a:srgbClr val="002060"/>
                </a:solidFill>
              </a:rPr>
              <a:t>Αρχιτεκτονικά σχέδια Δημαρχείου/ Σχολείου</a:t>
            </a:r>
            <a:endParaRPr lang="en-US" sz="1600" i="1" dirty="0">
              <a:solidFill>
                <a:srgbClr val="002060"/>
              </a:solidFill>
            </a:endParaRPr>
          </a:p>
          <a:p>
            <a:pPr marL="800100" lvl="1" indent="-342900">
              <a:buFont typeface="Wingdings" panose="05000000000000000000" pitchFamily="2" charset="2"/>
              <a:buChar char="ü"/>
            </a:pPr>
            <a:r>
              <a:rPr lang="el-GR" sz="1600" i="1" dirty="0">
                <a:solidFill>
                  <a:srgbClr val="002060"/>
                </a:solidFill>
              </a:rPr>
              <a:t>Ενεργειακές καταναλώσεις δημοτικών κτιρίων</a:t>
            </a:r>
          </a:p>
          <a:p>
            <a:pPr marL="800100" lvl="1" indent="-342900">
              <a:buFont typeface="Wingdings" panose="05000000000000000000" pitchFamily="2" charset="2"/>
              <a:buChar char="ü"/>
            </a:pPr>
            <a:r>
              <a:rPr lang="el-GR" sz="1600" i="1" dirty="0">
                <a:solidFill>
                  <a:srgbClr val="002060"/>
                </a:solidFill>
              </a:rPr>
              <a:t>Επιχειρησιακό Σχέδιο Δήμου Φυλής</a:t>
            </a:r>
          </a:p>
          <a:p>
            <a:pPr marL="342900" indent="-342900">
              <a:buFont typeface="Wingdings" panose="05000000000000000000" pitchFamily="2" charset="2"/>
              <a:buChar char="Ø"/>
            </a:pPr>
            <a:r>
              <a:rPr lang="el-GR" dirty="0">
                <a:solidFill>
                  <a:srgbClr val="002060"/>
                </a:solidFill>
              </a:rPr>
              <a:t>Μετεωρολογικός σταθμός</a:t>
            </a:r>
            <a:endParaRPr lang="en-US" dirty="0">
              <a:solidFill>
                <a:srgbClr val="002060"/>
              </a:solidFill>
            </a:endParaRPr>
          </a:p>
          <a:p>
            <a:pPr marL="342900" indent="-342900">
              <a:buFont typeface="Wingdings" panose="05000000000000000000" pitchFamily="2" charset="2"/>
              <a:buChar char="Ø"/>
            </a:pPr>
            <a:r>
              <a:rPr lang="el-GR" dirty="0">
                <a:solidFill>
                  <a:srgbClr val="002060"/>
                </a:solidFill>
              </a:rPr>
              <a:t>Σταθμός Ατμοσφαιρικής ρύπανσης</a:t>
            </a:r>
          </a:p>
        </p:txBody>
      </p:sp>
      <p:pic>
        <p:nvPicPr>
          <p:cNvPr id="4" name="Picture 3"/>
          <p:cNvPicPr>
            <a:picLocks noChangeAspect="1"/>
          </p:cNvPicPr>
          <p:nvPr/>
        </p:nvPicPr>
        <p:blipFill rotWithShape="1">
          <a:blip r:embed="rId2"/>
          <a:srcRect l="26979" t="11923" r="39688" b="1153"/>
          <a:stretch/>
        </p:blipFill>
        <p:spPr>
          <a:xfrm>
            <a:off x="4909785" y="3817947"/>
            <a:ext cx="1114888" cy="157477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srcRect l="28749" t="17693" r="40417" b="4231"/>
          <a:stretch/>
        </p:blipFill>
        <p:spPr>
          <a:xfrm>
            <a:off x="5695038" y="4251457"/>
            <a:ext cx="1148115" cy="157477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a:srcRect l="31250" t="18462" r="32292" b="1346"/>
          <a:stretch/>
        </p:blipFill>
        <p:spPr>
          <a:xfrm>
            <a:off x="5317781" y="1556323"/>
            <a:ext cx="1552575" cy="184978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7011913" y="2617193"/>
            <a:ext cx="1132840" cy="2124075"/>
          </a:xfrm>
          <a:prstGeom prst="rect">
            <a:avLst/>
          </a:prstGeom>
          <a:ln>
            <a:noFill/>
          </a:ln>
          <a:effectLst>
            <a:outerShdw blurRad="292100" dist="139700" dir="2700000" algn="tl" rotWithShape="0">
              <a:srgbClr val="333333">
                <a:alpha val="65000"/>
              </a:srgbClr>
            </a:outerShdw>
          </a:effectLst>
        </p:spPr>
      </p:pic>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pic>
        <p:nvPicPr>
          <p:cNvPr id="5" name="Picture 4"/>
          <p:cNvPicPr>
            <a:picLocks noChangeAspect="1"/>
          </p:cNvPicPr>
          <p:nvPr/>
        </p:nvPicPr>
        <p:blipFill rotWithShape="1">
          <a:blip r:embed="rId6"/>
          <a:srcRect l="19584" t="12693" r="31875" b="3077"/>
          <a:stretch/>
        </p:blipFill>
        <p:spPr>
          <a:xfrm rot="1504126">
            <a:off x="7212384" y="1642231"/>
            <a:ext cx="1551599" cy="1458370"/>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235390" y="778453"/>
            <a:ext cx="7345280" cy="461665"/>
          </a:xfrm>
          <a:prstGeom prst="rect">
            <a:avLst/>
          </a:prstGeom>
        </p:spPr>
        <p:txBody>
          <a:bodyPr wrap="square">
            <a:spAutoFit/>
          </a:bodyPr>
          <a:lstStyle/>
          <a:p>
            <a:pPr>
              <a:defRPr/>
            </a:pPr>
            <a:r>
              <a:rPr lang="el-GR" sz="2400" b="1" kern="0" dirty="0" smtClean="0">
                <a:solidFill>
                  <a:srgbClr val="002060"/>
                </a:solidFill>
              </a:rPr>
              <a:t> </a:t>
            </a:r>
            <a:r>
              <a:rPr lang="el-GR" sz="2400" b="1" kern="0" dirty="0">
                <a:solidFill>
                  <a:srgbClr val="002060"/>
                </a:solidFill>
              </a:rPr>
              <a:t>Συλλογή Δεδομένων </a:t>
            </a:r>
            <a:endParaRPr lang="en-US" sz="2400" b="1" kern="0" dirty="0">
              <a:solidFill>
                <a:srgbClr val="002060"/>
              </a:solidFill>
            </a:endParaRPr>
          </a:p>
        </p:txBody>
      </p:sp>
      <p:sp>
        <p:nvSpPr>
          <p:cNvPr id="13"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C7364E99-BF0A-4987-9BF9-1151610A3962}" type="slidenum">
              <a:rPr lang="en-US" sz="1600" smtClean="0">
                <a:solidFill>
                  <a:srgbClr val="002060"/>
                </a:solidFill>
              </a:rPr>
              <a:t>5</a:t>
            </a:fld>
            <a:endParaRPr lang="en-US" sz="1600" dirty="0">
              <a:solidFill>
                <a:srgbClr val="002060"/>
              </a:solidFill>
            </a:endParaRPr>
          </a:p>
        </p:txBody>
      </p:sp>
    </p:spTree>
    <p:extLst>
      <p:ext uri="{BB962C8B-B14F-4D97-AF65-F5344CB8AC3E}">
        <p14:creationId xmlns:p14="http://schemas.microsoft.com/office/powerpoint/2010/main" val="105529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Δημοτικό Κτίριο Γραφείων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kern="0" dirty="0">
                <a:solidFill>
                  <a:srgbClr val="002060"/>
                </a:solidFill>
              </a:rPr>
              <a:t>Σενάριο </a:t>
            </a:r>
            <a:r>
              <a:rPr lang="el-GR" sz="2200" b="1" kern="0" dirty="0" smtClean="0">
                <a:solidFill>
                  <a:srgbClr val="002060"/>
                </a:solidFill>
              </a:rPr>
              <a:t>2 </a:t>
            </a:r>
            <a:r>
              <a:rPr lang="el-GR" sz="2200" b="1" dirty="0" smtClean="0">
                <a:solidFill>
                  <a:srgbClr val="002060"/>
                </a:solidFill>
              </a:rPr>
              <a:t>- Αποτελέσματα</a:t>
            </a:r>
            <a:endParaRPr lang="el-GR" sz="2200" b="1" dirty="0">
              <a:solidFill>
                <a:srgbClr val="002060"/>
              </a:solidFill>
            </a:endParaRPr>
          </a:p>
        </p:txBody>
      </p:sp>
      <p:pic>
        <p:nvPicPr>
          <p:cNvPr id="8" name="Picture 7"/>
          <p:cNvPicPr>
            <a:picLocks noChangeAspect="1"/>
          </p:cNvPicPr>
          <p:nvPr/>
        </p:nvPicPr>
        <p:blipFill rotWithShape="1">
          <a:blip r:embed="rId5"/>
          <a:srcRect l="7952" t="14082" r="16090" b="9656"/>
          <a:stretch/>
        </p:blipFill>
        <p:spPr>
          <a:xfrm>
            <a:off x="128253" y="1236726"/>
            <a:ext cx="4493399" cy="4092202"/>
          </a:xfrm>
          <a:prstGeom prst="rect">
            <a:avLst/>
          </a:prstGeom>
        </p:spPr>
      </p:pic>
      <p:pic>
        <p:nvPicPr>
          <p:cNvPr id="10" name="Picture 9"/>
          <p:cNvPicPr>
            <a:picLocks noChangeAspect="1"/>
          </p:cNvPicPr>
          <p:nvPr/>
        </p:nvPicPr>
        <p:blipFill rotWithShape="1">
          <a:blip r:embed="rId6"/>
          <a:srcRect l="2413" t="14206" r="35080" b="16884"/>
          <a:stretch/>
        </p:blipFill>
        <p:spPr>
          <a:xfrm>
            <a:off x="4864917" y="1203346"/>
            <a:ext cx="4116713" cy="4116713"/>
          </a:xfrm>
          <a:prstGeom prst="rect">
            <a:avLst/>
          </a:prstGeom>
        </p:spPr>
      </p:pic>
      <p:pic>
        <p:nvPicPr>
          <p:cNvPr id="15" name="Picture 14"/>
          <p:cNvPicPr>
            <a:picLocks noChangeAspect="1"/>
          </p:cNvPicPr>
          <p:nvPr/>
        </p:nvPicPr>
        <p:blipFill>
          <a:blip r:embed="rId7"/>
          <a:stretch>
            <a:fillRect/>
          </a:stretch>
        </p:blipFill>
        <p:spPr>
          <a:xfrm>
            <a:off x="5899673" y="5453195"/>
            <a:ext cx="1993565" cy="1079086"/>
          </a:xfrm>
          <a:prstGeom prst="rect">
            <a:avLst/>
          </a:prstGeom>
        </p:spPr>
      </p:pic>
    </p:spTree>
    <p:extLst>
      <p:ext uri="{BB962C8B-B14F-4D97-AF65-F5344CB8AC3E}">
        <p14:creationId xmlns:p14="http://schemas.microsoft.com/office/powerpoint/2010/main" val="152153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6" name="Rectangle 5"/>
          <p:cNvSpPr/>
          <p:nvPr/>
        </p:nvSpPr>
        <p:spPr>
          <a:xfrm>
            <a:off x="234489" y="3415724"/>
            <a:ext cx="8909511" cy="2369880"/>
          </a:xfrm>
          <a:prstGeom prst="rect">
            <a:avLst/>
          </a:prstGeom>
        </p:spPr>
        <p:txBody>
          <a:bodyPr wrap="square">
            <a:spAutoFit/>
          </a:bodyPr>
          <a:lstStyle/>
          <a:p>
            <a:pPr algn="r"/>
            <a:r>
              <a:rPr lang="el-GR" sz="1600" dirty="0" smtClean="0">
                <a:latin typeface="Arial" panose="020B0604020202020204" pitchFamily="34" charset="0"/>
                <a:ea typeface="Times New Roman" panose="02020603050405020304" pitchFamily="18" charset="0"/>
                <a:cs typeface="Arial" panose="020B0604020202020204" pitchFamily="34" charset="0"/>
              </a:rPr>
              <a:t>Διώροφο κτίριο, </a:t>
            </a:r>
            <a:r>
              <a:rPr lang="el-GR" sz="1600" dirty="0">
                <a:latin typeface="Arial" panose="020B0604020202020204" pitchFamily="34" charset="0"/>
                <a:ea typeface="Times New Roman" panose="02020603050405020304" pitchFamily="18" charset="0"/>
                <a:cs typeface="Arial" panose="020B0604020202020204" pitchFamily="34" charset="0"/>
              </a:rPr>
              <a:t>συνολικής </a:t>
            </a:r>
            <a:r>
              <a:rPr lang="el-GR" sz="1600" dirty="0" smtClean="0">
                <a:latin typeface="Arial" panose="020B0604020202020204" pitchFamily="34" charset="0"/>
                <a:ea typeface="Times New Roman" panose="02020603050405020304" pitchFamily="18" charset="0"/>
                <a:cs typeface="Arial" panose="020B0604020202020204" pitchFamily="34" charset="0"/>
              </a:rPr>
              <a:t>επιφάνειας </a:t>
            </a:r>
            <a:r>
              <a:rPr lang="en-US" sz="1600" dirty="0" smtClean="0">
                <a:latin typeface="Arial" panose="020B0604020202020204" pitchFamily="34" charset="0"/>
                <a:ea typeface="Times New Roman" panose="02020603050405020304" pitchFamily="18" charset="0"/>
                <a:cs typeface="Arial" panose="020B0604020202020204" pitchFamily="34" charset="0"/>
              </a:rPr>
              <a:t>870</a:t>
            </a:r>
            <a:r>
              <a:rPr lang="el-GR" sz="1600" dirty="0" smtClean="0">
                <a:latin typeface="Arial" panose="020B0604020202020204" pitchFamily="34" charset="0"/>
                <a:ea typeface="Times New Roman" panose="02020603050405020304" pitchFamily="18" charset="0"/>
                <a:cs typeface="Arial" panose="020B0604020202020204" pitchFamily="34" charset="0"/>
              </a:rPr>
              <a:t>m</a:t>
            </a:r>
            <a:r>
              <a:rPr lang="el-GR" sz="1600" baseline="30000" dirty="0" smtClean="0">
                <a:latin typeface="Arial" panose="020B0604020202020204" pitchFamily="34" charset="0"/>
                <a:ea typeface="Times New Roman" panose="02020603050405020304" pitchFamily="18" charset="0"/>
                <a:cs typeface="Arial" panose="020B0604020202020204" pitchFamily="34" charset="0"/>
              </a:rPr>
              <a:t>2</a:t>
            </a:r>
            <a:r>
              <a:rPr lang="el-GR" sz="1600" dirty="0" smtClean="0">
                <a:latin typeface="Arial" panose="020B0604020202020204" pitchFamily="34" charset="0"/>
                <a:ea typeface="Times New Roman" panose="02020603050405020304" pitchFamily="18" charset="0"/>
                <a:cs typeface="Arial" panose="020B0604020202020204" pitchFamily="34" charset="0"/>
              </a:rPr>
              <a:t> </a:t>
            </a:r>
            <a:r>
              <a:rPr lang="el-GR" sz="1600" dirty="0">
                <a:latin typeface="Arial" panose="020B0604020202020204" pitchFamily="34" charset="0"/>
                <a:ea typeface="Times New Roman" panose="02020603050405020304" pitchFamily="18" charset="0"/>
                <a:cs typeface="Arial" panose="020B0604020202020204" pitchFamily="34" charset="0"/>
              </a:rPr>
              <a:t>και </a:t>
            </a:r>
            <a:r>
              <a:rPr lang="el-GR" sz="1600" dirty="0" smtClean="0">
                <a:latin typeface="Arial" panose="020B0604020202020204" pitchFamily="34" charset="0"/>
                <a:ea typeface="Times New Roman" panose="02020603050405020304" pitchFamily="18" charset="0"/>
                <a:cs typeface="Arial" panose="020B0604020202020204" pitchFamily="34" charset="0"/>
              </a:rPr>
              <a:t>συνολικού ύψους 6m</a:t>
            </a:r>
            <a:r>
              <a:rPr lang="el-GR" sz="1600" dirty="0">
                <a:latin typeface="Arial" panose="020B0604020202020204" pitchFamily="34" charset="0"/>
                <a:ea typeface="Times New Roman" panose="02020603050405020304" pitchFamily="18" charset="0"/>
                <a:cs typeface="Arial" panose="020B0604020202020204" pitchFamily="34" charset="0"/>
              </a:rPr>
              <a:t>. </a:t>
            </a:r>
            <a:endParaRPr lang="el-GR" sz="1600" dirty="0" smtClean="0">
              <a:latin typeface="Arial" panose="020B0604020202020204" pitchFamily="34" charset="0"/>
              <a:ea typeface="Times New Roman" panose="02020603050405020304" pitchFamily="18" charset="0"/>
              <a:cs typeface="Arial" panose="020B0604020202020204" pitchFamily="34" charset="0"/>
            </a:endParaRPr>
          </a:p>
          <a:p>
            <a:pPr algn="r"/>
            <a:r>
              <a:rPr lang="el-GR" sz="1600" dirty="0">
                <a:latin typeface="Arial" panose="020B0604020202020204" pitchFamily="34" charset="0"/>
                <a:ea typeface="Times New Roman" panose="02020603050405020304" pitchFamily="18" charset="0"/>
                <a:cs typeface="Arial" panose="020B0604020202020204" pitchFamily="34" charset="0"/>
              </a:rPr>
              <a:t>Προσανατολισμένο στον άξονα Ανατολής - Δύσης</a:t>
            </a:r>
            <a:endParaRPr lang="el-GR" sz="1600" dirty="0" smtClean="0">
              <a:latin typeface="Arial" panose="020B0604020202020204" pitchFamily="34" charset="0"/>
              <a:ea typeface="Times New Roman" panose="02020603050405020304" pitchFamily="18" charset="0"/>
              <a:cs typeface="Arial" panose="020B0604020202020204" pitchFamily="34" charset="0"/>
            </a:endParaRPr>
          </a:p>
          <a:p>
            <a:pPr algn="r"/>
            <a:r>
              <a:rPr lang="el-GR" sz="1600" dirty="0" smtClean="0">
                <a:latin typeface="Arial" panose="020B0604020202020204" pitchFamily="34" charset="0"/>
                <a:ea typeface="Times New Roman" panose="02020603050405020304" pitchFamily="18" charset="0"/>
                <a:cs typeface="Arial" panose="020B0604020202020204" pitchFamily="34" charset="0"/>
              </a:rPr>
              <a:t>Κατασκευή </a:t>
            </a:r>
            <a:r>
              <a:rPr lang="el-GR" sz="1600" dirty="0">
                <a:latin typeface="Arial" panose="020B0604020202020204" pitchFamily="34" charset="0"/>
                <a:ea typeface="Times New Roman" panose="02020603050405020304" pitchFamily="18" charset="0"/>
                <a:cs typeface="Arial" panose="020B0604020202020204" pitchFamily="34" charset="0"/>
              </a:rPr>
              <a:t>από οπλισμένο σκυρόδεμα και τούβλα. </a:t>
            </a:r>
            <a:endParaRPr lang="el-GR" sz="1600" dirty="0" smtClean="0">
              <a:latin typeface="Arial" panose="020B0604020202020204" pitchFamily="34" charset="0"/>
              <a:ea typeface="Times New Roman" panose="02020603050405020304" pitchFamily="18" charset="0"/>
              <a:cs typeface="Arial" panose="020B0604020202020204" pitchFamily="34" charset="0"/>
            </a:endParaRPr>
          </a:p>
          <a:p>
            <a:pPr algn="r"/>
            <a:r>
              <a:rPr lang="el-GR" sz="1600" dirty="0" smtClean="0">
                <a:latin typeface="Arial" panose="020B0604020202020204" pitchFamily="34" charset="0"/>
                <a:ea typeface="Times New Roman" panose="02020603050405020304" pitchFamily="18" charset="0"/>
                <a:cs typeface="Arial" panose="020B0604020202020204" pitchFamily="34" charset="0"/>
              </a:rPr>
              <a:t>Κουφώματα αλουμινίου</a:t>
            </a:r>
            <a:r>
              <a:rPr lang="el-GR" sz="1600" dirty="0">
                <a:latin typeface="Arial" panose="020B0604020202020204" pitchFamily="34" charset="0"/>
                <a:ea typeface="Times New Roman" panose="02020603050405020304" pitchFamily="18" charset="0"/>
                <a:cs typeface="Arial" panose="020B0604020202020204" pitchFamily="34" charset="0"/>
              </a:rPr>
              <a:t>, άνευ θερμοδιακοπής με διπλό υαλοπίνακα. </a:t>
            </a:r>
            <a:endParaRPr lang="el-GR" sz="1600" dirty="0" smtClean="0">
              <a:latin typeface="Arial" panose="020B0604020202020204" pitchFamily="34" charset="0"/>
              <a:ea typeface="Times New Roman" panose="02020603050405020304" pitchFamily="18" charset="0"/>
              <a:cs typeface="Arial" panose="020B0604020202020204" pitchFamily="34" charset="0"/>
            </a:endParaRPr>
          </a:p>
          <a:p>
            <a:pPr algn="r"/>
            <a:r>
              <a:rPr lang="el-GR" sz="1600" dirty="0" smtClean="0">
                <a:latin typeface="Arial" panose="020B0604020202020204" pitchFamily="34" charset="0"/>
                <a:ea typeface="Times New Roman" panose="02020603050405020304" pitchFamily="18" charset="0"/>
                <a:cs typeface="Arial" panose="020B0604020202020204" pitchFamily="34" charset="0"/>
              </a:rPr>
              <a:t>Οροφή από πλάκα </a:t>
            </a:r>
            <a:r>
              <a:rPr lang="el-GR" sz="1600" dirty="0">
                <a:latin typeface="Arial" panose="020B0604020202020204" pitchFamily="34" charset="0"/>
                <a:ea typeface="Times New Roman" panose="02020603050405020304" pitchFamily="18" charset="0"/>
                <a:cs typeface="Arial" panose="020B0604020202020204" pitchFamily="34" charset="0"/>
              </a:rPr>
              <a:t>σκυροδέματος. </a:t>
            </a:r>
            <a:endParaRPr lang="el-GR" sz="1600" dirty="0" smtClean="0">
              <a:latin typeface="Arial" panose="020B0604020202020204" pitchFamily="34" charset="0"/>
              <a:ea typeface="Times New Roman" panose="02020603050405020304" pitchFamily="18" charset="0"/>
              <a:cs typeface="Arial" panose="020B0604020202020204" pitchFamily="34" charset="0"/>
            </a:endParaRPr>
          </a:p>
          <a:p>
            <a:pPr algn="r"/>
            <a:r>
              <a:rPr lang="el-GR" sz="1600" dirty="0" smtClean="0">
                <a:latin typeface="Arial" panose="020B0604020202020204" pitchFamily="34" charset="0"/>
                <a:cs typeface="Arial" panose="020B0604020202020204" pitchFamily="34" charset="0"/>
              </a:rPr>
              <a:t>Θέρμανση</a:t>
            </a:r>
            <a:r>
              <a:rPr lang="en-US" sz="1600" dirty="0" smtClean="0">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 λέβητας πετρελαίου (200</a:t>
            </a:r>
            <a:r>
              <a:rPr lang="en-US" sz="1600" dirty="0" smtClean="0">
                <a:latin typeface="Arial" panose="020B0604020202020204" pitchFamily="34" charset="0"/>
                <a:cs typeface="Arial" panose="020B0604020202020204" pitchFamily="34" charset="0"/>
              </a:rPr>
              <a:t>k</a:t>
            </a:r>
            <a:r>
              <a:rPr lang="el-GR" sz="1600" dirty="0" smtClean="0">
                <a:latin typeface="Arial" panose="020B0604020202020204" pitchFamily="34" charset="0"/>
                <a:cs typeface="Arial" panose="020B0604020202020204" pitchFamily="34" charset="0"/>
              </a:rPr>
              <a:t>W), </a:t>
            </a:r>
            <a:r>
              <a:rPr lang="en-US" sz="1600" dirty="0" smtClean="0">
                <a:latin typeface="Arial" panose="020B0604020202020204" pitchFamily="34" charset="0"/>
                <a:cs typeface="Arial" panose="020B0604020202020204" pitchFamily="34" charset="0"/>
              </a:rPr>
              <a:t>3 </a:t>
            </a:r>
            <a:r>
              <a:rPr lang="el-GR" sz="1600" dirty="0" smtClean="0">
                <a:latin typeface="Arial" panose="020B0604020202020204" pitchFamily="34" charset="0"/>
                <a:cs typeface="Arial" panose="020B0604020202020204" pitchFamily="34" charset="0"/>
              </a:rPr>
              <a:t>τοπικές κλιματιστικές μονάδες</a:t>
            </a:r>
            <a:r>
              <a:rPr lang="en-US"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13,2</a:t>
            </a:r>
            <a:r>
              <a:rPr lang="en-US" sz="1600" dirty="0">
                <a:latin typeface="Arial" panose="020B0604020202020204" pitchFamily="34" charset="0"/>
                <a:cs typeface="Arial" panose="020B0604020202020204" pitchFamily="34" charset="0"/>
              </a:rPr>
              <a:t>kW)</a:t>
            </a:r>
            <a:endParaRPr lang="el-GR" sz="1600" dirty="0">
              <a:latin typeface="Arial" panose="020B0604020202020204" pitchFamily="34" charset="0"/>
              <a:cs typeface="Arial" panose="020B0604020202020204" pitchFamily="34" charset="0"/>
            </a:endParaRPr>
          </a:p>
          <a:p>
            <a:pPr algn="r"/>
            <a:r>
              <a:rPr lang="el-GR" sz="1600" dirty="0" smtClean="0">
                <a:latin typeface="Arial" panose="020B0604020202020204" pitchFamily="34" charset="0"/>
                <a:cs typeface="Arial" panose="020B0604020202020204" pitchFamily="34" charset="0"/>
              </a:rPr>
              <a:t>Ψύξη</a:t>
            </a:r>
            <a:r>
              <a:rPr lang="en-US" sz="1600" dirty="0" smtClean="0">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3 </a:t>
            </a:r>
            <a:r>
              <a:rPr lang="el-GR" sz="1600" dirty="0" smtClean="0">
                <a:latin typeface="Arial" panose="020B0604020202020204" pitchFamily="34" charset="0"/>
                <a:cs typeface="Arial" panose="020B0604020202020204" pitchFamily="34" charset="0"/>
              </a:rPr>
              <a:t>τοπικές </a:t>
            </a:r>
            <a:r>
              <a:rPr lang="el-GR" sz="1600" dirty="0">
                <a:latin typeface="Arial" panose="020B0604020202020204" pitchFamily="34" charset="0"/>
                <a:cs typeface="Arial" panose="020B0604020202020204" pitchFamily="34" charset="0"/>
              </a:rPr>
              <a:t>κλιματιστικές </a:t>
            </a:r>
            <a:r>
              <a:rPr lang="el-GR" sz="1600" dirty="0" smtClean="0">
                <a:latin typeface="Arial" panose="020B0604020202020204" pitchFamily="34" charset="0"/>
                <a:cs typeface="Arial" panose="020B0604020202020204" pitchFamily="34" charset="0"/>
              </a:rPr>
              <a:t>μονάδες (13,2</a:t>
            </a:r>
            <a:r>
              <a:rPr lang="en-US" sz="1600" dirty="0" smtClean="0">
                <a:latin typeface="Arial" panose="020B0604020202020204" pitchFamily="34" charset="0"/>
                <a:cs typeface="Arial" panose="020B0604020202020204" pitchFamily="34" charset="0"/>
              </a:rPr>
              <a:t>kW)</a:t>
            </a:r>
            <a:endParaRPr lang="el-GR" sz="1600" dirty="0" smtClean="0">
              <a:latin typeface="Arial" panose="020B0604020202020204" pitchFamily="34" charset="0"/>
              <a:cs typeface="Arial" panose="020B0604020202020204" pitchFamily="34" charset="0"/>
            </a:endParaRPr>
          </a:p>
          <a:p>
            <a:pPr algn="r"/>
            <a:r>
              <a:rPr lang="el-GR" sz="1600" dirty="0" smtClean="0">
                <a:latin typeface="Arial" panose="020B0604020202020204" pitchFamily="34" charset="0"/>
                <a:cs typeface="Arial" panose="020B0604020202020204" pitchFamily="34" charset="0"/>
              </a:rPr>
              <a:t>Μηχανικός αερισμός</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Δεν υπάρχει</a:t>
            </a:r>
          </a:p>
          <a:p>
            <a:pPr algn="r"/>
            <a:r>
              <a:rPr lang="el-GR" sz="1600" dirty="0" smtClean="0">
                <a:latin typeface="Arial" panose="020B0604020202020204" pitchFamily="34" charset="0"/>
                <a:cs typeface="Arial" panose="020B0604020202020204" pitchFamily="34" charset="0"/>
              </a:rPr>
              <a:t>Φωτισμός </a:t>
            </a:r>
            <a:r>
              <a:rPr lang="en-US" sz="1600" dirty="0" smtClean="0">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 440 φθορισμού</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90 πυρακτώσεως</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προβολείς </a:t>
            </a:r>
            <a:r>
              <a:rPr lang="el-GR" sz="1600" dirty="0" smtClean="0">
                <a:latin typeface="Arial" panose="020B0604020202020204" pitchFamily="34" charset="0"/>
                <a:cs typeface="Arial" panose="020B0604020202020204" pitchFamily="34" charset="0"/>
              </a:rPr>
              <a:t>αλογόνου για εξωτερικό φωτισμό</a:t>
            </a:r>
            <a:endParaRPr lang="el-GR" sz="1600"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159026" y="8666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302" y="438656"/>
            <a:ext cx="3713115" cy="3713115"/>
          </a:xfrm>
          <a:prstGeom prst="rect">
            <a:avLst/>
          </a:prstGeom>
        </p:spPr>
      </p:pic>
    </p:spTree>
    <p:extLst>
      <p:ext uri="{BB962C8B-B14F-4D97-AF65-F5344CB8AC3E}">
        <p14:creationId xmlns:p14="http://schemas.microsoft.com/office/powerpoint/2010/main" val="9431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Α. Ανάπλαση, Σχεδιασμός, Υποδομές</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Α1</a:t>
            </a:r>
            <a:r>
              <a:rPr lang="el-GR" sz="2200" b="1" kern="0" dirty="0">
                <a:solidFill>
                  <a:srgbClr val="002060"/>
                </a:solidFill>
              </a:rPr>
              <a:t>. Αστική Ανάπλαση &amp; Αναγέννηση Περιοχής</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93585"/>
            <a:ext cx="8990091"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Τύπος και έκταση πεζόδρομων, ποδηλατόδρομων και δρόμων ήπιας κυκλοφορίας κοντά στο </a:t>
            </a:r>
            <a:r>
              <a:rPr lang="el-GR" sz="1600" b="1" dirty="0" smtClean="0">
                <a:solidFill>
                  <a:srgbClr val="002060"/>
                </a:solidFill>
              </a:rPr>
              <a:t>κτίριο</a:t>
            </a:r>
            <a:endParaRPr lang="el-GR" sz="1600" b="1" dirty="0">
              <a:solidFill>
                <a:srgbClr val="002060"/>
              </a:solidFill>
            </a:endParaRPr>
          </a:p>
          <a:p>
            <a:pPr>
              <a:lnSpc>
                <a:spcPct val="150000"/>
              </a:lnSpc>
            </a:pPr>
            <a:r>
              <a:rPr lang="el-GR" sz="1600" dirty="0" smtClean="0">
                <a:solidFill>
                  <a:srgbClr val="002060"/>
                </a:solidFill>
              </a:rPr>
              <a:t>Δύο πλευρές του κτιρίου βρίσκονται σε δρόμους ήπιας κυκλοφορίας, οι οποίοι συνδέονται σε μικρό δίκτυο δρόμων ήπιας κυκλοφορίας : </a:t>
            </a:r>
            <a:r>
              <a:rPr lang="el-GR" sz="1600" b="1" dirty="0" smtClean="0">
                <a:solidFill>
                  <a:srgbClr val="00B0F0"/>
                </a:solidFill>
              </a:rPr>
              <a:t>0</a:t>
            </a:r>
            <a:endParaRPr lang="el-GR" sz="1600" b="1" dirty="0">
              <a:solidFill>
                <a:srgbClr val="00B0F0"/>
              </a:solidFill>
            </a:endParaRPr>
          </a:p>
        </p:txBody>
      </p:sp>
      <p:sp>
        <p:nvSpPr>
          <p:cNvPr id="17" name="TextBox 16"/>
          <p:cNvSpPr txBox="1"/>
          <p:nvPr/>
        </p:nvSpPr>
        <p:spPr>
          <a:xfrm>
            <a:off x="153909" y="3743274"/>
            <a:ext cx="8976073" cy="707886"/>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Δημόσια/δημοτική συγκοινωνία </a:t>
            </a:r>
            <a:r>
              <a:rPr lang="el-GR" sz="1600" b="1" dirty="0">
                <a:solidFill>
                  <a:srgbClr val="002060"/>
                </a:solidFill>
              </a:rPr>
              <a:t>κοντά στο κτίριο	</a:t>
            </a:r>
          </a:p>
          <a:p>
            <a:pPr>
              <a:lnSpc>
                <a:spcPct val="150000"/>
              </a:lnSpc>
            </a:pPr>
            <a:r>
              <a:rPr lang="el-GR" sz="1600" dirty="0" smtClean="0">
                <a:solidFill>
                  <a:srgbClr val="002060"/>
                </a:solidFill>
              </a:rPr>
              <a:t>Μία στάση δημόσιας συγκοινωνίας σε απόσταση μικρότερη από 400 </a:t>
            </a:r>
            <a:r>
              <a:rPr lang="en-US" sz="1600" dirty="0" smtClean="0">
                <a:solidFill>
                  <a:srgbClr val="002060"/>
                </a:solidFill>
              </a:rPr>
              <a:t>m</a:t>
            </a:r>
            <a:r>
              <a:rPr lang="el-GR" sz="1600" dirty="0" smtClean="0">
                <a:solidFill>
                  <a:srgbClr val="002060"/>
                </a:solidFill>
              </a:rPr>
              <a:t>: </a:t>
            </a:r>
            <a:r>
              <a:rPr lang="el-GR" sz="1600" b="1" dirty="0" smtClean="0">
                <a:solidFill>
                  <a:srgbClr val="00B0F0"/>
                </a:solidFill>
              </a:rPr>
              <a:t>0</a:t>
            </a:r>
            <a:endParaRPr lang="el-GR" sz="1600" b="1" dirty="0">
              <a:solidFill>
                <a:srgbClr val="00B0F0"/>
              </a:solidFill>
            </a:endParaRPr>
          </a:p>
        </p:txBody>
      </p:sp>
      <p:sp>
        <p:nvSpPr>
          <p:cNvPr id="18" name="Rectangle 57">
            <a:extLst>
              <a:ext uri="{FF2B5EF4-FFF2-40B4-BE49-F238E27FC236}">
                <a16:creationId xmlns="" xmlns:a16="http://schemas.microsoft.com/office/drawing/2014/main" id="{1CF8763F-0E64-4933-9B58-37AECDD0D901}"/>
              </a:ext>
            </a:extLst>
          </p:cNvPr>
          <p:cNvSpPr/>
          <p:nvPr/>
        </p:nvSpPr>
        <p:spPr>
          <a:xfrm>
            <a:off x="2113380" y="3288224"/>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Α3</a:t>
            </a:r>
            <a:r>
              <a:rPr lang="el-GR" sz="2200" b="1" kern="0" dirty="0">
                <a:solidFill>
                  <a:srgbClr val="002060"/>
                </a:solidFill>
              </a:rPr>
              <a:t>. Υποδομές &amp; Υπηρεσίες </a:t>
            </a:r>
            <a:endParaRPr lang="en-US" sz="2200" b="1" kern="0" dirty="0">
              <a:solidFill>
                <a:srgbClr val="002060"/>
              </a:solidFill>
            </a:endParaRPr>
          </a:p>
        </p:txBody>
      </p:sp>
      <p:sp>
        <p:nvSpPr>
          <p:cNvPr id="19" name="TextBox 18"/>
          <p:cNvSpPr txBox="1"/>
          <p:nvPr/>
        </p:nvSpPr>
        <p:spPr>
          <a:xfrm>
            <a:off x="153909" y="4458020"/>
            <a:ext cx="8921725" cy="707886"/>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Λόγος εξασφαλισμέων </a:t>
            </a:r>
            <a:r>
              <a:rPr lang="el-GR" sz="1600" b="1" dirty="0">
                <a:solidFill>
                  <a:srgbClr val="002060"/>
                </a:solidFill>
              </a:rPr>
              <a:t>θέσεων στάθμευσης ανά 60 m</a:t>
            </a:r>
            <a:r>
              <a:rPr lang="el-GR" sz="1600" b="1" baseline="30000" dirty="0">
                <a:solidFill>
                  <a:srgbClr val="002060"/>
                </a:solidFill>
              </a:rPr>
              <a:t>2</a:t>
            </a:r>
            <a:r>
              <a:rPr lang="el-GR" sz="1600" b="1" dirty="0">
                <a:solidFill>
                  <a:srgbClr val="002060"/>
                </a:solidFill>
              </a:rPr>
              <a:t> ωφέλιμης επιφάνειας </a:t>
            </a:r>
            <a:r>
              <a:rPr lang="el-GR" sz="1600" b="1" dirty="0" smtClean="0">
                <a:solidFill>
                  <a:srgbClr val="002060"/>
                </a:solidFill>
              </a:rPr>
              <a:t>κτιρίου</a:t>
            </a:r>
          </a:p>
          <a:p>
            <a:pPr>
              <a:lnSpc>
                <a:spcPct val="150000"/>
              </a:lnSpc>
            </a:pPr>
            <a:r>
              <a:rPr lang="el-GR" sz="1600" dirty="0" smtClean="0">
                <a:solidFill>
                  <a:srgbClr val="002060"/>
                </a:solidFill>
              </a:rPr>
              <a:t>6 θέσεις στάθμευσης για κτίριο επιφάνειας 740</a:t>
            </a:r>
            <a:r>
              <a:rPr lang="en-US" sz="1600" dirty="0" smtClean="0">
                <a:solidFill>
                  <a:srgbClr val="002060"/>
                </a:solidFill>
              </a:rPr>
              <a:t>m</a:t>
            </a:r>
            <a:r>
              <a:rPr lang="en-US" sz="1600" baseline="30000" dirty="0" smtClean="0">
                <a:solidFill>
                  <a:srgbClr val="002060"/>
                </a:solidFill>
              </a:rPr>
              <a:t>2</a:t>
            </a:r>
            <a:r>
              <a:rPr lang="en-US" sz="1600" dirty="0" smtClean="0">
                <a:solidFill>
                  <a:srgbClr val="002060"/>
                </a:solidFill>
              </a:rPr>
              <a:t> = </a:t>
            </a:r>
            <a:r>
              <a:rPr lang="el-GR" sz="1600" dirty="0" smtClean="0">
                <a:solidFill>
                  <a:srgbClr val="002060"/>
                </a:solidFill>
              </a:rPr>
              <a:t>0,</a:t>
            </a:r>
            <a:r>
              <a:rPr lang="en-US" sz="1600" dirty="0" smtClean="0">
                <a:solidFill>
                  <a:srgbClr val="002060"/>
                </a:solidFill>
              </a:rPr>
              <a:t>4</a:t>
            </a:r>
            <a:r>
              <a:rPr lang="el-GR" sz="1600" dirty="0" smtClean="0">
                <a:solidFill>
                  <a:srgbClr val="002060"/>
                </a:solidFill>
              </a:rPr>
              <a:t>9</a:t>
            </a:r>
            <a:r>
              <a:rPr lang="en-US" sz="1600" dirty="0" smtClean="0">
                <a:solidFill>
                  <a:srgbClr val="002060"/>
                </a:solidFill>
              </a:rPr>
              <a:t>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0" name="TextBox 19"/>
          <p:cNvSpPr txBox="1"/>
          <p:nvPr/>
        </p:nvSpPr>
        <p:spPr>
          <a:xfrm>
            <a:off x="153909" y="5100170"/>
            <a:ext cx="8921725" cy="1077218"/>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Ποιότητα </a:t>
            </a:r>
            <a:r>
              <a:rPr lang="el-GR" sz="1600" b="1" dirty="0">
                <a:solidFill>
                  <a:srgbClr val="002060"/>
                </a:solidFill>
              </a:rPr>
              <a:t>και </a:t>
            </a:r>
            <a:r>
              <a:rPr lang="el-GR" sz="1600" b="1" dirty="0" smtClean="0">
                <a:solidFill>
                  <a:srgbClr val="002060"/>
                </a:solidFill>
              </a:rPr>
              <a:t>επάρκεια εξωτερικού </a:t>
            </a:r>
            <a:r>
              <a:rPr lang="el-GR" sz="1600" b="1" dirty="0">
                <a:solidFill>
                  <a:srgbClr val="002060"/>
                </a:solidFill>
              </a:rPr>
              <a:t>φωτισμού σε σχέση με την οπτική άνεση και την ασφάλεια κατά την διάρκεια της νύχτας.	</a:t>
            </a:r>
          </a:p>
          <a:p>
            <a:r>
              <a:rPr lang="el-GR" sz="1600" dirty="0">
                <a:solidFill>
                  <a:srgbClr val="002060"/>
                </a:solidFill>
              </a:rPr>
              <a:t>Eπαρκής εξωτερικός φωτισμός περιμετρικά του κτιρίου, τα φωτιστικά είναι παλιάς τεχνολογίας, χωρίς όμως να προκαλούν οπτική </a:t>
            </a:r>
            <a:r>
              <a:rPr lang="el-GR" sz="1600" dirty="0" smtClean="0">
                <a:solidFill>
                  <a:srgbClr val="002060"/>
                </a:solidFill>
              </a:rPr>
              <a:t>όχληση: </a:t>
            </a:r>
            <a:r>
              <a:rPr lang="en-US" sz="1600" b="1" dirty="0" smtClean="0">
                <a:solidFill>
                  <a:srgbClr val="00B0F0"/>
                </a:solidFill>
              </a:rPr>
              <a:t>0</a:t>
            </a:r>
            <a:endParaRPr lang="el-GR" sz="1600" b="1" dirty="0">
              <a:solidFill>
                <a:srgbClr val="00B0F0"/>
              </a:solidFill>
            </a:endParaRPr>
          </a:p>
        </p:txBody>
      </p:sp>
    </p:spTree>
    <p:extLst>
      <p:ext uri="{BB962C8B-B14F-4D97-AF65-F5344CB8AC3E}">
        <p14:creationId xmlns:p14="http://schemas.microsoft.com/office/powerpoint/2010/main" val="21813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Β. </a:t>
            </a:r>
            <a:r>
              <a:rPr lang="el-GR" sz="2400" b="1" kern="0" dirty="0">
                <a:solidFill>
                  <a:srgbClr val="002060"/>
                </a:solidFill>
              </a:rPr>
              <a:t>Κατανάλωση Ενέργειας &amp; Φυσικών Πόρων</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Β1</a:t>
            </a:r>
            <a:r>
              <a:rPr lang="el-GR" sz="2200" b="1" kern="0" dirty="0">
                <a:solidFill>
                  <a:srgbClr val="002060"/>
                </a:solidFill>
              </a:rPr>
              <a:t>. Πηγές Ενέργειας </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48320"/>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Μέση </a:t>
            </a:r>
            <a:r>
              <a:rPr lang="el-GR" sz="1600" b="1" dirty="0">
                <a:solidFill>
                  <a:srgbClr val="002060"/>
                </a:solidFill>
              </a:rPr>
              <a:t>ετήσια κατανάλωση πρωτογενούς ενέργειας ανά μονάδα εσωτερικής </a:t>
            </a:r>
            <a:r>
              <a:rPr lang="el-GR" sz="1600" b="1" dirty="0" smtClean="0">
                <a:solidFill>
                  <a:srgbClr val="002060"/>
                </a:solidFill>
              </a:rPr>
              <a:t>επιφάνειας </a:t>
            </a:r>
          </a:p>
          <a:p>
            <a:r>
              <a:rPr lang="en-US" sz="1600" dirty="0" smtClean="0">
                <a:solidFill>
                  <a:srgbClr val="002060"/>
                </a:solidFill>
              </a:rPr>
              <a:t>556</a:t>
            </a:r>
            <a:r>
              <a:rPr lang="el-GR" sz="1600" dirty="0" smtClean="0">
                <a:solidFill>
                  <a:srgbClr val="002060"/>
                </a:solidFill>
              </a:rPr>
              <a:t>,</a:t>
            </a:r>
            <a:r>
              <a:rPr lang="en-US" sz="1600" dirty="0" smtClean="0">
                <a:solidFill>
                  <a:srgbClr val="002060"/>
                </a:solidFill>
              </a:rPr>
              <a:t>2 kWh/m</a:t>
            </a:r>
            <a:r>
              <a:rPr lang="en-US" sz="1600" baseline="30000" dirty="0" smtClean="0">
                <a:solidFill>
                  <a:srgbClr val="002060"/>
                </a:solidFill>
              </a:rPr>
              <a:t>2</a:t>
            </a:r>
            <a:r>
              <a:rPr lang="el-GR" sz="1600" baseline="30000" dirty="0" smtClean="0">
                <a:solidFill>
                  <a:srgbClr val="002060"/>
                </a:solidFill>
              </a:rPr>
              <a:t>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1" name="TextBox 20"/>
          <p:cNvSpPr txBox="1"/>
          <p:nvPr/>
        </p:nvSpPr>
        <p:spPr>
          <a:xfrm>
            <a:off x="153909" y="2787339"/>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Μέση </a:t>
            </a:r>
            <a:r>
              <a:rPr lang="el-GR" sz="1600" b="1" dirty="0">
                <a:solidFill>
                  <a:srgbClr val="002060"/>
                </a:solidFill>
              </a:rPr>
              <a:t>ετήσια κατανάλωση </a:t>
            </a:r>
            <a:r>
              <a:rPr lang="el-GR" sz="1600" b="1" dirty="0" smtClean="0">
                <a:solidFill>
                  <a:srgbClr val="002060"/>
                </a:solidFill>
              </a:rPr>
              <a:t>θερμικής ενέργειας </a:t>
            </a:r>
            <a:r>
              <a:rPr lang="el-GR" sz="1600" b="1" dirty="0">
                <a:solidFill>
                  <a:srgbClr val="002060"/>
                </a:solidFill>
              </a:rPr>
              <a:t>ανά μονάδα εσωτερικής </a:t>
            </a:r>
            <a:r>
              <a:rPr lang="el-GR" sz="1600" b="1" dirty="0" smtClean="0">
                <a:solidFill>
                  <a:srgbClr val="002060"/>
                </a:solidFill>
              </a:rPr>
              <a:t>επιφάνειας</a:t>
            </a:r>
          </a:p>
          <a:p>
            <a:r>
              <a:rPr lang="el-GR" sz="1600" dirty="0" smtClean="0">
                <a:solidFill>
                  <a:srgbClr val="002060"/>
                </a:solidFill>
              </a:rPr>
              <a:t>67,1</a:t>
            </a:r>
            <a:r>
              <a:rPr lang="en-US" sz="1600" dirty="0" smtClean="0">
                <a:solidFill>
                  <a:srgbClr val="002060"/>
                </a:solidFill>
              </a:rPr>
              <a:t> kWh/m</a:t>
            </a:r>
            <a:r>
              <a:rPr lang="en-US" sz="1600" baseline="30000" dirty="0" smtClean="0">
                <a:solidFill>
                  <a:srgbClr val="002060"/>
                </a:solidFill>
              </a:rPr>
              <a:t>2</a:t>
            </a:r>
            <a:r>
              <a:rPr lang="el-GR" sz="1600" baseline="30000" dirty="0" smtClean="0">
                <a:solidFill>
                  <a:srgbClr val="002060"/>
                </a:solidFill>
              </a:rPr>
              <a:t>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2" name="TextBox 21"/>
          <p:cNvSpPr txBox="1"/>
          <p:nvPr/>
        </p:nvSpPr>
        <p:spPr>
          <a:xfrm>
            <a:off x="153909" y="3335411"/>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Μέση </a:t>
            </a:r>
            <a:r>
              <a:rPr lang="el-GR" sz="1600" b="1" dirty="0">
                <a:solidFill>
                  <a:srgbClr val="002060"/>
                </a:solidFill>
              </a:rPr>
              <a:t>ετήσια κατανάλωση </a:t>
            </a:r>
            <a:r>
              <a:rPr lang="el-GR" sz="1600" b="1" dirty="0" smtClean="0">
                <a:solidFill>
                  <a:srgbClr val="002060"/>
                </a:solidFill>
              </a:rPr>
              <a:t>ηλεκτρικής ενέργειας </a:t>
            </a:r>
            <a:r>
              <a:rPr lang="el-GR" sz="1600" b="1" dirty="0">
                <a:solidFill>
                  <a:srgbClr val="002060"/>
                </a:solidFill>
              </a:rPr>
              <a:t>ανά μονάδα εσωτερικής </a:t>
            </a:r>
            <a:r>
              <a:rPr lang="el-GR" sz="1600" b="1" dirty="0" smtClean="0">
                <a:solidFill>
                  <a:srgbClr val="002060"/>
                </a:solidFill>
              </a:rPr>
              <a:t>επιφάνειας</a:t>
            </a:r>
          </a:p>
          <a:p>
            <a:r>
              <a:rPr lang="el-GR" sz="1600" dirty="0" smtClean="0">
                <a:solidFill>
                  <a:srgbClr val="002060"/>
                </a:solidFill>
              </a:rPr>
              <a:t>166,4</a:t>
            </a:r>
            <a:r>
              <a:rPr lang="en-US" sz="1600" dirty="0" smtClean="0">
                <a:solidFill>
                  <a:srgbClr val="002060"/>
                </a:solidFill>
              </a:rPr>
              <a:t> kWh/m</a:t>
            </a:r>
            <a:r>
              <a:rPr lang="en-US" sz="1600" baseline="30000" dirty="0" smtClean="0">
                <a:solidFill>
                  <a:srgbClr val="002060"/>
                </a:solidFill>
              </a:rPr>
              <a:t>2</a:t>
            </a:r>
            <a:r>
              <a:rPr lang="el-GR" sz="1600" baseline="30000" dirty="0" smtClean="0">
                <a:solidFill>
                  <a:srgbClr val="002060"/>
                </a:solidFill>
              </a:rPr>
              <a:t>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3" name="TextBox 22"/>
          <p:cNvSpPr txBox="1"/>
          <p:nvPr/>
        </p:nvSpPr>
        <p:spPr>
          <a:xfrm>
            <a:off x="153909" y="3920186"/>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Ποσοστό τοπικά </a:t>
            </a:r>
            <a:r>
              <a:rPr lang="el-GR" sz="1600" b="1" dirty="0">
                <a:solidFill>
                  <a:srgbClr val="002060"/>
                </a:solidFill>
              </a:rPr>
              <a:t>παραγόμενης θερμικής ενέργειας από ανανεώσιμες πηγές </a:t>
            </a:r>
            <a:r>
              <a:rPr lang="el-GR" sz="1600" b="1" dirty="0" smtClean="0">
                <a:solidFill>
                  <a:srgbClr val="002060"/>
                </a:solidFill>
              </a:rPr>
              <a:t>προς </a:t>
            </a:r>
            <a:r>
              <a:rPr lang="el-GR" sz="1600" b="1" dirty="0">
                <a:solidFill>
                  <a:srgbClr val="002060"/>
                </a:solidFill>
              </a:rPr>
              <a:t>τη συνολική </a:t>
            </a:r>
            <a:r>
              <a:rPr lang="el-GR" sz="1600" b="1" dirty="0" smtClean="0">
                <a:solidFill>
                  <a:srgbClr val="002060"/>
                </a:solidFill>
              </a:rPr>
              <a:t>θερμική ενέργεια</a:t>
            </a:r>
          </a:p>
          <a:p>
            <a:r>
              <a:rPr lang="el-GR" sz="1600" dirty="0" smtClean="0">
                <a:solidFill>
                  <a:srgbClr val="002060"/>
                </a:solidFill>
              </a:rPr>
              <a:t>0% : </a:t>
            </a:r>
            <a:r>
              <a:rPr lang="el-GR" sz="1600" b="1" dirty="0" smtClean="0">
                <a:solidFill>
                  <a:srgbClr val="00B0F0"/>
                </a:solidFill>
              </a:rPr>
              <a:t>-1</a:t>
            </a:r>
            <a:endParaRPr lang="el-GR" sz="1600" b="1" dirty="0">
              <a:solidFill>
                <a:srgbClr val="00B0F0"/>
              </a:solidFill>
            </a:endParaRPr>
          </a:p>
        </p:txBody>
      </p:sp>
      <p:sp>
        <p:nvSpPr>
          <p:cNvPr id="24" name="TextBox 23"/>
          <p:cNvSpPr txBox="1"/>
          <p:nvPr/>
        </p:nvSpPr>
        <p:spPr>
          <a:xfrm>
            <a:off x="153909" y="4739853"/>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Ποσοστό τοπικά παραγόμενης </a:t>
            </a:r>
            <a:r>
              <a:rPr lang="el-GR" sz="1600" b="1" dirty="0" smtClean="0">
                <a:solidFill>
                  <a:srgbClr val="002060"/>
                </a:solidFill>
              </a:rPr>
              <a:t>ηλεκτρικής ενέργειας </a:t>
            </a:r>
            <a:r>
              <a:rPr lang="el-GR" sz="1600" b="1" dirty="0">
                <a:solidFill>
                  <a:srgbClr val="002060"/>
                </a:solidFill>
              </a:rPr>
              <a:t>από ανανεώσιμες πηγές προς τη συνολική </a:t>
            </a:r>
            <a:r>
              <a:rPr lang="el-GR" sz="1600" b="1" dirty="0" smtClean="0">
                <a:solidFill>
                  <a:srgbClr val="002060"/>
                </a:solidFill>
              </a:rPr>
              <a:t>ηλεκτρικής ενέργεια</a:t>
            </a:r>
            <a:endParaRPr lang="el-GR" sz="1600" b="1" dirty="0">
              <a:solidFill>
                <a:srgbClr val="002060"/>
              </a:solidFill>
            </a:endParaRPr>
          </a:p>
          <a:p>
            <a:r>
              <a:rPr lang="el-GR" sz="1600" dirty="0" smtClean="0">
                <a:solidFill>
                  <a:srgbClr val="002060"/>
                </a:solidFill>
              </a:rPr>
              <a:t>0% : </a:t>
            </a:r>
            <a:r>
              <a:rPr lang="el-GR" sz="1600" b="1" dirty="0" smtClean="0">
                <a:solidFill>
                  <a:srgbClr val="00B0F0"/>
                </a:solidFill>
              </a:rPr>
              <a:t>-1</a:t>
            </a:r>
            <a:endParaRPr lang="el-GR" sz="1600" b="1" dirty="0">
              <a:solidFill>
                <a:srgbClr val="00B0F0"/>
              </a:solidFill>
            </a:endParaRPr>
          </a:p>
        </p:txBody>
      </p:sp>
      <p:sp>
        <p:nvSpPr>
          <p:cNvPr id="25" name="TextBox 24"/>
          <p:cNvSpPr txBox="1"/>
          <p:nvPr/>
        </p:nvSpPr>
        <p:spPr>
          <a:xfrm>
            <a:off x="139891" y="5570850"/>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Μέση ετήσια </a:t>
            </a:r>
            <a:r>
              <a:rPr lang="el-GR" sz="1600" b="1" dirty="0" smtClean="0">
                <a:solidFill>
                  <a:srgbClr val="002060"/>
                </a:solidFill>
              </a:rPr>
              <a:t>κατανάλωση τελικής ενέργειας </a:t>
            </a:r>
            <a:r>
              <a:rPr lang="el-GR" sz="1600" b="1" dirty="0">
                <a:solidFill>
                  <a:srgbClr val="002060"/>
                </a:solidFill>
              </a:rPr>
              <a:t>ανά μονάδα εσωτερικής </a:t>
            </a:r>
            <a:r>
              <a:rPr lang="el-GR" sz="1600" b="1" dirty="0" smtClean="0">
                <a:solidFill>
                  <a:srgbClr val="002060"/>
                </a:solidFill>
              </a:rPr>
              <a:t>επιφάνειας                       </a:t>
            </a:r>
          </a:p>
          <a:p>
            <a:r>
              <a:rPr lang="el-GR" sz="1600" dirty="0" smtClean="0">
                <a:solidFill>
                  <a:srgbClr val="002060"/>
                </a:solidFill>
              </a:rPr>
              <a:t>233,4</a:t>
            </a:r>
            <a:r>
              <a:rPr lang="en-US" sz="1600" dirty="0" smtClean="0">
                <a:solidFill>
                  <a:srgbClr val="002060"/>
                </a:solidFill>
              </a:rPr>
              <a:t> </a:t>
            </a:r>
            <a:r>
              <a:rPr lang="en-US" sz="1600" dirty="0">
                <a:solidFill>
                  <a:srgbClr val="002060"/>
                </a:solidFill>
              </a:rPr>
              <a:t>kWh/m</a:t>
            </a:r>
            <a:r>
              <a:rPr lang="en-US" sz="1600" baseline="30000" dirty="0">
                <a:solidFill>
                  <a:srgbClr val="002060"/>
                </a:solidFill>
              </a:rPr>
              <a:t>2</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Tree>
    <p:extLst>
      <p:ext uri="{BB962C8B-B14F-4D97-AF65-F5344CB8AC3E}">
        <p14:creationId xmlns:p14="http://schemas.microsoft.com/office/powerpoint/2010/main" val="42734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Β. </a:t>
            </a:r>
            <a:r>
              <a:rPr lang="el-GR" sz="2400" b="1" kern="0" dirty="0">
                <a:solidFill>
                  <a:srgbClr val="002060"/>
                </a:solidFill>
              </a:rPr>
              <a:t>Κατανάλωση Ενέργειας &amp; Φυσικών Πόρων</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Β2. </a:t>
            </a:r>
            <a:r>
              <a:rPr lang="el-GR" sz="2200" b="1" kern="0" dirty="0">
                <a:solidFill>
                  <a:srgbClr val="002060"/>
                </a:solidFill>
              </a:rPr>
              <a:t>Φορτία Αιχμής</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48320"/>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Μέγιστο </a:t>
            </a:r>
            <a:r>
              <a:rPr lang="el-GR" sz="1600" b="1" dirty="0">
                <a:solidFill>
                  <a:srgbClr val="002060"/>
                </a:solidFill>
              </a:rPr>
              <a:t>μηνιαίο ηλεκτρικό φορτίο αιχμής </a:t>
            </a:r>
            <a:endParaRPr lang="el-GR" sz="1600" b="1" dirty="0" smtClean="0">
              <a:solidFill>
                <a:srgbClr val="002060"/>
              </a:solidFill>
            </a:endParaRPr>
          </a:p>
          <a:p>
            <a:r>
              <a:rPr lang="el-GR" sz="1600" dirty="0" smtClean="0">
                <a:solidFill>
                  <a:srgbClr val="002060"/>
                </a:solidFill>
              </a:rPr>
              <a:t>375,1</a:t>
            </a:r>
            <a:r>
              <a:rPr lang="en-US" sz="1600" dirty="0" smtClean="0">
                <a:solidFill>
                  <a:srgbClr val="002060"/>
                </a:solidFill>
              </a:rPr>
              <a:t>  W/m</a:t>
            </a:r>
            <a:r>
              <a:rPr lang="en-US" sz="1600" baseline="30000" dirty="0" smtClean="0">
                <a:solidFill>
                  <a:srgbClr val="002060"/>
                </a:solidFill>
              </a:rPr>
              <a:t>2</a:t>
            </a:r>
            <a:r>
              <a:rPr lang="el-GR" sz="1600" baseline="30000" dirty="0" smtClean="0">
                <a:solidFill>
                  <a:srgbClr val="002060"/>
                </a:solidFill>
              </a:rPr>
              <a:t>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2" name="TextBox 21"/>
          <p:cNvSpPr txBox="1"/>
          <p:nvPr/>
        </p:nvSpPr>
        <p:spPr>
          <a:xfrm>
            <a:off x="153909" y="3335411"/>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Μέση ετήσια </a:t>
            </a:r>
            <a:r>
              <a:rPr lang="el-GR" sz="1600" b="1" dirty="0">
                <a:solidFill>
                  <a:srgbClr val="002060"/>
                </a:solidFill>
              </a:rPr>
              <a:t>κατανάλωση νερού ανά </a:t>
            </a:r>
            <a:r>
              <a:rPr lang="el-GR" sz="1600" b="1" dirty="0" smtClean="0">
                <a:solidFill>
                  <a:srgbClr val="002060"/>
                </a:solidFill>
              </a:rPr>
              <a:t>άτομο</a:t>
            </a:r>
          </a:p>
          <a:p>
            <a:r>
              <a:rPr lang="el-GR" sz="1600" dirty="0" smtClean="0">
                <a:solidFill>
                  <a:srgbClr val="002060"/>
                </a:solidFill>
              </a:rPr>
              <a:t>1,</a:t>
            </a:r>
            <a:r>
              <a:rPr lang="en-US" sz="1600" dirty="0" smtClean="0">
                <a:solidFill>
                  <a:srgbClr val="002060"/>
                </a:solidFill>
              </a:rPr>
              <a:t>6 m</a:t>
            </a:r>
            <a:r>
              <a:rPr lang="en-US" sz="1600" baseline="30000" dirty="0" smtClean="0">
                <a:solidFill>
                  <a:srgbClr val="002060"/>
                </a:solidFill>
              </a:rPr>
              <a:t>3</a:t>
            </a:r>
            <a:r>
              <a:rPr lang="en-US" sz="1600" dirty="0" smtClean="0">
                <a:solidFill>
                  <a:srgbClr val="002060"/>
                </a:solidFill>
              </a:rPr>
              <a:t>/</a:t>
            </a:r>
            <a:r>
              <a:rPr lang="el-GR" sz="1600" dirty="0" smtClean="0">
                <a:solidFill>
                  <a:srgbClr val="002060"/>
                </a:solidFill>
              </a:rPr>
              <a:t>άτομο : </a:t>
            </a:r>
            <a:r>
              <a:rPr lang="el-GR" sz="1600" b="1" dirty="0" smtClean="0">
                <a:solidFill>
                  <a:srgbClr val="00B0F0"/>
                </a:solidFill>
              </a:rPr>
              <a:t>1,2</a:t>
            </a:r>
            <a:endParaRPr lang="el-GR" sz="1600" b="1" dirty="0">
              <a:solidFill>
                <a:srgbClr val="00B0F0"/>
              </a:solidFill>
            </a:endParaRPr>
          </a:p>
        </p:txBody>
      </p:sp>
      <p:sp>
        <p:nvSpPr>
          <p:cNvPr id="18" name="Rectangle 57">
            <a:extLst>
              <a:ext uri="{FF2B5EF4-FFF2-40B4-BE49-F238E27FC236}">
                <a16:creationId xmlns="" xmlns:a16="http://schemas.microsoft.com/office/drawing/2014/main" id="{1CF8763F-0E64-4933-9B58-37AECDD0D901}"/>
              </a:ext>
            </a:extLst>
          </p:cNvPr>
          <p:cNvSpPr/>
          <p:nvPr/>
        </p:nvSpPr>
        <p:spPr>
          <a:xfrm>
            <a:off x="2181746" y="2826815"/>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Β4</a:t>
            </a:r>
            <a:r>
              <a:rPr lang="el-GR" sz="2200" b="1" kern="0" dirty="0">
                <a:solidFill>
                  <a:srgbClr val="002060"/>
                </a:solidFill>
              </a:rPr>
              <a:t>. Πόσιμο Νερό, Όμβρια, Γκρίζα νερά</a:t>
            </a:r>
            <a:endParaRPr lang="en-US" sz="2200" b="1" kern="0" dirty="0">
              <a:solidFill>
                <a:srgbClr val="002060"/>
              </a:solidFill>
            </a:endParaRPr>
          </a:p>
        </p:txBody>
      </p:sp>
    </p:spTree>
    <p:extLst>
      <p:ext uri="{BB962C8B-B14F-4D97-AF65-F5344CB8AC3E}">
        <p14:creationId xmlns:p14="http://schemas.microsoft.com/office/powerpoint/2010/main" val="424256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Γ. </a:t>
            </a:r>
            <a:r>
              <a:rPr lang="el-GR" sz="2400" b="1" kern="0" dirty="0">
                <a:solidFill>
                  <a:srgbClr val="002060"/>
                </a:solidFill>
              </a:rPr>
              <a:t>Περιβαλλοντικές Επιπτώσεις</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Γ1. </a:t>
            </a:r>
            <a:r>
              <a:rPr lang="el-GR" sz="2200" b="1" kern="0" dirty="0">
                <a:solidFill>
                  <a:srgbClr val="002060"/>
                </a:solidFill>
              </a:rPr>
              <a:t>Εκπομπές Αερίων Θερμοκηπίου</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48320"/>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Ετήσιες </a:t>
            </a:r>
            <a:r>
              <a:rPr lang="el-GR" sz="1600" b="1" dirty="0">
                <a:solidFill>
                  <a:srgbClr val="002060"/>
                </a:solidFill>
              </a:rPr>
              <a:t>συνολικές εκπομπές ισοδύναμου </a:t>
            </a:r>
            <a:r>
              <a:rPr lang="el-GR" sz="1600" b="1" dirty="0" smtClean="0">
                <a:solidFill>
                  <a:srgbClr val="002060"/>
                </a:solidFill>
              </a:rPr>
              <a:t>CO2</a:t>
            </a:r>
          </a:p>
          <a:p>
            <a:r>
              <a:rPr lang="el-GR" sz="1600" dirty="0" smtClean="0">
                <a:solidFill>
                  <a:srgbClr val="002060"/>
                </a:solidFill>
              </a:rPr>
              <a:t>11,6</a:t>
            </a:r>
            <a:r>
              <a:rPr lang="en-US" sz="1600" dirty="0" smtClean="0">
                <a:solidFill>
                  <a:srgbClr val="002060"/>
                </a:solidFill>
              </a:rPr>
              <a:t> kg/m</a:t>
            </a:r>
            <a:r>
              <a:rPr lang="en-US" sz="1600" baseline="30000" dirty="0" smtClean="0">
                <a:solidFill>
                  <a:srgbClr val="002060"/>
                </a:solidFill>
              </a:rPr>
              <a:t>2</a:t>
            </a:r>
            <a:r>
              <a:rPr lang="el-GR" sz="1600" baseline="30000" dirty="0" smtClean="0">
                <a:solidFill>
                  <a:srgbClr val="002060"/>
                </a:solidFill>
              </a:rPr>
              <a:t> </a:t>
            </a:r>
            <a:r>
              <a:rPr lang="el-GR" sz="1600" dirty="0" smtClean="0">
                <a:solidFill>
                  <a:srgbClr val="002060"/>
                </a:solidFill>
              </a:rPr>
              <a:t>: </a:t>
            </a:r>
            <a:r>
              <a:rPr lang="el-GR" sz="1600" b="1" dirty="0" smtClean="0">
                <a:solidFill>
                  <a:srgbClr val="00B0F0"/>
                </a:solidFill>
              </a:rPr>
              <a:t>-1</a:t>
            </a:r>
            <a:endParaRPr lang="el-GR" sz="1600" b="1" dirty="0">
              <a:solidFill>
                <a:srgbClr val="00B0F0"/>
              </a:solidFill>
            </a:endParaRPr>
          </a:p>
        </p:txBody>
      </p:sp>
      <p:sp>
        <p:nvSpPr>
          <p:cNvPr id="22" name="TextBox 21"/>
          <p:cNvSpPr txBox="1"/>
          <p:nvPr/>
        </p:nvSpPr>
        <p:spPr>
          <a:xfrm>
            <a:off x="153909" y="3281093"/>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Ποσοστό </a:t>
            </a:r>
            <a:r>
              <a:rPr lang="el-GR" sz="1600" b="1" dirty="0">
                <a:solidFill>
                  <a:srgbClr val="002060"/>
                </a:solidFill>
              </a:rPr>
              <a:t>διαφορετικών κατηγοριών αστικών (δημοτικών) αποβλήτων που συλλέγονται σε απόσταση μέχρι 100 m από το </a:t>
            </a:r>
            <a:r>
              <a:rPr lang="el-GR" sz="1600" b="1" dirty="0" smtClean="0">
                <a:solidFill>
                  <a:srgbClr val="002060"/>
                </a:solidFill>
              </a:rPr>
              <a:t>κτίριο</a:t>
            </a:r>
          </a:p>
          <a:p>
            <a:r>
              <a:rPr lang="el-GR" sz="1600" dirty="0" smtClean="0">
                <a:solidFill>
                  <a:srgbClr val="002060"/>
                </a:solidFill>
              </a:rPr>
              <a:t>Κοινοί κάδοι ανακύκλωσης για χαρτί, πλαστικό, αλουμίνιο, γυαλί = 57% : </a:t>
            </a:r>
            <a:r>
              <a:rPr lang="el-GR" sz="1600" b="1" dirty="0" smtClean="0">
                <a:solidFill>
                  <a:srgbClr val="00B0F0"/>
                </a:solidFill>
              </a:rPr>
              <a:t>0</a:t>
            </a:r>
            <a:endParaRPr lang="el-GR" sz="1600" b="1" dirty="0">
              <a:solidFill>
                <a:srgbClr val="00B0F0"/>
              </a:solidFill>
            </a:endParaRPr>
          </a:p>
        </p:txBody>
      </p:sp>
      <p:sp>
        <p:nvSpPr>
          <p:cNvPr id="18" name="Rectangle 57">
            <a:extLst>
              <a:ext uri="{FF2B5EF4-FFF2-40B4-BE49-F238E27FC236}">
                <a16:creationId xmlns="" xmlns:a16="http://schemas.microsoft.com/office/drawing/2014/main" id="{1CF8763F-0E64-4933-9B58-37AECDD0D901}"/>
              </a:ext>
            </a:extLst>
          </p:cNvPr>
          <p:cNvSpPr/>
          <p:nvPr/>
        </p:nvSpPr>
        <p:spPr>
          <a:xfrm>
            <a:off x="2181746" y="2772497"/>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Γ3</a:t>
            </a:r>
            <a:r>
              <a:rPr lang="el-GR" sz="2200" b="1" kern="0" dirty="0">
                <a:solidFill>
                  <a:srgbClr val="002060"/>
                </a:solidFill>
              </a:rPr>
              <a:t>. Στερεά και Υγρά Απόβλητα</a:t>
            </a:r>
            <a:endParaRPr lang="en-US" sz="2200" b="1" kern="0" dirty="0">
              <a:solidFill>
                <a:srgbClr val="002060"/>
              </a:solidFill>
            </a:endParaRPr>
          </a:p>
        </p:txBody>
      </p:sp>
      <p:sp>
        <p:nvSpPr>
          <p:cNvPr id="15" name="Rectangle 14"/>
          <p:cNvSpPr/>
          <p:nvPr/>
        </p:nvSpPr>
        <p:spPr>
          <a:xfrm>
            <a:off x="238286" y="4297888"/>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Δ. </a:t>
            </a:r>
            <a:r>
              <a:rPr lang="el-GR" sz="2400" b="1" kern="0" dirty="0">
                <a:solidFill>
                  <a:srgbClr val="002060"/>
                </a:solidFill>
              </a:rPr>
              <a:t>Ποιότητα Εσωτερικού Περιβάλλοντος</a:t>
            </a:r>
            <a:endParaRPr lang="en-US" sz="2400" b="1" kern="0" dirty="0">
              <a:solidFill>
                <a:srgbClr val="002060"/>
              </a:solidFill>
            </a:endParaRPr>
          </a:p>
        </p:txBody>
      </p:sp>
      <p:sp>
        <p:nvSpPr>
          <p:cNvPr id="17" name="Rectangle 57">
            <a:extLst>
              <a:ext uri="{FF2B5EF4-FFF2-40B4-BE49-F238E27FC236}">
                <a16:creationId xmlns="" xmlns:a16="http://schemas.microsoft.com/office/drawing/2014/main" id="{1CF8763F-0E64-4933-9B58-37AECDD0D901}"/>
              </a:ext>
            </a:extLst>
          </p:cNvPr>
          <p:cNvSpPr/>
          <p:nvPr/>
        </p:nvSpPr>
        <p:spPr>
          <a:xfrm>
            <a:off x="2167728" y="4822182"/>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Δ2</a:t>
            </a:r>
            <a:r>
              <a:rPr lang="el-GR" sz="2200" b="1" kern="0" dirty="0">
                <a:solidFill>
                  <a:srgbClr val="002060"/>
                </a:solidFill>
              </a:rPr>
              <a:t>. Θερμοκρασία &amp; Υγρασία</a:t>
            </a:r>
            <a:endParaRPr lang="en-US" sz="2200" b="1" kern="0" dirty="0">
              <a:solidFill>
                <a:srgbClr val="002060"/>
              </a:solidFill>
            </a:endParaRPr>
          </a:p>
        </p:txBody>
      </p:sp>
      <p:grpSp>
        <p:nvGrpSpPr>
          <p:cNvPr id="19" name="Group 95">
            <a:extLst>
              <a:ext uri="{FF2B5EF4-FFF2-40B4-BE49-F238E27FC236}">
                <a16:creationId xmlns="" xmlns:a16="http://schemas.microsoft.com/office/drawing/2014/main" id="{ECAEA2DC-6401-4A0C-9727-AEB1A7571AF9}"/>
              </a:ext>
            </a:extLst>
          </p:cNvPr>
          <p:cNvGrpSpPr/>
          <p:nvPr/>
        </p:nvGrpSpPr>
        <p:grpSpPr>
          <a:xfrm>
            <a:off x="66134" y="4767625"/>
            <a:ext cx="2268042" cy="540000"/>
            <a:chOff x="167340" y="815433"/>
            <a:chExt cx="2268042" cy="540000"/>
          </a:xfrm>
        </p:grpSpPr>
        <p:pic>
          <p:nvPicPr>
            <p:cNvPr id="20"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21" name="TextBox 20">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23" name="TextBox 22"/>
          <p:cNvSpPr txBox="1"/>
          <p:nvPr/>
        </p:nvSpPr>
        <p:spPr>
          <a:xfrm>
            <a:off x="139891" y="5324989"/>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ποσοστό των δυσαρεστημένων </a:t>
            </a:r>
            <a:r>
              <a:rPr lang="el-GR" sz="1600" b="1" dirty="0" smtClean="0">
                <a:solidFill>
                  <a:srgbClr val="002060"/>
                </a:solidFill>
              </a:rPr>
              <a:t>ενοίκων</a:t>
            </a:r>
          </a:p>
          <a:p>
            <a:r>
              <a:rPr lang="el-GR" sz="1600" dirty="0" smtClean="0">
                <a:solidFill>
                  <a:srgbClr val="002060"/>
                </a:solidFill>
              </a:rPr>
              <a:t>15% : </a:t>
            </a:r>
            <a:r>
              <a:rPr lang="el-GR" sz="1600" b="1" dirty="0" smtClean="0">
                <a:solidFill>
                  <a:srgbClr val="00B0F0"/>
                </a:solidFill>
              </a:rPr>
              <a:t>2,5</a:t>
            </a:r>
            <a:endParaRPr lang="el-GR" sz="1600" b="1" dirty="0">
              <a:solidFill>
                <a:srgbClr val="00B0F0"/>
              </a:solidFill>
            </a:endParaRPr>
          </a:p>
        </p:txBody>
      </p:sp>
    </p:spTree>
    <p:extLst>
      <p:ext uri="{BB962C8B-B14F-4D97-AF65-F5344CB8AC3E}">
        <p14:creationId xmlns:p14="http://schemas.microsoft.com/office/powerpoint/2010/main" val="426606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Ε. </a:t>
            </a:r>
            <a:r>
              <a:rPr lang="el-GR" sz="2400" b="1" kern="0" dirty="0">
                <a:solidFill>
                  <a:srgbClr val="002060"/>
                </a:solidFill>
              </a:rPr>
              <a:t>Ποιότητα Υπηρεσιών</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Ε1</a:t>
            </a:r>
            <a:r>
              <a:rPr lang="el-GR" sz="2200" b="1" kern="0" dirty="0">
                <a:solidFill>
                  <a:srgbClr val="002060"/>
                </a:solidFill>
              </a:rPr>
              <a:t>. Ασφάλεια &amp; Προστασία</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48320"/>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Πυρασφάλεια &amp; Πυροπροστασία</a:t>
            </a:r>
            <a:endParaRPr lang="el-GR" sz="1600" b="1" dirty="0" smtClean="0">
              <a:solidFill>
                <a:srgbClr val="002060"/>
              </a:solidFill>
            </a:endParaRPr>
          </a:p>
          <a:p>
            <a:r>
              <a:rPr lang="el-GR" sz="1600" dirty="0">
                <a:solidFill>
                  <a:srgbClr val="002060"/>
                </a:solidFill>
              </a:rPr>
              <a:t>Το κτίριο ικανοποιεί τις απαιτήσεις παθητικής και ενεργητικής πυροπροστασίας, με στοιχειώδη εκπαίδευση των εργαζομένων. </a:t>
            </a:r>
            <a:r>
              <a:rPr lang="el-GR" sz="1600" dirty="0" smtClean="0">
                <a:solidFill>
                  <a:srgbClr val="002060"/>
                </a:solidFill>
              </a:rPr>
              <a:t>: </a:t>
            </a:r>
            <a:r>
              <a:rPr lang="el-GR" sz="1600" b="1" dirty="0" smtClean="0">
                <a:solidFill>
                  <a:srgbClr val="00B0F0"/>
                </a:solidFill>
              </a:rPr>
              <a:t>0</a:t>
            </a:r>
            <a:endParaRPr lang="el-GR" sz="1600" b="1" dirty="0">
              <a:solidFill>
                <a:srgbClr val="00B0F0"/>
              </a:solidFill>
            </a:endParaRPr>
          </a:p>
        </p:txBody>
      </p:sp>
      <p:sp>
        <p:nvSpPr>
          <p:cNvPr id="22" name="TextBox 21"/>
          <p:cNvSpPr txBox="1"/>
          <p:nvPr/>
        </p:nvSpPr>
        <p:spPr>
          <a:xfrm>
            <a:off x="139891" y="4494251"/>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Ανελκυστήρες</a:t>
            </a:r>
          </a:p>
          <a:p>
            <a:r>
              <a:rPr lang="el-GR" sz="1600" dirty="0" smtClean="0">
                <a:solidFill>
                  <a:srgbClr val="002060"/>
                </a:solidFill>
              </a:rPr>
              <a:t>Πιστοποιημένος </a:t>
            </a:r>
            <a:r>
              <a:rPr lang="el-GR" sz="1600" dirty="0">
                <a:solidFill>
                  <a:srgbClr val="002060"/>
                </a:solidFill>
              </a:rPr>
              <a:t>ανελκυστήρας, </a:t>
            </a:r>
            <a:r>
              <a:rPr lang="el-GR" sz="1600" dirty="0" smtClean="0">
                <a:solidFill>
                  <a:srgbClr val="002060"/>
                </a:solidFill>
              </a:rPr>
              <a:t>με </a:t>
            </a:r>
            <a:r>
              <a:rPr lang="el-GR" sz="1600" dirty="0">
                <a:solidFill>
                  <a:srgbClr val="002060"/>
                </a:solidFill>
              </a:rPr>
              <a:t>τακτική συντήρηση, </a:t>
            </a:r>
            <a:r>
              <a:rPr lang="el-GR" sz="1600" dirty="0" smtClean="0">
                <a:solidFill>
                  <a:srgbClr val="002060"/>
                </a:solidFill>
              </a:rPr>
              <a:t>μπορεί </a:t>
            </a:r>
            <a:r>
              <a:rPr lang="el-GR" sz="1600" dirty="0">
                <a:solidFill>
                  <a:srgbClr val="002060"/>
                </a:solidFill>
              </a:rPr>
              <a:t>να καλύψει τις ανάγκες μεταφοράς ατόμων με ειδικές ανάγκες (ΑμΕΑ), σε αναπηρικό </a:t>
            </a:r>
            <a:r>
              <a:rPr lang="el-GR" sz="1600" dirty="0" smtClean="0">
                <a:solidFill>
                  <a:srgbClr val="002060"/>
                </a:solidFill>
              </a:rPr>
              <a:t>καροτσάκι : </a:t>
            </a:r>
            <a:r>
              <a:rPr lang="el-GR" sz="1600" b="1" dirty="0" smtClean="0">
                <a:solidFill>
                  <a:srgbClr val="00B0F0"/>
                </a:solidFill>
              </a:rPr>
              <a:t>3</a:t>
            </a:r>
            <a:endParaRPr lang="el-GR" sz="1600" b="1" dirty="0">
              <a:solidFill>
                <a:srgbClr val="00B0F0"/>
              </a:solidFill>
            </a:endParaRPr>
          </a:p>
        </p:txBody>
      </p:sp>
      <p:sp>
        <p:nvSpPr>
          <p:cNvPr id="18" name="Rectangle 57">
            <a:extLst>
              <a:ext uri="{FF2B5EF4-FFF2-40B4-BE49-F238E27FC236}">
                <a16:creationId xmlns="" xmlns:a16="http://schemas.microsoft.com/office/drawing/2014/main" id="{1CF8763F-0E64-4933-9B58-37AECDD0D901}"/>
              </a:ext>
            </a:extLst>
          </p:cNvPr>
          <p:cNvSpPr/>
          <p:nvPr/>
        </p:nvSpPr>
        <p:spPr>
          <a:xfrm>
            <a:off x="2167728" y="3985655"/>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Ε2. </a:t>
            </a:r>
            <a:r>
              <a:rPr lang="el-GR" sz="2200" b="1" kern="0" dirty="0">
                <a:solidFill>
                  <a:srgbClr val="002060"/>
                </a:solidFill>
              </a:rPr>
              <a:t>Λειτουργικότητα &amp; Αποδοτικότητα</a:t>
            </a:r>
            <a:endParaRPr lang="en-US" sz="2200" b="1" kern="0" dirty="0">
              <a:solidFill>
                <a:srgbClr val="002060"/>
              </a:solidFill>
            </a:endParaRPr>
          </a:p>
        </p:txBody>
      </p:sp>
      <p:sp>
        <p:nvSpPr>
          <p:cNvPr id="19" name="TextBox 18"/>
          <p:cNvSpPr txBox="1"/>
          <p:nvPr/>
        </p:nvSpPr>
        <p:spPr>
          <a:xfrm>
            <a:off x="153909" y="3060842"/>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Αντισεισμική </a:t>
            </a:r>
            <a:r>
              <a:rPr lang="el-GR" sz="1600" b="1" dirty="0">
                <a:solidFill>
                  <a:srgbClr val="002060"/>
                </a:solidFill>
              </a:rPr>
              <a:t>προστασία</a:t>
            </a:r>
          </a:p>
          <a:p>
            <a:r>
              <a:rPr lang="el-GR" sz="1600" dirty="0">
                <a:solidFill>
                  <a:srgbClr val="002060"/>
                </a:solidFill>
              </a:rPr>
              <a:t>Έχει πραγματοποιηθεί πρωτοβάθμιος προσεισμικός έλεγχος και το κτίριο έχει κριθεί επαρκές. Στοιχειώδης εκπαίδευση των </a:t>
            </a:r>
            <a:r>
              <a:rPr lang="el-GR" sz="1600" dirty="0" smtClean="0">
                <a:solidFill>
                  <a:srgbClr val="002060"/>
                </a:solidFill>
              </a:rPr>
              <a:t>εργαζομένων : </a:t>
            </a:r>
            <a:r>
              <a:rPr lang="el-GR" sz="1600" b="1" dirty="0" smtClean="0">
                <a:solidFill>
                  <a:srgbClr val="00B0F0"/>
                </a:solidFill>
              </a:rPr>
              <a:t>3</a:t>
            </a:r>
            <a:endParaRPr lang="el-GR" sz="1600" b="1" dirty="0">
              <a:solidFill>
                <a:srgbClr val="00B0F0"/>
              </a:solidFill>
            </a:endParaRPr>
          </a:p>
        </p:txBody>
      </p:sp>
    </p:spTree>
    <p:extLst>
      <p:ext uri="{BB962C8B-B14F-4D97-AF65-F5344CB8AC3E}">
        <p14:creationId xmlns:p14="http://schemas.microsoft.com/office/powerpoint/2010/main" val="339069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Ε. </a:t>
            </a:r>
            <a:r>
              <a:rPr lang="el-GR" sz="2400" b="1" kern="0" dirty="0">
                <a:solidFill>
                  <a:srgbClr val="002060"/>
                </a:solidFill>
              </a:rPr>
              <a:t>Ποιότητα Υπηρεσιών</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36460"/>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Ε3</a:t>
            </a:r>
            <a:r>
              <a:rPr lang="el-GR" sz="2200" b="1" kern="0" dirty="0">
                <a:solidFill>
                  <a:srgbClr val="002060"/>
                </a:solidFill>
              </a:rPr>
              <a:t>. Διαχείριση</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81903"/>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7" name="TextBox 16"/>
          <p:cNvSpPr txBox="1"/>
          <p:nvPr/>
        </p:nvSpPr>
        <p:spPr>
          <a:xfrm>
            <a:off x="153909" y="2243887"/>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Σύστημα ενεργειακής διαχείρισης – </a:t>
            </a:r>
            <a:r>
              <a:rPr lang="en-US" sz="1600" b="1" dirty="0">
                <a:solidFill>
                  <a:srgbClr val="002060"/>
                </a:solidFill>
              </a:rPr>
              <a:t>BEMS</a:t>
            </a:r>
            <a:endParaRPr lang="el-GR" sz="1600" b="1" dirty="0">
              <a:solidFill>
                <a:srgbClr val="002060"/>
              </a:solidFill>
            </a:endParaRPr>
          </a:p>
          <a:p>
            <a:r>
              <a:rPr lang="el-GR" sz="1600" dirty="0" smtClean="0">
                <a:solidFill>
                  <a:srgbClr val="002060"/>
                </a:solidFill>
              </a:rPr>
              <a:t>Υπάρχει σύστημα αντιστάθμισης : </a:t>
            </a:r>
            <a:r>
              <a:rPr lang="el-GR" sz="1600" b="1" dirty="0" smtClean="0">
                <a:solidFill>
                  <a:srgbClr val="00B0F0"/>
                </a:solidFill>
              </a:rPr>
              <a:t>0</a:t>
            </a:r>
            <a:endParaRPr lang="el-GR" sz="1600" b="1" dirty="0">
              <a:solidFill>
                <a:srgbClr val="00B0F0"/>
              </a:solidFill>
            </a:endParaRPr>
          </a:p>
        </p:txBody>
      </p:sp>
      <p:sp>
        <p:nvSpPr>
          <p:cNvPr id="21" name="Rectangle 57">
            <a:extLst>
              <a:ext uri="{FF2B5EF4-FFF2-40B4-BE49-F238E27FC236}">
                <a16:creationId xmlns="" xmlns:a16="http://schemas.microsoft.com/office/drawing/2014/main" id="{1CF8763F-0E64-4933-9B58-37AECDD0D901}"/>
              </a:ext>
            </a:extLst>
          </p:cNvPr>
          <p:cNvSpPr/>
          <p:nvPr/>
        </p:nvSpPr>
        <p:spPr>
          <a:xfrm>
            <a:off x="2167728" y="2993400"/>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Ε4. </a:t>
            </a:r>
            <a:r>
              <a:rPr lang="en-US" sz="2200" b="1" kern="0" dirty="0">
                <a:solidFill>
                  <a:srgbClr val="002060"/>
                </a:solidFill>
              </a:rPr>
              <a:t>E</a:t>
            </a:r>
            <a:r>
              <a:rPr lang="el-GR" sz="2200" b="1" kern="0" dirty="0">
                <a:solidFill>
                  <a:srgbClr val="002060"/>
                </a:solidFill>
              </a:rPr>
              <a:t>υελιξία &amp; Προσαρμοστικότητα</a:t>
            </a:r>
            <a:endParaRPr lang="en-US" sz="2200" b="1" kern="0" dirty="0">
              <a:solidFill>
                <a:srgbClr val="002060"/>
              </a:solidFill>
            </a:endParaRPr>
          </a:p>
        </p:txBody>
      </p:sp>
      <p:sp>
        <p:nvSpPr>
          <p:cNvPr id="23" name="TextBox 22"/>
          <p:cNvSpPr txBox="1"/>
          <p:nvPr/>
        </p:nvSpPr>
        <p:spPr>
          <a:xfrm>
            <a:off x="139891" y="3441888"/>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Αλλαγή πηγής ενέργειας ή </a:t>
            </a:r>
            <a:r>
              <a:rPr lang="el-GR" sz="1600" b="1" dirty="0" smtClean="0">
                <a:solidFill>
                  <a:srgbClr val="002060"/>
                </a:solidFill>
              </a:rPr>
              <a:t>καυσίμου</a:t>
            </a:r>
          </a:p>
          <a:p>
            <a:r>
              <a:rPr lang="el-GR" sz="1600" dirty="0" smtClean="0">
                <a:solidFill>
                  <a:srgbClr val="002060"/>
                </a:solidFill>
              </a:rPr>
              <a:t>Η </a:t>
            </a:r>
            <a:r>
              <a:rPr lang="el-GR" sz="1600" dirty="0">
                <a:solidFill>
                  <a:srgbClr val="002060"/>
                </a:solidFill>
              </a:rPr>
              <a:t>εγκατάσταση </a:t>
            </a:r>
            <a:r>
              <a:rPr lang="el-GR" sz="1600" dirty="0" smtClean="0">
                <a:solidFill>
                  <a:srgbClr val="002060"/>
                </a:solidFill>
              </a:rPr>
              <a:t>φωτοβολταϊκών </a:t>
            </a:r>
            <a:r>
              <a:rPr lang="el-GR" sz="1600" dirty="0">
                <a:solidFill>
                  <a:srgbClr val="002060"/>
                </a:solidFill>
              </a:rPr>
              <a:t>είναι εφικτή με μια μικρή </a:t>
            </a:r>
            <a:r>
              <a:rPr lang="el-GR" sz="1600" dirty="0" smtClean="0">
                <a:solidFill>
                  <a:srgbClr val="002060"/>
                </a:solidFill>
              </a:rPr>
              <a:t>ανακαίνιση : </a:t>
            </a:r>
            <a:r>
              <a:rPr lang="el-GR" sz="1600" b="1" dirty="0" smtClean="0">
                <a:solidFill>
                  <a:srgbClr val="00B0F0"/>
                </a:solidFill>
              </a:rPr>
              <a:t>3</a:t>
            </a:r>
            <a:endParaRPr lang="el-GR" sz="1600" b="1" dirty="0">
              <a:solidFill>
                <a:srgbClr val="00B0F0"/>
              </a:solidFill>
            </a:endParaRPr>
          </a:p>
        </p:txBody>
      </p:sp>
    </p:spTree>
    <p:extLst>
      <p:ext uri="{BB962C8B-B14F-4D97-AF65-F5344CB8AC3E}">
        <p14:creationId xmlns:p14="http://schemas.microsoft.com/office/powerpoint/2010/main" val="185102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Δείκτες Επίδοσης</a:t>
            </a:r>
            <a:endParaRPr lang="el-GR" sz="2200" b="1" dirty="0">
              <a:solidFill>
                <a:srgbClr val="002060"/>
              </a:solidFill>
            </a:endParaRPr>
          </a:p>
        </p:txBody>
      </p:sp>
      <p:sp>
        <p:nvSpPr>
          <p:cNvPr id="10" name="Rectangle 9"/>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ΣΤ. </a:t>
            </a:r>
            <a:r>
              <a:rPr lang="el-GR" sz="2400" b="1" kern="0" dirty="0">
                <a:solidFill>
                  <a:srgbClr val="002060"/>
                </a:solidFill>
              </a:rPr>
              <a:t>Κοινωνία, Πολιτισμός</a:t>
            </a:r>
            <a:endParaRPr lang="en-US" sz="2400" b="1" kern="0" dirty="0">
              <a:solidFill>
                <a:srgbClr val="002060"/>
              </a:solidFill>
            </a:endParaRPr>
          </a:p>
        </p:txBody>
      </p:sp>
      <p:sp>
        <p:nvSpPr>
          <p:cNvPr id="11" name="Rectangle 57">
            <a:extLst>
              <a:ext uri="{FF2B5EF4-FFF2-40B4-BE49-F238E27FC236}">
                <a16:creationId xmlns="" xmlns:a16="http://schemas.microsoft.com/office/drawing/2014/main" id="{1CF8763F-0E64-4933-9B58-37AECDD0D901}"/>
              </a:ext>
            </a:extLst>
          </p:cNvPr>
          <p:cNvSpPr/>
          <p:nvPr/>
        </p:nvSpPr>
        <p:spPr>
          <a:xfrm>
            <a:off x="2181746" y="1745513"/>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ΣΤ1</a:t>
            </a:r>
            <a:r>
              <a:rPr lang="el-GR" sz="2200" b="1" kern="0" dirty="0">
                <a:solidFill>
                  <a:srgbClr val="002060"/>
                </a:solidFill>
              </a:rPr>
              <a:t>. Κοινωνικές Πτυχές</a:t>
            </a:r>
            <a:endParaRPr lang="en-US" sz="2200" b="1" kern="0" dirty="0">
              <a:solidFill>
                <a:srgbClr val="002060"/>
              </a:solidFill>
            </a:endParaRPr>
          </a:p>
        </p:txBody>
      </p:sp>
      <p:grpSp>
        <p:nvGrpSpPr>
          <p:cNvPr id="12" name="Group 95">
            <a:extLst>
              <a:ext uri="{FF2B5EF4-FFF2-40B4-BE49-F238E27FC236}">
                <a16:creationId xmlns="" xmlns:a16="http://schemas.microsoft.com/office/drawing/2014/main" id="{ECAEA2DC-6401-4A0C-9727-AEB1A7571AF9}"/>
              </a:ext>
            </a:extLst>
          </p:cNvPr>
          <p:cNvGrpSpPr/>
          <p:nvPr/>
        </p:nvGrpSpPr>
        <p:grpSpPr>
          <a:xfrm>
            <a:off x="80152" y="1690956"/>
            <a:ext cx="2268042" cy="540000"/>
            <a:chOff x="167340" y="815433"/>
            <a:chExt cx="2268042" cy="540000"/>
          </a:xfrm>
        </p:grpSpPr>
        <p:pic>
          <p:nvPicPr>
            <p:cNvPr id="13"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14" name="TextBox 13">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16" name="TextBox 15"/>
          <p:cNvSpPr txBox="1"/>
          <p:nvPr/>
        </p:nvSpPr>
        <p:spPr>
          <a:xfrm>
            <a:off x="153909" y="2248320"/>
            <a:ext cx="8990091" cy="830997"/>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a:solidFill>
                  <a:srgbClr val="002060"/>
                </a:solidFill>
              </a:rPr>
              <a:t>Προσβασιμότητα ατόμων με ειδικές ανάγκες </a:t>
            </a:r>
            <a:endParaRPr lang="el-GR" sz="1600" b="1" dirty="0" smtClean="0">
              <a:solidFill>
                <a:srgbClr val="002060"/>
              </a:solidFill>
            </a:endParaRPr>
          </a:p>
          <a:p>
            <a:r>
              <a:rPr lang="el-GR" sz="1600" dirty="0" smtClean="0">
                <a:solidFill>
                  <a:srgbClr val="002060"/>
                </a:solidFill>
              </a:rPr>
              <a:t>Οι εξωτερικοί χώροι, η </a:t>
            </a:r>
            <a:r>
              <a:rPr lang="el-GR" sz="1600" dirty="0">
                <a:solidFill>
                  <a:srgbClr val="002060"/>
                </a:solidFill>
              </a:rPr>
              <a:t>είσοδος και οι διάδρομοι </a:t>
            </a:r>
            <a:r>
              <a:rPr lang="el-GR" sz="1600" dirty="0" smtClean="0">
                <a:solidFill>
                  <a:srgbClr val="002060"/>
                </a:solidFill>
              </a:rPr>
              <a:t>ισογείου και ο ανελκυστήρας είναι </a:t>
            </a:r>
            <a:r>
              <a:rPr lang="el-GR" sz="1600" dirty="0">
                <a:solidFill>
                  <a:srgbClr val="002060"/>
                </a:solidFill>
              </a:rPr>
              <a:t>προσπελάσιμα από ΑΜΕΑ και γενικώς εμποδιζόμενα </a:t>
            </a:r>
            <a:r>
              <a:rPr lang="el-GR" sz="1600" dirty="0" smtClean="0">
                <a:solidFill>
                  <a:srgbClr val="002060"/>
                </a:solidFill>
              </a:rPr>
              <a:t>άτομα : </a:t>
            </a:r>
            <a:r>
              <a:rPr lang="el-GR" sz="1600" b="1" dirty="0" smtClean="0">
                <a:solidFill>
                  <a:srgbClr val="00B0F0"/>
                </a:solidFill>
              </a:rPr>
              <a:t>0</a:t>
            </a:r>
            <a:endParaRPr lang="el-GR" sz="1600" b="1" dirty="0">
              <a:solidFill>
                <a:srgbClr val="00B0F0"/>
              </a:solidFill>
            </a:endParaRPr>
          </a:p>
        </p:txBody>
      </p:sp>
      <p:sp>
        <p:nvSpPr>
          <p:cNvPr id="15" name="Rectangle 14"/>
          <p:cNvSpPr/>
          <p:nvPr/>
        </p:nvSpPr>
        <p:spPr>
          <a:xfrm>
            <a:off x="252304" y="3321623"/>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a:t>
            </a:r>
            <a:r>
              <a:rPr lang="el-GR" sz="2400" b="1" kern="0" dirty="0" smtClean="0">
                <a:solidFill>
                  <a:srgbClr val="002060"/>
                </a:solidFill>
              </a:rPr>
              <a:t>Ζ. </a:t>
            </a:r>
            <a:r>
              <a:rPr lang="el-GR" sz="2400" b="1" kern="0" dirty="0">
                <a:solidFill>
                  <a:srgbClr val="002060"/>
                </a:solidFill>
              </a:rPr>
              <a:t>Οικονομία</a:t>
            </a:r>
            <a:endParaRPr lang="en-US" sz="2400" b="1" kern="0" dirty="0">
              <a:solidFill>
                <a:srgbClr val="002060"/>
              </a:solidFill>
            </a:endParaRPr>
          </a:p>
        </p:txBody>
      </p:sp>
      <p:sp>
        <p:nvSpPr>
          <p:cNvPr id="17" name="Rectangle 57">
            <a:extLst>
              <a:ext uri="{FF2B5EF4-FFF2-40B4-BE49-F238E27FC236}">
                <a16:creationId xmlns="" xmlns:a16="http://schemas.microsoft.com/office/drawing/2014/main" id="{1CF8763F-0E64-4933-9B58-37AECDD0D901}"/>
              </a:ext>
            </a:extLst>
          </p:cNvPr>
          <p:cNvSpPr/>
          <p:nvPr/>
        </p:nvSpPr>
        <p:spPr>
          <a:xfrm>
            <a:off x="2181746" y="3845917"/>
            <a:ext cx="6962254"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a:t>
            </a:r>
            <a:r>
              <a:rPr lang="el-GR" sz="2200" b="1" kern="0" dirty="0" smtClean="0">
                <a:solidFill>
                  <a:srgbClr val="002060"/>
                </a:solidFill>
              </a:rPr>
              <a:t>Ζ1</a:t>
            </a:r>
            <a:r>
              <a:rPr lang="el-GR" sz="2200" b="1" kern="0" dirty="0">
                <a:solidFill>
                  <a:srgbClr val="002060"/>
                </a:solidFill>
              </a:rPr>
              <a:t>. </a:t>
            </a:r>
            <a:r>
              <a:rPr lang="el-GR" sz="2200" b="1" kern="0" dirty="0" smtClean="0">
                <a:solidFill>
                  <a:srgbClr val="002060"/>
                </a:solidFill>
              </a:rPr>
              <a:t>Κόστος</a:t>
            </a:r>
            <a:endParaRPr lang="en-US" sz="2200" b="1" kern="0" dirty="0">
              <a:solidFill>
                <a:srgbClr val="002060"/>
              </a:solidFill>
            </a:endParaRPr>
          </a:p>
        </p:txBody>
      </p:sp>
      <p:grpSp>
        <p:nvGrpSpPr>
          <p:cNvPr id="18" name="Group 95">
            <a:extLst>
              <a:ext uri="{FF2B5EF4-FFF2-40B4-BE49-F238E27FC236}">
                <a16:creationId xmlns="" xmlns:a16="http://schemas.microsoft.com/office/drawing/2014/main" id="{ECAEA2DC-6401-4A0C-9727-AEB1A7571AF9}"/>
              </a:ext>
            </a:extLst>
          </p:cNvPr>
          <p:cNvGrpSpPr/>
          <p:nvPr/>
        </p:nvGrpSpPr>
        <p:grpSpPr>
          <a:xfrm>
            <a:off x="80152" y="3791360"/>
            <a:ext cx="2268042" cy="540000"/>
            <a:chOff x="167340" y="815433"/>
            <a:chExt cx="2268042" cy="540000"/>
          </a:xfrm>
        </p:grpSpPr>
        <p:pic>
          <p:nvPicPr>
            <p:cNvPr id="19" name="Picture 96">
              <a:extLst>
                <a:ext uri="{FF2B5EF4-FFF2-40B4-BE49-F238E27FC236}">
                  <a16:creationId xmlns="" xmlns:a16="http://schemas.microsoft.com/office/drawing/2014/main" id="{422B308F-BDB7-4CD0-872F-0CC29FC22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20" name="TextBox 19">
              <a:extLst>
                <a:ext uri="{FF2B5EF4-FFF2-40B4-BE49-F238E27FC236}">
                  <a16:creationId xmlns="" xmlns:a16="http://schemas.microsoft.com/office/drawing/2014/main" id="{EF03A5C0-DD77-4C74-9D7F-19265674D433}"/>
                </a:ext>
              </a:extLst>
            </p:cNvPr>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sp>
        <p:nvSpPr>
          <p:cNvPr id="21" name="TextBox 20"/>
          <p:cNvSpPr txBox="1"/>
          <p:nvPr/>
        </p:nvSpPr>
        <p:spPr>
          <a:xfrm>
            <a:off x="153909" y="4348724"/>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Ετήσιο </a:t>
            </a:r>
            <a:r>
              <a:rPr lang="el-GR" sz="1600" b="1" dirty="0">
                <a:solidFill>
                  <a:srgbClr val="002060"/>
                </a:solidFill>
              </a:rPr>
              <a:t>κόστος κατανάλωσης ενέργειας ανά μονάδα ωφέλιμης επιφάνειας  </a:t>
            </a:r>
            <a:endParaRPr lang="el-GR" sz="1600" b="1" dirty="0" smtClean="0">
              <a:solidFill>
                <a:srgbClr val="002060"/>
              </a:solidFill>
            </a:endParaRPr>
          </a:p>
          <a:p>
            <a:r>
              <a:rPr lang="en-US" sz="1600" dirty="0" smtClean="0">
                <a:solidFill>
                  <a:srgbClr val="002060"/>
                </a:solidFill>
              </a:rPr>
              <a:t>2</a:t>
            </a:r>
            <a:r>
              <a:rPr lang="el-GR" sz="1600" dirty="0" smtClean="0">
                <a:solidFill>
                  <a:srgbClr val="002060"/>
                </a:solidFill>
              </a:rPr>
              <a:t>6,9</a:t>
            </a:r>
            <a:r>
              <a:rPr lang="en-US" sz="1600" dirty="0" smtClean="0">
                <a:solidFill>
                  <a:srgbClr val="002060"/>
                </a:solidFill>
              </a:rPr>
              <a:t> </a:t>
            </a:r>
            <a:r>
              <a:rPr lang="en-US" sz="1600" dirty="0">
                <a:solidFill>
                  <a:srgbClr val="002060"/>
                </a:solidFill>
              </a:rPr>
              <a:t>€/</a:t>
            </a:r>
            <a:r>
              <a:rPr lang="en-US" sz="1600" dirty="0" smtClean="0">
                <a:solidFill>
                  <a:srgbClr val="002060"/>
                </a:solidFill>
              </a:rPr>
              <a:t>m</a:t>
            </a:r>
            <a:r>
              <a:rPr lang="en-US" sz="1600" baseline="30000" dirty="0" smtClean="0">
                <a:solidFill>
                  <a:srgbClr val="002060"/>
                </a:solidFill>
              </a:rPr>
              <a:t>2</a:t>
            </a:r>
            <a:r>
              <a:rPr lang="el-GR" sz="1600" dirty="0" smtClean="0">
                <a:solidFill>
                  <a:srgbClr val="002060"/>
                </a:solidFill>
              </a:rPr>
              <a:t> : </a:t>
            </a:r>
            <a:r>
              <a:rPr lang="el-GR" sz="1600" b="1" dirty="0" smtClean="0">
                <a:solidFill>
                  <a:srgbClr val="00B0F0"/>
                </a:solidFill>
              </a:rPr>
              <a:t>-1</a:t>
            </a:r>
            <a:endParaRPr lang="el-GR" sz="1600" b="1" dirty="0">
              <a:solidFill>
                <a:srgbClr val="00B0F0"/>
              </a:solidFill>
            </a:endParaRPr>
          </a:p>
        </p:txBody>
      </p:sp>
      <p:sp>
        <p:nvSpPr>
          <p:cNvPr id="22" name="TextBox 21"/>
          <p:cNvSpPr txBox="1"/>
          <p:nvPr/>
        </p:nvSpPr>
        <p:spPr>
          <a:xfrm>
            <a:off x="196097" y="4933499"/>
            <a:ext cx="8990091" cy="584775"/>
          </a:xfrm>
          <a:prstGeom prst="rect">
            <a:avLst/>
          </a:prstGeom>
          <a:noFill/>
        </p:spPr>
        <p:txBody>
          <a:bodyPr wrap="square" rtlCol="0">
            <a:spAutoFit/>
          </a:bodyPr>
          <a:lstStyle/>
          <a:p>
            <a:pPr marL="342900" indent="-342900">
              <a:buFont typeface="Wingdings" panose="05000000000000000000" pitchFamily="2" charset="2"/>
              <a:buChar char="Ø"/>
            </a:pPr>
            <a:r>
              <a:rPr lang="el-GR" sz="1600" b="1" dirty="0" smtClean="0">
                <a:solidFill>
                  <a:srgbClr val="002060"/>
                </a:solidFill>
              </a:rPr>
              <a:t>Ετήσιο </a:t>
            </a:r>
            <a:r>
              <a:rPr lang="el-GR" sz="1600" b="1" dirty="0">
                <a:solidFill>
                  <a:srgbClr val="002060"/>
                </a:solidFill>
              </a:rPr>
              <a:t>κόστος κατανάλωσης </a:t>
            </a:r>
            <a:r>
              <a:rPr lang="el-GR" sz="1600" b="1" dirty="0" smtClean="0">
                <a:solidFill>
                  <a:srgbClr val="002060"/>
                </a:solidFill>
              </a:rPr>
              <a:t>νερού ανά </a:t>
            </a:r>
            <a:r>
              <a:rPr lang="el-GR" sz="1600" b="1" dirty="0">
                <a:solidFill>
                  <a:srgbClr val="002060"/>
                </a:solidFill>
              </a:rPr>
              <a:t>μονάδα ωφέλιμης επιφάνειας  </a:t>
            </a:r>
            <a:endParaRPr lang="el-GR" sz="1600" b="1" dirty="0" smtClean="0">
              <a:solidFill>
                <a:srgbClr val="002060"/>
              </a:solidFill>
            </a:endParaRPr>
          </a:p>
          <a:p>
            <a:r>
              <a:rPr lang="el-GR" sz="1600" dirty="0" smtClean="0">
                <a:solidFill>
                  <a:srgbClr val="002060"/>
                </a:solidFill>
              </a:rPr>
              <a:t>0,29</a:t>
            </a:r>
            <a:r>
              <a:rPr lang="en-US" sz="1600" dirty="0" smtClean="0">
                <a:solidFill>
                  <a:srgbClr val="002060"/>
                </a:solidFill>
              </a:rPr>
              <a:t> </a:t>
            </a:r>
            <a:r>
              <a:rPr lang="en-US" sz="1600" dirty="0">
                <a:solidFill>
                  <a:srgbClr val="002060"/>
                </a:solidFill>
              </a:rPr>
              <a:t>€/</a:t>
            </a:r>
            <a:r>
              <a:rPr lang="en-US" sz="1600" dirty="0" smtClean="0">
                <a:solidFill>
                  <a:srgbClr val="002060"/>
                </a:solidFill>
              </a:rPr>
              <a:t>m</a:t>
            </a:r>
            <a:r>
              <a:rPr lang="en-US" sz="1600" baseline="30000" dirty="0" smtClean="0">
                <a:solidFill>
                  <a:srgbClr val="002060"/>
                </a:solidFill>
              </a:rPr>
              <a:t>2</a:t>
            </a:r>
            <a:r>
              <a:rPr lang="el-GR" sz="1600" dirty="0" smtClean="0">
                <a:solidFill>
                  <a:srgbClr val="002060"/>
                </a:solidFill>
              </a:rPr>
              <a:t> : </a:t>
            </a:r>
            <a:r>
              <a:rPr lang="el-GR" sz="1600" b="1" dirty="0" smtClean="0">
                <a:solidFill>
                  <a:srgbClr val="00B0F0"/>
                </a:solidFill>
              </a:rPr>
              <a:t>4,7</a:t>
            </a:r>
            <a:endParaRPr lang="el-GR" sz="1600" b="1" dirty="0">
              <a:solidFill>
                <a:srgbClr val="00B0F0"/>
              </a:solidFill>
            </a:endParaRPr>
          </a:p>
        </p:txBody>
      </p:sp>
    </p:spTree>
    <p:extLst>
      <p:ext uri="{BB962C8B-B14F-4D97-AF65-F5344CB8AC3E}">
        <p14:creationId xmlns:p14="http://schemas.microsoft.com/office/powerpoint/2010/main" val="415651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dirty="0" smtClean="0">
                <a:solidFill>
                  <a:srgbClr val="002060"/>
                </a:solidFill>
              </a:rPr>
              <a:t>Υπάρχουσα κατάσταση - Αποτελέσματα</a:t>
            </a:r>
            <a:endParaRPr lang="el-GR" sz="2200" b="1" dirty="0">
              <a:solidFill>
                <a:srgbClr val="002060"/>
              </a:solidFill>
            </a:endParaRPr>
          </a:p>
        </p:txBody>
      </p:sp>
      <p:pic>
        <p:nvPicPr>
          <p:cNvPr id="2" name="Picture 1"/>
          <p:cNvPicPr>
            <a:picLocks noChangeAspect="1"/>
          </p:cNvPicPr>
          <p:nvPr/>
        </p:nvPicPr>
        <p:blipFill rotWithShape="1">
          <a:blip r:embed="rId5"/>
          <a:srcRect l="4486" t="13316" r="50561" b="11860"/>
          <a:stretch/>
        </p:blipFill>
        <p:spPr>
          <a:xfrm>
            <a:off x="153825" y="1264853"/>
            <a:ext cx="4517217" cy="4104000"/>
          </a:xfrm>
          <a:prstGeom prst="rect">
            <a:avLst/>
          </a:prstGeom>
        </p:spPr>
      </p:pic>
      <p:pic>
        <p:nvPicPr>
          <p:cNvPr id="3" name="Picture 2"/>
          <p:cNvPicPr>
            <a:picLocks noChangeAspect="1"/>
          </p:cNvPicPr>
          <p:nvPr/>
        </p:nvPicPr>
        <p:blipFill rotWithShape="1">
          <a:blip r:embed="rId6"/>
          <a:srcRect l="1308" t="13658" r="61869" b="18881"/>
          <a:stretch/>
        </p:blipFill>
        <p:spPr>
          <a:xfrm>
            <a:off x="4896740" y="1264853"/>
            <a:ext cx="4104000" cy="4104000"/>
          </a:xfrm>
          <a:prstGeom prst="rect">
            <a:avLst/>
          </a:prstGeom>
        </p:spPr>
      </p:pic>
      <p:pic>
        <p:nvPicPr>
          <p:cNvPr id="12" name="Picture 11"/>
          <p:cNvPicPr>
            <a:picLocks noChangeAspect="1"/>
          </p:cNvPicPr>
          <p:nvPr/>
        </p:nvPicPr>
        <p:blipFill>
          <a:blip r:embed="rId7"/>
          <a:stretch>
            <a:fillRect/>
          </a:stretch>
        </p:blipFill>
        <p:spPr>
          <a:xfrm>
            <a:off x="5899673" y="5453195"/>
            <a:ext cx="1993565" cy="1079086"/>
          </a:xfrm>
          <a:prstGeom prst="rect">
            <a:avLst/>
          </a:prstGeom>
        </p:spPr>
      </p:pic>
    </p:spTree>
    <p:extLst>
      <p:ext uri="{BB962C8B-B14F-4D97-AF65-F5344CB8AC3E}">
        <p14:creationId xmlns:p14="http://schemas.microsoft.com/office/powerpoint/2010/main" val="291334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702000915"/>
              </p:ext>
            </p:extLst>
          </p:nvPr>
        </p:nvGraphicFramePr>
        <p:xfrm>
          <a:off x="1243574" y="1413105"/>
          <a:ext cx="6504706" cy="4226560"/>
        </p:xfrm>
        <a:graphic>
          <a:graphicData uri="http://schemas.openxmlformats.org/drawingml/2006/table">
            <a:tbl>
              <a:tblPr firstRow="1" bandRow="1">
                <a:tableStyleId>{22838BEF-8BB2-4498-84A7-C5851F593DF1}</a:tableStyleId>
              </a:tblPr>
              <a:tblGrid>
                <a:gridCol w="5264381">
                  <a:extLst>
                    <a:ext uri="{9D8B030D-6E8A-4147-A177-3AD203B41FA5}">
                      <a16:colId xmlns="" xmlns:a16="http://schemas.microsoft.com/office/drawing/2014/main" val="20000"/>
                    </a:ext>
                  </a:extLst>
                </a:gridCol>
                <a:gridCol w="1240325">
                  <a:extLst>
                    <a:ext uri="{9D8B030D-6E8A-4147-A177-3AD203B41FA5}">
                      <a16:colId xmlns="" xmlns:a16="http://schemas.microsoft.com/office/drawing/2014/main" val="20001"/>
                    </a:ext>
                  </a:extLst>
                </a:gridCol>
              </a:tblGrid>
              <a:tr h="370840">
                <a:tc>
                  <a:txBody>
                    <a:bodyPr/>
                    <a:lstStyle/>
                    <a:p>
                      <a:r>
                        <a:rPr lang="el-GR" sz="1400" b="0" dirty="0">
                          <a:solidFill>
                            <a:srgbClr val="002060"/>
                          </a:solidFill>
                        </a:rPr>
                        <a:t>Συνολική επιφάνεια περιοχής</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0" dirty="0">
                          <a:solidFill>
                            <a:srgbClr val="002060"/>
                          </a:solidFill>
                        </a:rPr>
                        <a:t>2</a:t>
                      </a:r>
                      <a:r>
                        <a:rPr lang="en-US" sz="1400" b="0" dirty="0">
                          <a:solidFill>
                            <a:srgbClr val="002060"/>
                          </a:solidFill>
                        </a:rPr>
                        <a:t>71</a:t>
                      </a:r>
                      <a:r>
                        <a:rPr lang="el-GR" sz="1400" b="0" dirty="0">
                          <a:solidFill>
                            <a:srgbClr val="002060"/>
                          </a:solidFill>
                        </a:rPr>
                        <a:t> </a:t>
                      </a:r>
                      <a:r>
                        <a:rPr lang="en-US" sz="1400" b="0" dirty="0">
                          <a:solidFill>
                            <a:srgbClr val="002060"/>
                          </a:solidFill>
                        </a:rPr>
                        <a:t>000</a:t>
                      </a:r>
                      <a:r>
                        <a:rPr lang="el-GR" sz="1400" b="0" dirty="0">
                          <a:solidFill>
                            <a:srgbClr val="002060"/>
                          </a:solidFill>
                        </a:rPr>
                        <a:t> </a:t>
                      </a:r>
                      <a:r>
                        <a:rPr lang="en-US" sz="1400" b="0" dirty="0">
                          <a:solidFill>
                            <a:srgbClr val="002060"/>
                          </a:solidFill>
                        </a:rPr>
                        <a:t>m</a:t>
                      </a:r>
                      <a:r>
                        <a:rPr lang="en-US" sz="1400" b="0" baseline="30000" dirty="0">
                          <a:solidFill>
                            <a:srgbClr val="002060"/>
                          </a:solidFill>
                        </a:rPr>
                        <a:t>2</a:t>
                      </a:r>
                    </a:p>
                  </a:txBody>
                  <a:tcPr anchor="ctr"/>
                </a:tc>
                <a:extLst>
                  <a:ext uri="{0D108BD9-81ED-4DB2-BD59-A6C34878D82A}">
                    <a16:rowId xmlns="" xmlns:a16="http://schemas.microsoft.com/office/drawing/2014/main" val="10000"/>
                  </a:ext>
                </a:extLst>
              </a:tr>
              <a:tr h="370840">
                <a:tc>
                  <a:txBody>
                    <a:bodyPr/>
                    <a:lstStyle/>
                    <a:p>
                      <a:r>
                        <a:rPr lang="el-GR" sz="1400" b="0" dirty="0">
                          <a:solidFill>
                            <a:srgbClr val="002060"/>
                          </a:solidFill>
                        </a:rPr>
                        <a:t>Πληθυσμός</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0" kern="1200" dirty="0">
                          <a:solidFill>
                            <a:srgbClr val="002060"/>
                          </a:solidFill>
                          <a:latin typeface="+mn-lt"/>
                          <a:ea typeface="+mn-ea"/>
                          <a:cs typeface="+mn-cs"/>
                        </a:rPr>
                        <a:t>1329 άτομα</a:t>
                      </a:r>
                      <a:endParaRPr lang="en-US" sz="1400" b="0" kern="1200" dirty="0">
                        <a:solidFill>
                          <a:srgbClr val="002060"/>
                        </a:solidFill>
                        <a:latin typeface="+mn-lt"/>
                        <a:ea typeface="+mn-ea"/>
                        <a:cs typeface="+mn-cs"/>
                      </a:endParaRPr>
                    </a:p>
                  </a:txBody>
                  <a:tcPr anchor="ctr"/>
                </a:tc>
                <a:extLst>
                  <a:ext uri="{0D108BD9-81ED-4DB2-BD59-A6C34878D82A}">
                    <a16:rowId xmlns="" xmlns:a16="http://schemas.microsoft.com/office/drawing/2014/main" val="10001"/>
                  </a:ext>
                </a:extLst>
              </a:tr>
              <a:tr h="370840">
                <a:tc>
                  <a:txBody>
                    <a:bodyPr/>
                    <a:lstStyle/>
                    <a:p>
                      <a:r>
                        <a:rPr lang="el-GR" sz="1400" b="0" dirty="0">
                          <a:solidFill>
                            <a:srgbClr val="002060"/>
                          </a:solidFill>
                        </a:rPr>
                        <a:t>Συνολική επιφάνεια δομημένου περιβάλλοντος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135</a:t>
                      </a:r>
                      <a:r>
                        <a:rPr lang="el-GR" sz="1400" dirty="0">
                          <a:solidFill>
                            <a:srgbClr val="002060"/>
                          </a:solidFill>
                        </a:rPr>
                        <a:t> </a:t>
                      </a:r>
                      <a:r>
                        <a:rPr lang="en-US" sz="1400" dirty="0">
                          <a:solidFill>
                            <a:srgbClr val="002060"/>
                          </a:solidFill>
                        </a:rPr>
                        <a:t>000 m</a:t>
                      </a:r>
                      <a:r>
                        <a:rPr lang="en-US" sz="1400" baseline="30000" dirty="0">
                          <a:solidFill>
                            <a:srgbClr val="002060"/>
                          </a:solidFill>
                        </a:rPr>
                        <a:t>2</a:t>
                      </a:r>
                    </a:p>
                  </a:txBody>
                  <a:tcPr anchor="ctr"/>
                </a:tc>
                <a:extLst>
                  <a:ext uri="{0D108BD9-81ED-4DB2-BD59-A6C34878D82A}">
                    <a16:rowId xmlns="" xmlns:a16="http://schemas.microsoft.com/office/drawing/2014/main" val="10002"/>
                  </a:ext>
                </a:extLst>
              </a:tr>
              <a:tr h="370840">
                <a:tc>
                  <a:txBody>
                    <a:bodyPr/>
                    <a:lstStyle/>
                    <a:p>
                      <a:r>
                        <a:rPr lang="el-GR" sz="1400" b="0" dirty="0">
                          <a:solidFill>
                            <a:srgbClr val="002060"/>
                          </a:solidFill>
                        </a:rPr>
                        <a:t>Ποσοστό επιφάνειας που δεν ανήκει στον οικιστικό ιστό </a:t>
                      </a:r>
                    </a:p>
                  </a:txBody>
                  <a:tcPr anchor="ctr"/>
                </a:tc>
                <a:tc>
                  <a:txBody>
                    <a:bodyPr/>
                    <a:lstStyle/>
                    <a:p>
                      <a:r>
                        <a:rPr lang="el-GR" sz="1400" dirty="0">
                          <a:solidFill>
                            <a:srgbClr val="002060"/>
                          </a:solidFill>
                        </a:rPr>
                        <a:t>7 %</a:t>
                      </a:r>
                    </a:p>
                  </a:txBody>
                  <a:tcPr anchor="ctr"/>
                </a:tc>
                <a:extLst>
                  <a:ext uri="{0D108BD9-81ED-4DB2-BD59-A6C34878D82A}">
                    <a16:rowId xmlns="" xmlns:a16="http://schemas.microsoft.com/office/drawing/2014/main" val="10003"/>
                  </a:ext>
                </a:extLst>
              </a:tr>
              <a:tr h="370840">
                <a:tc>
                  <a:txBody>
                    <a:bodyPr/>
                    <a:lstStyle/>
                    <a:p>
                      <a:r>
                        <a:rPr lang="el-GR" sz="1400" b="0" dirty="0">
                          <a:solidFill>
                            <a:srgbClr val="002060"/>
                          </a:solidFill>
                        </a:rPr>
                        <a:t>Συνολική επιφάνεια κτιρίων κατοικιών</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dirty="0">
                          <a:solidFill>
                            <a:srgbClr val="002060"/>
                          </a:solidFill>
                        </a:rPr>
                        <a:t>88 </a:t>
                      </a:r>
                      <a:r>
                        <a:rPr lang="en-US" sz="1400" dirty="0">
                          <a:solidFill>
                            <a:srgbClr val="002060"/>
                          </a:solidFill>
                        </a:rPr>
                        <a:t>000 m</a:t>
                      </a:r>
                      <a:r>
                        <a:rPr lang="en-US" sz="1400" baseline="30000" dirty="0">
                          <a:solidFill>
                            <a:srgbClr val="002060"/>
                          </a:solidFill>
                        </a:rPr>
                        <a:t>2</a:t>
                      </a:r>
                    </a:p>
                  </a:txBody>
                  <a:tcPr anchor="ctr"/>
                </a:tc>
                <a:extLst>
                  <a:ext uri="{0D108BD9-81ED-4DB2-BD59-A6C34878D82A}">
                    <a16:rowId xmlns="" xmlns:a16="http://schemas.microsoft.com/office/drawing/2014/main" val="10005"/>
                  </a:ext>
                </a:extLst>
              </a:tr>
              <a:tr h="370840">
                <a:tc>
                  <a:txBody>
                    <a:bodyPr/>
                    <a:lstStyle/>
                    <a:p>
                      <a:r>
                        <a:rPr lang="el-GR" sz="1400" b="0" dirty="0">
                          <a:solidFill>
                            <a:srgbClr val="002060"/>
                          </a:solidFill>
                        </a:rPr>
                        <a:t>Ποσοστό </a:t>
                      </a:r>
                      <a:r>
                        <a:rPr lang="el-GR" sz="1400" b="0" dirty="0" smtClean="0">
                          <a:solidFill>
                            <a:srgbClr val="002060"/>
                          </a:solidFill>
                        </a:rPr>
                        <a:t>δομημένης</a:t>
                      </a:r>
                      <a:r>
                        <a:rPr lang="el-GR" sz="1400" b="0" baseline="0" dirty="0" smtClean="0">
                          <a:solidFill>
                            <a:srgbClr val="002060"/>
                          </a:solidFill>
                        </a:rPr>
                        <a:t> </a:t>
                      </a:r>
                      <a:r>
                        <a:rPr lang="el-GR" sz="1400" b="0" dirty="0" smtClean="0">
                          <a:solidFill>
                            <a:srgbClr val="002060"/>
                          </a:solidFill>
                        </a:rPr>
                        <a:t>επιφάνειας </a:t>
                      </a:r>
                      <a:r>
                        <a:rPr lang="el-GR" sz="1400" b="0" dirty="0">
                          <a:solidFill>
                            <a:srgbClr val="002060"/>
                          </a:solidFill>
                        </a:rPr>
                        <a:t>που καταλαμβάνουν τα κτίρια κατοικιών </a:t>
                      </a:r>
                    </a:p>
                  </a:txBody>
                  <a:tcPr anchor="ctr"/>
                </a:tc>
                <a:tc>
                  <a:txBody>
                    <a:bodyPr/>
                    <a:lstStyle/>
                    <a:p>
                      <a:r>
                        <a:rPr lang="el-GR" sz="1400" dirty="0" smtClean="0">
                          <a:solidFill>
                            <a:srgbClr val="002060"/>
                          </a:solidFill>
                        </a:rPr>
                        <a:t>65%</a:t>
                      </a:r>
                      <a:endParaRPr lang="el-GR" sz="1400" dirty="0">
                        <a:solidFill>
                          <a:srgbClr val="002060"/>
                        </a:solidFill>
                      </a:endParaRPr>
                    </a:p>
                  </a:txBody>
                  <a:tcPr anchor="ctr"/>
                </a:tc>
                <a:extLst>
                  <a:ext uri="{0D108BD9-81ED-4DB2-BD59-A6C34878D82A}">
                    <a16:rowId xmlns="" xmlns:a16="http://schemas.microsoft.com/office/drawing/2014/main" val="10006"/>
                  </a:ext>
                </a:extLst>
              </a:tr>
              <a:tr h="370840">
                <a:tc>
                  <a:txBody>
                    <a:bodyPr/>
                    <a:lstStyle/>
                    <a:p>
                      <a:r>
                        <a:rPr lang="el-GR" sz="1400" dirty="0">
                          <a:solidFill>
                            <a:srgbClr val="002060"/>
                          </a:solidFill>
                        </a:rPr>
                        <a:t>Συνολική ετήσια κατανάλωση πρωτογενούς ενέργειας  κτιρίων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dirty="0">
                          <a:solidFill>
                            <a:srgbClr val="002060"/>
                          </a:solidFill>
                        </a:rPr>
                        <a:t>32 GWh</a:t>
                      </a:r>
                    </a:p>
                  </a:txBody>
                  <a:tcPr anchor="ctr"/>
                </a:tc>
                <a:extLst>
                  <a:ext uri="{0D108BD9-81ED-4DB2-BD59-A6C34878D82A}">
                    <a16:rowId xmlns="" xmlns:a16="http://schemas.microsoft.com/office/drawing/2014/main" val="10007"/>
                  </a:ext>
                </a:extLst>
              </a:tr>
              <a:tr h="370840">
                <a:tc>
                  <a:txBody>
                    <a:bodyPr/>
                    <a:lstStyle/>
                    <a:p>
                      <a:r>
                        <a:rPr lang="el-GR" sz="1400" dirty="0">
                          <a:solidFill>
                            <a:srgbClr val="002060"/>
                          </a:solidFill>
                        </a:rPr>
                        <a:t>Συνολική κατανάλωση τελικής θερμικής ενέργειας κτιρίων </a:t>
                      </a:r>
                    </a:p>
                  </a:txBody>
                  <a:tcPr anchor="ctr"/>
                </a:tc>
                <a:tc>
                  <a:txBody>
                    <a:bodyPr/>
                    <a:lstStyle/>
                    <a:p>
                      <a:r>
                        <a:rPr lang="el-GR" sz="1400" dirty="0">
                          <a:solidFill>
                            <a:srgbClr val="002060"/>
                          </a:solidFill>
                        </a:rPr>
                        <a:t>12 GWh</a:t>
                      </a:r>
                    </a:p>
                  </a:txBody>
                  <a:tcPr anchor="ctr"/>
                </a:tc>
                <a:extLst>
                  <a:ext uri="{0D108BD9-81ED-4DB2-BD59-A6C34878D82A}">
                    <a16:rowId xmlns="" xmlns:a16="http://schemas.microsoft.com/office/drawing/2014/main" val="10008"/>
                  </a:ext>
                </a:extLst>
              </a:tr>
              <a:tr h="370840">
                <a:tc>
                  <a:txBody>
                    <a:bodyPr/>
                    <a:lstStyle/>
                    <a:p>
                      <a:r>
                        <a:rPr lang="el-GR" sz="1400" dirty="0">
                          <a:solidFill>
                            <a:srgbClr val="002060"/>
                          </a:solidFill>
                        </a:rPr>
                        <a:t>Συνολική κατανάλωση τελικής ηλεκτρικής ενέργειας κτιρίων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dirty="0">
                          <a:solidFill>
                            <a:srgbClr val="002060"/>
                          </a:solidFill>
                        </a:rPr>
                        <a:t>6 GWh</a:t>
                      </a:r>
                    </a:p>
                  </a:txBody>
                  <a:tcPr anchor="ctr"/>
                </a:tc>
                <a:extLst>
                  <a:ext uri="{0D108BD9-81ED-4DB2-BD59-A6C34878D82A}">
                    <a16:rowId xmlns="" xmlns:a16="http://schemas.microsoft.com/office/drawing/2014/main" val="10009"/>
                  </a:ext>
                </a:extLst>
              </a:tr>
              <a:tr h="370840">
                <a:tc>
                  <a:txBody>
                    <a:bodyPr/>
                    <a:lstStyle/>
                    <a:p>
                      <a:r>
                        <a:rPr lang="el-GR" sz="1400" dirty="0">
                          <a:solidFill>
                            <a:srgbClr val="002060"/>
                          </a:solidFill>
                        </a:rPr>
                        <a:t>Αριθμός ηλιακών συλλεκτών</a:t>
                      </a:r>
                    </a:p>
                  </a:txBody>
                  <a:tcPr anchor="ctr"/>
                </a:tc>
                <a:tc>
                  <a:txBody>
                    <a:bodyPr/>
                    <a:lstStyle/>
                    <a:p>
                      <a:r>
                        <a:rPr lang="el-GR" sz="1400" dirty="0">
                          <a:solidFill>
                            <a:srgbClr val="002060"/>
                          </a:solidFill>
                        </a:rPr>
                        <a:t>300</a:t>
                      </a:r>
                    </a:p>
                  </a:txBody>
                  <a:tcPr anchor="ctr"/>
                </a:tc>
                <a:extLst>
                  <a:ext uri="{0D108BD9-81ED-4DB2-BD59-A6C34878D82A}">
                    <a16:rowId xmlns="" xmlns:a16="http://schemas.microsoft.com/office/drawing/2014/main" val="10010"/>
                  </a:ext>
                </a:extLst>
              </a:tr>
              <a:tr h="370840">
                <a:tc>
                  <a:txBody>
                    <a:bodyPr/>
                    <a:lstStyle/>
                    <a:p>
                      <a:r>
                        <a:rPr lang="el-GR" sz="1400" dirty="0">
                          <a:solidFill>
                            <a:srgbClr val="002060"/>
                          </a:solidFill>
                        </a:rPr>
                        <a:t>Αριθμός Φωτοβολταϊκών πάνελ</a:t>
                      </a:r>
                    </a:p>
                  </a:txBody>
                  <a:tcPr anchor="ctr"/>
                </a:tc>
                <a:tc>
                  <a:txBody>
                    <a:bodyPr/>
                    <a:lstStyle/>
                    <a:p>
                      <a:r>
                        <a:rPr lang="el-GR" sz="1400" dirty="0">
                          <a:solidFill>
                            <a:srgbClr val="002060"/>
                          </a:solidFill>
                        </a:rPr>
                        <a:t>144</a:t>
                      </a:r>
                    </a:p>
                  </a:txBody>
                  <a:tcPr anchor="ctr"/>
                </a:tc>
                <a:extLst>
                  <a:ext uri="{0D108BD9-81ED-4DB2-BD59-A6C34878D82A}">
                    <a16:rowId xmlns="" xmlns:a16="http://schemas.microsoft.com/office/drawing/2014/main" val="10011"/>
                  </a:ext>
                </a:extLst>
              </a:tr>
            </a:tbl>
          </a:graphicData>
        </a:graphic>
      </p:graphicFrame>
      <p:sp>
        <p:nvSpPr>
          <p:cNvPr id="10" name="Rectangle 9"/>
          <p:cNvSpPr/>
          <p:nvPr/>
        </p:nvSpPr>
        <p:spPr>
          <a:xfrm>
            <a:off x="271605" y="778453"/>
            <a:ext cx="8083356" cy="461665"/>
          </a:xfrm>
          <a:prstGeom prst="rect">
            <a:avLst/>
          </a:prstGeom>
        </p:spPr>
        <p:txBody>
          <a:bodyPr wrap="square">
            <a:spAutoFit/>
          </a:bodyPr>
          <a:lstStyle/>
          <a:p>
            <a:pPr>
              <a:defRPr/>
            </a:pPr>
            <a:r>
              <a:rPr lang="el-GR" sz="2400" b="1" dirty="0" smtClean="0">
                <a:solidFill>
                  <a:srgbClr val="002060"/>
                </a:solidFill>
              </a:rPr>
              <a:t>Γενικές </a:t>
            </a:r>
            <a:r>
              <a:rPr lang="el-GR" sz="2400" b="1" dirty="0">
                <a:solidFill>
                  <a:srgbClr val="002060"/>
                </a:solidFill>
              </a:rPr>
              <a:t>Πληροφορίες</a:t>
            </a:r>
            <a:endParaRPr lang="en-US" sz="2400" b="1" kern="0" dirty="0">
              <a:solidFill>
                <a:srgbClr val="002060"/>
              </a:solidFill>
            </a:endParaRPr>
          </a:p>
        </p:txBody>
      </p:sp>
      <p:sp>
        <p:nvSpPr>
          <p:cNvPr id="9"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8A67D677-667C-4B95-8862-A44E0ABB92AC}" type="slidenum">
              <a:rPr lang="en-US" sz="1600" smtClean="0">
                <a:solidFill>
                  <a:srgbClr val="002060"/>
                </a:solidFill>
              </a:rPr>
              <a:t>6</a:t>
            </a:fld>
            <a:endParaRPr lang="en-US" sz="1600" dirty="0">
              <a:solidFill>
                <a:srgbClr val="002060"/>
              </a:solidFill>
            </a:endParaRPr>
          </a:p>
        </p:txBody>
      </p:sp>
    </p:spTree>
    <p:extLst>
      <p:ext uri="{BB962C8B-B14F-4D97-AF65-F5344CB8AC3E}">
        <p14:creationId xmlns:p14="http://schemas.microsoft.com/office/powerpoint/2010/main" val="369245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110" y="78657"/>
            <a:ext cx="9007524" cy="360000"/>
            <a:chOff x="42472" y="78657"/>
            <a:chExt cx="9023969" cy="360000"/>
          </a:xfrm>
        </p:grpSpPr>
        <p:pic>
          <p:nvPicPr>
            <p:cNvPr id="34"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17" name="Rectangle 16"/>
          <p:cNvSpPr/>
          <p:nvPr/>
        </p:nvSpPr>
        <p:spPr>
          <a:xfrm>
            <a:off x="-1" y="778453"/>
            <a:ext cx="9144001" cy="461665"/>
          </a:xfrm>
          <a:prstGeom prst="rect">
            <a:avLst/>
          </a:prstGeom>
        </p:spPr>
        <p:txBody>
          <a:bodyPr wrap="square">
            <a:spAutoFit/>
          </a:bodyPr>
          <a:lstStyle/>
          <a:p>
            <a:pPr algn="ctr">
              <a:defRPr/>
            </a:pPr>
            <a:r>
              <a:rPr lang="el-GR" sz="2400" b="1" kern="0" dirty="0" smtClean="0">
                <a:solidFill>
                  <a:srgbClr val="002060"/>
                </a:solidFill>
              </a:rPr>
              <a:t>Σενάριο 1                                                Σενάριο 2</a:t>
            </a:r>
            <a:endParaRPr lang="en-US" sz="2400" b="1" kern="0" dirty="0">
              <a:solidFill>
                <a:srgbClr val="002060"/>
              </a:solidFill>
            </a:endParaRPr>
          </a:p>
        </p:txBody>
      </p:sp>
      <p:sp>
        <p:nvSpPr>
          <p:cNvPr id="2" name="Rectangle 1"/>
          <p:cNvSpPr/>
          <p:nvPr/>
        </p:nvSpPr>
        <p:spPr>
          <a:xfrm>
            <a:off x="-1" y="1318775"/>
            <a:ext cx="4633945" cy="2585323"/>
          </a:xfrm>
          <a:prstGeom prst="rect">
            <a:avLst/>
          </a:prstGeom>
        </p:spPr>
        <p:txBody>
          <a:bodyPr wrap="square">
            <a:spAutoFit/>
          </a:bodyPr>
          <a:lstStyle/>
          <a:p>
            <a:pPr marL="285750" indent="-285750">
              <a:buFont typeface="Wingdings" panose="05000000000000000000" pitchFamily="2" charset="2"/>
              <a:buChar char="v"/>
            </a:pPr>
            <a:r>
              <a:rPr lang="el-GR" dirty="0" smtClean="0"/>
              <a:t>Εγκατάσταση ΦΒ (30</a:t>
            </a:r>
            <a:r>
              <a:rPr lang="en-US" dirty="0" smtClean="0"/>
              <a:t> </a:t>
            </a:r>
            <a:r>
              <a:rPr lang="el-GR" dirty="0" smtClean="0"/>
              <a:t>πάνελ, συνολικής επιφάνειας 48</a:t>
            </a:r>
            <a:r>
              <a:rPr lang="en-US" dirty="0" smtClean="0"/>
              <a:t>.</a:t>
            </a:r>
            <a:r>
              <a:rPr lang="el-GR" dirty="0" smtClean="0"/>
              <a:t>9</a:t>
            </a:r>
            <a:r>
              <a:rPr lang="en-US" dirty="0" smtClean="0"/>
              <a:t> </a:t>
            </a:r>
            <a:r>
              <a:rPr lang="en-US" dirty="0"/>
              <a:t>m</a:t>
            </a:r>
            <a:r>
              <a:rPr lang="en-US" baseline="30000" dirty="0"/>
              <a:t>2</a:t>
            </a:r>
            <a:r>
              <a:rPr lang="en-US" dirty="0"/>
              <a:t> </a:t>
            </a:r>
            <a:r>
              <a:rPr lang="el-GR" dirty="0" smtClean="0"/>
              <a:t>και απόδοσης </a:t>
            </a:r>
            <a:r>
              <a:rPr lang="en-US" dirty="0" smtClean="0"/>
              <a:t>19%) </a:t>
            </a:r>
            <a:endParaRPr lang="el-GR" dirty="0" smtClean="0"/>
          </a:p>
          <a:p>
            <a:pPr marL="285750" indent="-285750">
              <a:buFont typeface="Wingdings" panose="05000000000000000000" pitchFamily="2" charset="2"/>
              <a:buChar char="v"/>
            </a:pPr>
            <a:r>
              <a:rPr lang="el-GR" dirty="0" smtClean="0"/>
              <a:t>Εγκατάσταση κεντρικών Α.Θ. για θέρμανση/ ψύξη </a:t>
            </a:r>
            <a:r>
              <a:rPr lang="en-US" dirty="0" smtClean="0"/>
              <a:t>(</a:t>
            </a:r>
            <a:r>
              <a:rPr lang="el-GR" dirty="0" smtClean="0"/>
              <a:t>6</a:t>
            </a:r>
            <a:r>
              <a:rPr lang="en-US" dirty="0" smtClean="0"/>
              <a:t> </a:t>
            </a:r>
            <a:r>
              <a:rPr lang="el-GR" dirty="0" smtClean="0"/>
              <a:t>Α.Θ., ισχύος </a:t>
            </a:r>
            <a:r>
              <a:rPr lang="en-US" dirty="0" smtClean="0"/>
              <a:t>35kW </a:t>
            </a:r>
            <a:r>
              <a:rPr lang="el-GR" dirty="0" smtClean="0"/>
              <a:t>έκαστη</a:t>
            </a:r>
            <a:r>
              <a:rPr lang="en-US" dirty="0" smtClean="0"/>
              <a:t>). </a:t>
            </a:r>
            <a:r>
              <a:rPr lang="el-GR" dirty="0"/>
              <a:t>Εγκατάσταση </a:t>
            </a:r>
            <a:r>
              <a:rPr lang="el-GR" dirty="0" smtClean="0"/>
              <a:t>μονάδων </a:t>
            </a:r>
            <a:r>
              <a:rPr lang="el-GR" dirty="0"/>
              <a:t>ανεμιστήρα στοιχείου - </a:t>
            </a:r>
            <a:r>
              <a:rPr lang="en-US" dirty="0" err="1" smtClean="0"/>
              <a:t>fancoils</a:t>
            </a:r>
            <a:r>
              <a:rPr lang="en-US" dirty="0" smtClean="0"/>
              <a:t>.</a:t>
            </a:r>
            <a:r>
              <a:rPr lang="el-GR" dirty="0" smtClean="0"/>
              <a:t> Θερμομόνωση όλων των δικτύων διανομής</a:t>
            </a:r>
            <a:endParaRPr lang="en-US" dirty="0"/>
          </a:p>
          <a:p>
            <a:pPr marL="285750" indent="-285750">
              <a:buFont typeface="Wingdings" panose="05000000000000000000" pitchFamily="2" charset="2"/>
              <a:buChar char="v"/>
            </a:pPr>
            <a:r>
              <a:rPr lang="el-GR" dirty="0" smtClean="0"/>
              <a:t>Αντικατάσταση φωτιστικών </a:t>
            </a:r>
            <a:r>
              <a:rPr lang="en-US" dirty="0" smtClean="0"/>
              <a:t>(</a:t>
            </a:r>
            <a:r>
              <a:rPr lang="el-GR" dirty="0" smtClean="0"/>
              <a:t>532 φωτιστικά</a:t>
            </a:r>
            <a:r>
              <a:rPr lang="en-US" dirty="0"/>
              <a:t>) </a:t>
            </a:r>
            <a:r>
              <a:rPr lang="el-GR" dirty="0" smtClean="0"/>
              <a:t>με φωτιστικά </a:t>
            </a:r>
            <a:r>
              <a:rPr lang="en-US" dirty="0" smtClean="0"/>
              <a:t>LED</a:t>
            </a:r>
            <a:endParaRPr lang="en-US" dirty="0"/>
          </a:p>
        </p:txBody>
      </p:sp>
      <p:sp>
        <p:nvSpPr>
          <p:cNvPr id="3" name="Rectangle 2"/>
          <p:cNvSpPr/>
          <p:nvPr/>
        </p:nvSpPr>
        <p:spPr>
          <a:xfrm>
            <a:off x="4520725" y="1318775"/>
            <a:ext cx="4623275" cy="5078313"/>
          </a:xfrm>
          <a:prstGeom prst="rect">
            <a:avLst/>
          </a:prstGeom>
        </p:spPr>
        <p:txBody>
          <a:bodyPr wrap="square">
            <a:spAutoFit/>
          </a:bodyPr>
          <a:lstStyle/>
          <a:p>
            <a:pPr marL="285750" indent="-285750">
              <a:buFont typeface="Wingdings" panose="05000000000000000000" pitchFamily="2" charset="2"/>
              <a:buChar char="v"/>
            </a:pPr>
            <a:r>
              <a:rPr lang="el-GR" dirty="0"/>
              <a:t>Εγκατάσταση ΦΒ </a:t>
            </a:r>
            <a:r>
              <a:rPr lang="el-GR" dirty="0" smtClean="0"/>
              <a:t>(</a:t>
            </a:r>
            <a:r>
              <a:rPr lang="el-GR" dirty="0"/>
              <a:t>30</a:t>
            </a:r>
            <a:r>
              <a:rPr lang="en-US" dirty="0"/>
              <a:t> </a:t>
            </a:r>
            <a:r>
              <a:rPr lang="el-GR" dirty="0"/>
              <a:t>πάνελ, συνολικής επιφάνειας 48</a:t>
            </a:r>
            <a:r>
              <a:rPr lang="en-US" dirty="0"/>
              <a:t>.</a:t>
            </a:r>
            <a:r>
              <a:rPr lang="el-GR" dirty="0"/>
              <a:t>9</a:t>
            </a:r>
            <a:r>
              <a:rPr lang="en-US" dirty="0" smtClean="0"/>
              <a:t> </a:t>
            </a:r>
            <a:r>
              <a:rPr lang="en-US" dirty="0"/>
              <a:t>m</a:t>
            </a:r>
            <a:r>
              <a:rPr lang="en-US" baseline="30000" dirty="0"/>
              <a:t>2</a:t>
            </a:r>
            <a:r>
              <a:rPr lang="en-US" dirty="0"/>
              <a:t> </a:t>
            </a:r>
            <a:r>
              <a:rPr lang="el-GR" dirty="0"/>
              <a:t>και απόδοσης </a:t>
            </a:r>
            <a:r>
              <a:rPr lang="en-US" dirty="0"/>
              <a:t>19</a:t>
            </a:r>
            <a:r>
              <a:rPr lang="en-US" dirty="0" smtClean="0"/>
              <a:t>%)</a:t>
            </a:r>
            <a:endParaRPr lang="el-GR" dirty="0" smtClean="0"/>
          </a:p>
          <a:p>
            <a:pPr marL="285750" indent="-285750">
              <a:buFont typeface="Wingdings" panose="05000000000000000000" pitchFamily="2" charset="2"/>
              <a:buChar char="v"/>
            </a:pPr>
            <a:r>
              <a:rPr lang="en-US" dirty="0" smtClean="0"/>
              <a:t> </a:t>
            </a:r>
            <a:r>
              <a:rPr lang="el-GR" dirty="0" smtClean="0"/>
              <a:t>Σύνδεση με ΦΒ πάρκο για κάλυψη επιπλέον αναγκών</a:t>
            </a:r>
            <a:endParaRPr lang="el-GR" dirty="0"/>
          </a:p>
          <a:p>
            <a:pPr marL="285750" indent="-285750">
              <a:buFont typeface="Wingdings" panose="05000000000000000000" pitchFamily="2" charset="2"/>
              <a:buChar char="v"/>
            </a:pPr>
            <a:r>
              <a:rPr lang="el-GR" dirty="0"/>
              <a:t>Εγκατάσταση κεντρικών Α.Θ. για θέρμανση/ ψύξη </a:t>
            </a:r>
            <a:r>
              <a:rPr lang="en-US" dirty="0" smtClean="0"/>
              <a:t>(</a:t>
            </a:r>
            <a:r>
              <a:rPr lang="el-GR" dirty="0" smtClean="0"/>
              <a:t>6</a:t>
            </a:r>
            <a:r>
              <a:rPr lang="en-US" dirty="0" smtClean="0"/>
              <a:t> </a:t>
            </a:r>
            <a:r>
              <a:rPr lang="el-GR" dirty="0"/>
              <a:t>Α.Θ., ισχύος </a:t>
            </a:r>
            <a:r>
              <a:rPr lang="en-US" dirty="0"/>
              <a:t>35kW </a:t>
            </a:r>
            <a:r>
              <a:rPr lang="el-GR" dirty="0"/>
              <a:t>έκαστη</a:t>
            </a:r>
            <a:r>
              <a:rPr lang="en-US" dirty="0"/>
              <a:t>). </a:t>
            </a:r>
            <a:r>
              <a:rPr lang="el-GR" dirty="0"/>
              <a:t>Εγκατάσταση μονάδων ανεμιστήρα στοιχείου - </a:t>
            </a:r>
            <a:r>
              <a:rPr lang="en-US" dirty="0" err="1"/>
              <a:t>fancoils</a:t>
            </a:r>
            <a:r>
              <a:rPr lang="en-US" dirty="0"/>
              <a:t>.</a:t>
            </a:r>
            <a:r>
              <a:rPr lang="el-GR" dirty="0"/>
              <a:t> Θερμομόνωση </a:t>
            </a:r>
            <a:r>
              <a:rPr lang="el-GR" dirty="0" smtClean="0"/>
              <a:t>δικτύων </a:t>
            </a:r>
            <a:r>
              <a:rPr lang="el-GR" dirty="0"/>
              <a:t>διανομής</a:t>
            </a:r>
            <a:endParaRPr lang="en-US" dirty="0"/>
          </a:p>
          <a:p>
            <a:pPr marL="285750" indent="-285750">
              <a:buFont typeface="Wingdings" panose="05000000000000000000" pitchFamily="2" charset="2"/>
              <a:buChar char="v"/>
            </a:pPr>
            <a:r>
              <a:rPr lang="el-GR" dirty="0"/>
              <a:t>Αντικατάσταση φωτιστικών </a:t>
            </a:r>
            <a:r>
              <a:rPr lang="en-US" dirty="0"/>
              <a:t>(</a:t>
            </a:r>
            <a:r>
              <a:rPr lang="el-GR" dirty="0"/>
              <a:t>897 φωτιστικά</a:t>
            </a:r>
            <a:r>
              <a:rPr lang="en-US" dirty="0"/>
              <a:t>) </a:t>
            </a:r>
            <a:r>
              <a:rPr lang="el-GR" dirty="0"/>
              <a:t>με φωτιστικά </a:t>
            </a:r>
            <a:r>
              <a:rPr lang="en-US" dirty="0"/>
              <a:t>LED</a:t>
            </a:r>
          </a:p>
          <a:p>
            <a:pPr marL="285750" indent="-285750">
              <a:buFont typeface="Wingdings" panose="05000000000000000000" pitchFamily="2" charset="2"/>
              <a:buChar char="v"/>
            </a:pPr>
            <a:r>
              <a:rPr lang="el-GR" dirty="0"/>
              <a:t>Εγκατάσταση συστήματος </a:t>
            </a:r>
            <a:r>
              <a:rPr lang="el-GR" dirty="0" smtClean="0"/>
              <a:t>αντιστάθμισης </a:t>
            </a:r>
          </a:p>
          <a:p>
            <a:pPr marL="285750" indent="-285750">
              <a:buFont typeface="Wingdings" panose="05000000000000000000" pitchFamily="2" charset="2"/>
              <a:buChar char="v"/>
            </a:pPr>
            <a:r>
              <a:rPr lang="el-GR" dirty="0" smtClean="0"/>
              <a:t>Τοποθέτηση </a:t>
            </a:r>
            <a:r>
              <a:rPr lang="el-GR" dirty="0"/>
              <a:t>περισσότερων κάδων ανακύκλωσης</a:t>
            </a:r>
            <a:endParaRPr lang="en-US" dirty="0"/>
          </a:p>
          <a:p>
            <a:pPr marL="285750" indent="-285750">
              <a:buFont typeface="Wingdings" panose="05000000000000000000" pitchFamily="2" charset="2"/>
              <a:buChar char="v"/>
            </a:pPr>
            <a:r>
              <a:rPr lang="el-GR" dirty="0" smtClean="0"/>
              <a:t>Στάση δημοτικής συγκοινωνίας</a:t>
            </a:r>
          </a:p>
          <a:p>
            <a:pPr marL="285750" indent="-285750">
              <a:buFont typeface="Wingdings" panose="05000000000000000000" pitchFamily="2" charset="2"/>
              <a:buChar char="v"/>
            </a:pPr>
            <a:r>
              <a:rPr lang="el-GR" dirty="0" smtClean="0"/>
              <a:t>Επέκταση του δικτύου πεζόδορμων και δρόμων ήπιας κυκλοφορίας γύρω από το σχολείο</a:t>
            </a:r>
            <a:endParaRPr lang="en-US" dirty="0"/>
          </a:p>
        </p:txBody>
      </p:sp>
    </p:spTree>
    <p:extLst>
      <p:ext uri="{BB962C8B-B14F-4D97-AF65-F5344CB8AC3E}">
        <p14:creationId xmlns:p14="http://schemas.microsoft.com/office/powerpoint/2010/main" val="398463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kern="0" dirty="0">
                <a:solidFill>
                  <a:srgbClr val="002060"/>
                </a:solidFill>
              </a:rPr>
              <a:t>Σενάριο 1 </a:t>
            </a:r>
            <a:r>
              <a:rPr lang="el-GR" sz="2200" b="1" dirty="0" smtClean="0">
                <a:solidFill>
                  <a:srgbClr val="002060"/>
                </a:solidFill>
              </a:rPr>
              <a:t>- Αποτελέσματα</a:t>
            </a:r>
            <a:endParaRPr lang="el-GR" sz="2200" b="1" dirty="0">
              <a:solidFill>
                <a:srgbClr val="002060"/>
              </a:solidFill>
            </a:endParaRPr>
          </a:p>
        </p:txBody>
      </p:sp>
      <p:pic>
        <p:nvPicPr>
          <p:cNvPr id="5" name="Picture 4"/>
          <p:cNvPicPr>
            <a:picLocks noChangeAspect="1"/>
          </p:cNvPicPr>
          <p:nvPr/>
        </p:nvPicPr>
        <p:blipFill rotWithShape="1">
          <a:blip r:embed="rId5"/>
          <a:srcRect l="4487" t="13144" r="49718" b="12033"/>
          <a:stretch/>
        </p:blipFill>
        <p:spPr>
          <a:xfrm>
            <a:off x="68110" y="1236726"/>
            <a:ext cx="4583018" cy="4087304"/>
          </a:xfrm>
          <a:prstGeom prst="rect">
            <a:avLst/>
          </a:prstGeom>
        </p:spPr>
      </p:pic>
      <p:pic>
        <p:nvPicPr>
          <p:cNvPr id="6" name="Picture 5"/>
          <p:cNvPicPr>
            <a:picLocks noChangeAspect="1"/>
          </p:cNvPicPr>
          <p:nvPr/>
        </p:nvPicPr>
        <p:blipFill rotWithShape="1">
          <a:blip r:embed="rId6"/>
          <a:srcRect l="1309" t="13658" r="61776" b="18881"/>
          <a:stretch/>
        </p:blipFill>
        <p:spPr>
          <a:xfrm>
            <a:off x="4845464" y="1236726"/>
            <a:ext cx="4101983" cy="4091598"/>
          </a:xfrm>
          <a:prstGeom prst="rect">
            <a:avLst/>
          </a:prstGeom>
        </p:spPr>
      </p:pic>
      <p:pic>
        <p:nvPicPr>
          <p:cNvPr id="8" name="Picture 7"/>
          <p:cNvPicPr>
            <a:picLocks noChangeAspect="1"/>
          </p:cNvPicPr>
          <p:nvPr/>
        </p:nvPicPr>
        <p:blipFill>
          <a:blip r:embed="rId7"/>
          <a:stretch>
            <a:fillRect/>
          </a:stretch>
        </p:blipFill>
        <p:spPr>
          <a:xfrm>
            <a:off x="5899673" y="5453195"/>
            <a:ext cx="1993565" cy="1079086"/>
          </a:xfrm>
          <a:prstGeom prst="rect">
            <a:avLst/>
          </a:prstGeom>
        </p:spPr>
      </p:pic>
    </p:spTree>
    <p:extLst>
      <p:ext uri="{BB962C8B-B14F-4D97-AF65-F5344CB8AC3E}">
        <p14:creationId xmlns:p14="http://schemas.microsoft.com/office/powerpoint/2010/main" val="6316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8110" y="78657"/>
            <a:ext cx="9007524" cy="360000"/>
            <a:chOff x="42472" y="78657"/>
            <a:chExt cx="9023969" cy="360000"/>
          </a:xfrm>
        </p:grpSpPr>
        <p:pic>
          <p:nvPicPr>
            <p:cNvPr id="52" name="Grafik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137" y="78657"/>
              <a:ext cx="63530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72" y="78657"/>
              <a:ext cx="36906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olo 1">
            <a:extLst>
              <a:ext uri="{FF2B5EF4-FFF2-40B4-BE49-F238E27FC236}">
                <a16:creationId xmlns:a16="http://schemas.microsoft.com/office/drawing/2014/main" xmlns="" id="{EAFE00F4-F960-4D25-84ED-603E1EBA8616}"/>
              </a:ext>
            </a:extLst>
          </p:cNvPr>
          <p:cNvSpPr>
            <a:spLocks noGrp="1"/>
          </p:cNvSpPr>
          <p:nvPr>
            <p:ph type="title"/>
          </p:nvPr>
        </p:nvSpPr>
        <p:spPr>
          <a:xfrm>
            <a:off x="0" y="0"/>
            <a:ext cx="9144000" cy="699796"/>
          </a:xfrm>
        </p:spPr>
        <p:txBody>
          <a:bodyPr>
            <a:normAutofit/>
          </a:bodyPr>
          <a:lstStyle/>
          <a:p>
            <a:r>
              <a:rPr lang="el-GR" dirty="0" smtClean="0">
                <a:solidFill>
                  <a:srgbClr val="0070C0"/>
                </a:solidFill>
              </a:rPr>
              <a:t>ΠΙΛΟΤΙΚΗ ΕΦΑΡΜΟΓΗ</a:t>
            </a:r>
            <a:r>
              <a:rPr lang="en-US" dirty="0" smtClean="0">
                <a:solidFill>
                  <a:srgbClr val="0070C0"/>
                </a:solidFill>
              </a:rPr>
              <a:t> </a:t>
            </a:r>
            <a:r>
              <a:rPr lang="en-US" dirty="0">
                <a:solidFill>
                  <a:srgbClr val="0070C0"/>
                </a:solidFill>
              </a:rPr>
              <a:t>: </a:t>
            </a:r>
            <a:r>
              <a:rPr lang="el-GR" i="1" dirty="0">
                <a:solidFill>
                  <a:srgbClr val="0070C0"/>
                </a:solidFill>
              </a:rPr>
              <a:t>Σχολείο (Άνω Λιόσια)</a:t>
            </a:r>
            <a:endParaRPr lang="it-IT" sz="1400" b="1" i="1" dirty="0">
              <a:solidFill>
                <a:srgbClr val="0070C0"/>
              </a:solidFill>
            </a:endParaRPr>
          </a:p>
        </p:txBody>
      </p:sp>
      <p:sp>
        <p:nvSpPr>
          <p:cNvPr id="9" name="Title 1"/>
          <p:cNvSpPr txBox="1">
            <a:spLocks/>
          </p:cNvSpPr>
          <p:nvPr/>
        </p:nvSpPr>
        <p:spPr>
          <a:xfrm>
            <a:off x="0" y="745015"/>
            <a:ext cx="9144000" cy="491711"/>
          </a:xfrm>
          <a:prstGeom prst="rect">
            <a:avLst/>
          </a:prstGeom>
          <a:noFill/>
        </p:spPr>
        <p:txBody>
          <a:bodyPr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l-GR" sz="2200" b="1" kern="0" dirty="0">
                <a:solidFill>
                  <a:srgbClr val="002060"/>
                </a:solidFill>
              </a:rPr>
              <a:t>Σενάριο </a:t>
            </a:r>
            <a:r>
              <a:rPr lang="el-GR" sz="2200" b="1" kern="0" dirty="0" smtClean="0">
                <a:solidFill>
                  <a:srgbClr val="002060"/>
                </a:solidFill>
              </a:rPr>
              <a:t>2 </a:t>
            </a:r>
            <a:r>
              <a:rPr lang="el-GR" sz="2200" b="1" dirty="0" smtClean="0">
                <a:solidFill>
                  <a:srgbClr val="002060"/>
                </a:solidFill>
              </a:rPr>
              <a:t>- Αποτελέσματα</a:t>
            </a:r>
            <a:endParaRPr lang="el-GR" sz="2200" b="1" dirty="0">
              <a:solidFill>
                <a:srgbClr val="002060"/>
              </a:solidFill>
            </a:endParaRPr>
          </a:p>
        </p:txBody>
      </p:sp>
      <p:pic>
        <p:nvPicPr>
          <p:cNvPr id="11" name="Picture 10"/>
          <p:cNvPicPr>
            <a:picLocks noChangeAspect="1"/>
          </p:cNvPicPr>
          <p:nvPr/>
        </p:nvPicPr>
        <p:blipFill>
          <a:blip r:embed="rId5"/>
          <a:stretch>
            <a:fillRect/>
          </a:stretch>
        </p:blipFill>
        <p:spPr>
          <a:xfrm>
            <a:off x="5899673" y="5453195"/>
            <a:ext cx="1993565" cy="1079086"/>
          </a:xfrm>
          <a:prstGeom prst="rect">
            <a:avLst/>
          </a:prstGeom>
        </p:spPr>
      </p:pic>
      <p:pic>
        <p:nvPicPr>
          <p:cNvPr id="2" name="Picture 1"/>
          <p:cNvPicPr>
            <a:picLocks noChangeAspect="1"/>
          </p:cNvPicPr>
          <p:nvPr/>
        </p:nvPicPr>
        <p:blipFill rotWithShape="1">
          <a:blip r:embed="rId6"/>
          <a:srcRect l="4392" t="13316" r="50000" b="11860"/>
          <a:stretch/>
        </p:blipFill>
        <p:spPr>
          <a:xfrm>
            <a:off x="85460" y="1230468"/>
            <a:ext cx="4573856" cy="4095850"/>
          </a:xfrm>
          <a:prstGeom prst="rect">
            <a:avLst/>
          </a:prstGeom>
        </p:spPr>
      </p:pic>
      <p:pic>
        <p:nvPicPr>
          <p:cNvPr id="3" name="Picture 2"/>
          <p:cNvPicPr>
            <a:picLocks noChangeAspect="1"/>
          </p:cNvPicPr>
          <p:nvPr/>
        </p:nvPicPr>
        <p:blipFill rotWithShape="1">
          <a:blip r:embed="rId7"/>
          <a:srcRect l="1309" t="13658" r="61776" b="19052"/>
          <a:stretch/>
        </p:blipFill>
        <p:spPr>
          <a:xfrm>
            <a:off x="4811281" y="1230468"/>
            <a:ext cx="4116695" cy="4095850"/>
          </a:xfrm>
          <a:prstGeom prst="rect">
            <a:avLst/>
          </a:prstGeom>
        </p:spPr>
      </p:pic>
    </p:spTree>
    <p:extLst>
      <p:ext uri="{BB962C8B-B14F-4D97-AF65-F5344CB8AC3E}">
        <p14:creationId xmlns:p14="http://schemas.microsoft.com/office/powerpoint/2010/main" val="46062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4347" y="783960"/>
            <a:ext cx="9129981" cy="461665"/>
          </a:xfrm>
          <a:prstGeom prst="rect">
            <a:avLst/>
          </a:prstGeom>
        </p:spPr>
        <p:txBody>
          <a:bodyPr wrap="square">
            <a:spAutoFit/>
          </a:bodyPr>
          <a:lstStyle/>
          <a:p>
            <a:pPr lvl="0" algn="ctr">
              <a:defRPr/>
            </a:pPr>
            <a:r>
              <a:rPr lang="el-GR" sz="2400" b="1" kern="0" dirty="0">
                <a:solidFill>
                  <a:srgbClr val="002060"/>
                </a:solidFill>
              </a:rPr>
              <a:t>ΒΑΣΙΚΟΙ ΔΕΙΚΤΕΣ ΕΠΙΔΟΣΗΣ </a:t>
            </a:r>
          </a:p>
        </p:txBody>
      </p:sp>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17" name="Rectangle 16"/>
          <p:cNvSpPr/>
          <p:nvPr/>
        </p:nvSpPr>
        <p:spPr>
          <a:xfrm>
            <a:off x="252304" y="1221219"/>
            <a:ext cx="8877678" cy="461665"/>
          </a:xfrm>
          <a:prstGeom prst="rect">
            <a:avLst/>
          </a:prstGeom>
        </p:spPr>
        <p:txBody>
          <a:bodyPr wrap="square">
            <a:spAutoFit/>
          </a:bodyPr>
          <a:lstStyle/>
          <a:p>
            <a:pPr lvl="0">
              <a:defRPr/>
            </a:pPr>
            <a:r>
              <a:rPr lang="el-GR" sz="2400" b="1" u="sng" kern="0" dirty="0">
                <a:solidFill>
                  <a:srgbClr val="002060"/>
                </a:solidFill>
              </a:rPr>
              <a:t>Θεματική Ενότητα</a:t>
            </a:r>
            <a:r>
              <a:rPr lang="el-GR" sz="2400" b="1" kern="0" dirty="0">
                <a:solidFill>
                  <a:srgbClr val="002060"/>
                </a:solidFill>
              </a:rPr>
              <a:t> 	Α. Αστικές Υποδομές</a:t>
            </a:r>
            <a:endParaRPr lang="en-US" sz="2400" b="1" kern="0" dirty="0">
              <a:solidFill>
                <a:srgbClr val="002060"/>
              </a:solidFill>
            </a:endParaRPr>
          </a:p>
        </p:txBody>
      </p:sp>
      <p:sp>
        <p:nvSpPr>
          <p:cNvPr id="2" name="TextBox 1"/>
          <p:cNvSpPr txBox="1"/>
          <p:nvPr/>
        </p:nvSpPr>
        <p:spPr>
          <a:xfrm>
            <a:off x="966457" y="2719719"/>
            <a:ext cx="3306776" cy="2092881"/>
          </a:xfrm>
          <a:prstGeom prst="rect">
            <a:avLst/>
          </a:prstGeom>
          <a:noFill/>
        </p:spPr>
        <p:txBody>
          <a:bodyPr wrap="square" rtlCol="0">
            <a:spAutoFit/>
          </a:bodyPr>
          <a:lstStyle/>
          <a:p>
            <a:r>
              <a:rPr lang="el-GR" sz="1400" dirty="0">
                <a:solidFill>
                  <a:srgbClr val="002060"/>
                </a:solidFill>
              </a:rPr>
              <a:t>Αριθμός κτιρίων</a:t>
            </a:r>
          </a:p>
          <a:p>
            <a:r>
              <a:rPr lang="el-GR" sz="1400" dirty="0">
                <a:solidFill>
                  <a:srgbClr val="002060"/>
                </a:solidFill>
              </a:rPr>
              <a:t>Αριθμός κτιρίων κατοικιών</a:t>
            </a:r>
            <a:endParaRPr lang="en-US" sz="1400" dirty="0">
              <a:solidFill>
                <a:srgbClr val="002060"/>
              </a:solidFill>
            </a:endParaRPr>
          </a:p>
          <a:p>
            <a:r>
              <a:rPr lang="el-GR" sz="1400" dirty="0">
                <a:solidFill>
                  <a:srgbClr val="002060"/>
                </a:solidFill>
              </a:rPr>
              <a:t>Αριθμός διαμερισμάτων</a:t>
            </a:r>
          </a:p>
          <a:p>
            <a:r>
              <a:rPr lang="el-GR" sz="1400" dirty="0">
                <a:solidFill>
                  <a:srgbClr val="002060"/>
                </a:solidFill>
              </a:rPr>
              <a:t>Αριθμός ορόφων κτιρίων</a:t>
            </a:r>
          </a:p>
          <a:p>
            <a:r>
              <a:rPr lang="el-GR" sz="1400" dirty="0">
                <a:solidFill>
                  <a:srgbClr val="002060"/>
                </a:solidFill>
              </a:rPr>
              <a:t>Εμβαδόν κάτοψης κτιρίου</a:t>
            </a:r>
          </a:p>
          <a:p>
            <a:r>
              <a:rPr lang="el-GR" sz="1400" dirty="0">
                <a:solidFill>
                  <a:srgbClr val="002060"/>
                </a:solidFill>
              </a:rPr>
              <a:t>Πλάτος δρόμου </a:t>
            </a:r>
          </a:p>
          <a:p>
            <a:r>
              <a:rPr lang="el-GR" sz="1400" dirty="0">
                <a:solidFill>
                  <a:srgbClr val="002060"/>
                </a:solidFill>
              </a:rPr>
              <a:t>Απόσταση όψεων απέναντι κτιρίων </a:t>
            </a:r>
          </a:p>
          <a:p>
            <a:r>
              <a:rPr lang="el-GR" sz="1400" dirty="0">
                <a:solidFill>
                  <a:srgbClr val="002060"/>
                </a:solidFill>
              </a:rPr>
              <a:t>Επιφάνεια ελεύθερης (μη δομημένης) γης με οικολογική ή γεωργική αξία </a:t>
            </a:r>
            <a:r>
              <a:rPr lang="el-GR" sz="1400" dirty="0"/>
              <a:t>	</a:t>
            </a:r>
            <a:endParaRPr lang="el-G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102" y="3594472"/>
            <a:ext cx="568800" cy="5760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17" y="2719719"/>
            <a:ext cx="576000" cy="576000"/>
          </a:xfrm>
          <a:prstGeom prst="rect">
            <a:avLst/>
          </a:prstGeom>
          <a:ln>
            <a:noFill/>
          </a:ln>
          <a:effectLst>
            <a:outerShdw blurRad="190500" algn="tl" rotWithShape="0">
              <a:srgbClr val="000000">
                <a:alpha val="70000"/>
              </a:srgbClr>
            </a:outerShdw>
          </a:effectLst>
        </p:spPr>
      </p:pic>
      <p:sp>
        <p:nvSpPr>
          <p:cNvPr id="58" name="TextBox 57"/>
          <p:cNvSpPr txBox="1"/>
          <p:nvPr/>
        </p:nvSpPr>
        <p:spPr>
          <a:xfrm>
            <a:off x="5451279" y="3594472"/>
            <a:ext cx="2560270" cy="307777"/>
          </a:xfrm>
          <a:prstGeom prst="rect">
            <a:avLst/>
          </a:prstGeom>
          <a:noFill/>
        </p:spPr>
        <p:txBody>
          <a:bodyPr wrap="square" rtlCol="0">
            <a:spAutoFit/>
          </a:bodyPr>
          <a:lstStyle/>
          <a:p>
            <a:r>
              <a:rPr lang="el-GR" sz="1400" dirty="0">
                <a:solidFill>
                  <a:srgbClr val="002060"/>
                </a:solidFill>
              </a:rPr>
              <a:t>Τυπικό ύψος ορόφου, ισογείου</a:t>
            </a:r>
            <a:endParaRPr lang="el-GR" dirty="0"/>
          </a:p>
        </p:txBody>
      </p:sp>
      <p:sp>
        <p:nvSpPr>
          <p:cNvPr id="59" name="TextBox 58"/>
          <p:cNvSpPr txBox="1"/>
          <p:nvPr/>
        </p:nvSpPr>
        <p:spPr>
          <a:xfrm>
            <a:off x="5416456" y="2719719"/>
            <a:ext cx="2560270" cy="307777"/>
          </a:xfrm>
          <a:prstGeom prst="rect">
            <a:avLst/>
          </a:prstGeom>
          <a:noFill/>
        </p:spPr>
        <p:txBody>
          <a:bodyPr wrap="square" rtlCol="0">
            <a:spAutoFit/>
          </a:bodyPr>
          <a:lstStyle/>
          <a:p>
            <a:r>
              <a:rPr lang="el-GR" sz="1400" dirty="0">
                <a:solidFill>
                  <a:srgbClr val="002060"/>
                </a:solidFill>
              </a:rPr>
              <a:t>Αριθμός ατόμων/ νοικοκυριό</a:t>
            </a:r>
            <a:endParaRPr lang="el-GR" dirty="0"/>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050" y="1777312"/>
            <a:ext cx="568671" cy="516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2" name="TextBox 61"/>
          <p:cNvSpPr txBox="1"/>
          <p:nvPr/>
        </p:nvSpPr>
        <p:spPr>
          <a:xfrm>
            <a:off x="1131483" y="1851133"/>
            <a:ext cx="1471607" cy="369332"/>
          </a:xfrm>
          <a:prstGeom prst="rect">
            <a:avLst/>
          </a:prstGeom>
          <a:noFill/>
        </p:spPr>
        <p:txBody>
          <a:bodyPr wrap="square" rtlCol="0">
            <a:spAutoFit/>
          </a:bodyPr>
          <a:lstStyle/>
          <a:p>
            <a:r>
              <a:rPr lang="el-GR" b="1" dirty="0">
                <a:solidFill>
                  <a:srgbClr val="002060"/>
                </a:solidFill>
              </a:rPr>
              <a:t>Δεδομένα</a:t>
            </a:r>
            <a:endParaRPr lang="el-GR" b="1" dirty="0"/>
          </a:p>
        </p:txBody>
      </p:sp>
      <p:sp>
        <p:nvSpPr>
          <p:cNvPr id="1025" name="TextBox 1024"/>
          <p:cNvSpPr txBox="1"/>
          <p:nvPr/>
        </p:nvSpPr>
        <p:spPr>
          <a:xfrm>
            <a:off x="4657279" y="2719719"/>
            <a:ext cx="794000" cy="338554"/>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opperplate Gothic Bold" panose="020E0705020206020404" pitchFamily="34" charset="0"/>
              </a:rPr>
              <a:t>ΕΛΣΤΑΤ</a:t>
            </a:r>
            <a:endParaRPr lang="el-GR"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68" name="Pictur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4342" y="5423469"/>
            <a:ext cx="483840" cy="576000"/>
          </a:xfrm>
          <a:prstGeom prst="rect">
            <a:avLst/>
          </a:prstGeom>
          <a:ln>
            <a:noFill/>
          </a:ln>
          <a:effectLst>
            <a:outerShdw blurRad="190500" algn="tl" rotWithShape="0">
              <a:srgbClr val="000000">
                <a:alpha val="70000"/>
              </a:srgbClr>
            </a:outerShdw>
          </a:effectLst>
        </p:spPr>
      </p:pic>
      <p:sp>
        <p:nvSpPr>
          <p:cNvPr id="1028" name="Rectangular Callout 1027"/>
          <p:cNvSpPr/>
          <p:nvPr/>
        </p:nvSpPr>
        <p:spPr>
          <a:xfrm>
            <a:off x="135172" y="2548724"/>
            <a:ext cx="8825948" cy="2595769"/>
          </a:xfrm>
          <a:prstGeom prst="wedgeRectCallout">
            <a:avLst>
              <a:gd name="adj1" fmla="val 36620"/>
              <a:gd name="adj2" fmla="val 66788"/>
            </a:avLst>
          </a:prstGeom>
          <a:noFill/>
          <a:ln>
            <a:solidFill>
              <a:srgbClr val="FF66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sp>
        <p:nvSpPr>
          <p:cNvPr id="18"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EA5C1B65-9939-442E-B7B4-FEF1C062E35A}" type="slidenum">
              <a:rPr lang="en-US" sz="1600" smtClean="0">
                <a:solidFill>
                  <a:srgbClr val="002060"/>
                </a:solidFill>
              </a:rPr>
              <a:t>7</a:t>
            </a:fld>
            <a:endParaRPr lang="en-US" sz="1600" dirty="0">
              <a:solidFill>
                <a:srgbClr val="002060"/>
              </a:solidFill>
            </a:endParaRPr>
          </a:p>
        </p:txBody>
      </p:sp>
    </p:spTree>
    <p:extLst>
      <p:ext uri="{BB962C8B-B14F-4D97-AF65-F5344CB8AC3E}">
        <p14:creationId xmlns:p14="http://schemas.microsoft.com/office/powerpoint/2010/main" val="16959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grpSp>
        <p:nvGrpSpPr>
          <p:cNvPr id="6" name="Group 5"/>
          <p:cNvGrpSpPr/>
          <p:nvPr/>
        </p:nvGrpSpPr>
        <p:grpSpPr>
          <a:xfrm>
            <a:off x="252303" y="857242"/>
            <a:ext cx="2268042" cy="540000"/>
            <a:chOff x="167340" y="815433"/>
            <a:chExt cx="2268042" cy="5400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40" y="815433"/>
              <a:ext cx="538313" cy="540000"/>
            </a:xfrm>
            <a:prstGeom prst="rect">
              <a:avLst/>
            </a:prstGeom>
          </p:spPr>
        </p:pic>
        <p:sp>
          <p:nvSpPr>
            <p:cNvPr id="59" name="TextBox 58"/>
            <p:cNvSpPr txBox="1"/>
            <p:nvPr/>
          </p:nvSpPr>
          <p:spPr>
            <a:xfrm>
              <a:off x="778398" y="900767"/>
              <a:ext cx="1656984" cy="369332"/>
            </a:xfrm>
            <a:prstGeom prst="rect">
              <a:avLst/>
            </a:prstGeom>
            <a:noFill/>
          </p:spPr>
          <p:txBody>
            <a:bodyPr wrap="square" rtlCol="0">
              <a:spAutoFit/>
            </a:bodyPr>
            <a:lstStyle/>
            <a:p>
              <a:r>
                <a:rPr lang="el-GR" b="1" dirty="0">
                  <a:solidFill>
                    <a:srgbClr val="002060"/>
                  </a:solidFill>
                </a:rPr>
                <a:t>Αποτελέσματα</a:t>
              </a:r>
              <a:endParaRPr lang="el-GR" b="1" dirty="0"/>
            </a:p>
          </p:txBody>
        </p:sp>
      </p:grpSp>
      <p:grpSp>
        <p:nvGrpSpPr>
          <p:cNvPr id="7" name="Group 6"/>
          <p:cNvGrpSpPr/>
          <p:nvPr/>
        </p:nvGrpSpPr>
        <p:grpSpPr>
          <a:xfrm>
            <a:off x="266322" y="1859478"/>
            <a:ext cx="8877678" cy="1204358"/>
            <a:chOff x="197956" y="5079440"/>
            <a:chExt cx="8877678" cy="1204358"/>
          </a:xfrm>
        </p:grpSpPr>
        <p:sp>
          <p:nvSpPr>
            <p:cNvPr id="60" name="TextBox 59"/>
            <p:cNvSpPr txBox="1"/>
            <p:nvPr/>
          </p:nvSpPr>
          <p:spPr>
            <a:xfrm>
              <a:off x="197956" y="5079440"/>
              <a:ext cx="8877678" cy="1077218"/>
            </a:xfrm>
            <a:prstGeom prst="rect">
              <a:avLst/>
            </a:prstGeom>
            <a:noFill/>
          </p:spPr>
          <p:txBody>
            <a:bodyPr wrap="square" rtlCol="0">
              <a:spAutoFit/>
            </a:bodyPr>
            <a:lstStyle/>
            <a:p>
              <a:pPr marL="342900" indent="-342900">
                <a:buSzPct val="134000"/>
                <a:buBlip>
                  <a:blip r:embed="rId3"/>
                </a:buBlip>
              </a:pPr>
              <a:r>
                <a:rPr lang="el-GR" sz="1600" b="1" dirty="0">
                  <a:solidFill>
                    <a:srgbClr val="002060"/>
                  </a:solidFill>
                </a:rPr>
                <a:t>Ελεύθερη γη με οικολογική ή γεωργική αξία</a:t>
              </a:r>
              <a:endParaRPr lang="en-US" sz="1600" b="1" dirty="0">
                <a:solidFill>
                  <a:srgbClr val="002060"/>
                </a:solidFill>
              </a:endParaRPr>
            </a:p>
            <a:p>
              <a:pPr>
                <a:lnSpc>
                  <a:spcPct val="150000"/>
                </a:lnSpc>
              </a:pPr>
              <a:r>
                <a:rPr lang="el-GR" sz="1600" dirty="0">
                  <a:solidFill>
                    <a:srgbClr val="002060"/>
                  </a:solidFill>
                </a:rPr>
                <a:t>Ποσοστό ελεύθερης γης με οικολογική ή γεωργική αξία προς </a:t>
              </a:r>
            </a:p>
            <a:p>
              <a:pPr>
                <a:lnSpc>
                  <a:spcPct val="150000"/>
                </a:lnSpc>
              </a:pPr>
              <a:r>
                <a:rPr lang="el-GR" sz="1600" dirty="0">
                  <a:solidFill>
                    <a:srgbClr val="002060"/>
                  </a:solidFill>
                </a:rPr>
                <a:t>την συνολική επιφάνεια περιοχής</a:t>
              </a:r>
              <a:r>
                <a:rPr lang="en-US" sz="1600" dirty="0">
                  <a:solidFill>
                    <a:srgbClr val="002060"/>
                  </a:solidFill>
                </a:rPr>
                <a:t>:</a:t>
              </a:r>
              <a:r>
                <a:rPr lang="el-GR" sz="1600" dirty="0">
                  <a:solidFill>
                    <a:srgbClr val="002060"/>
                  </a:solidFill>
                </a:rPr>
                <a:t> </a:t>
              </a:r>
              <a:r>
                <a:rPr lang="el-GR" sz="1600" b="1" dirty="0">
                  <a:solidFill>
                    <a:srgbClr val="00B0F0"/>
                  </a:solidFill>
                </a:rPr>
                <a:t>0% </a:t>
              </a:r>
            </a:p>
          </p:txBody>
        </p:sp>
        <p:grpSp>
          <p:nvGrpSpPr>
            <p:cNvPr id="61" name="Group 60"/>
            <p:cNvGrpSpPr/>
            <p:nvPr/>
          </p:nvGrpSpPr>
          <p:grpSpPr>
            <a:xfrm>
              <a:off x="5640473" y="5321633"/>
              <a:ext cx="2846784" cy="962165"/>
              <a:chOff x="3883199" y="2860020"/>
              <a:chExt cx="2846784" cy="962165"/>
            </a:xfrm>
          </p:grpSpPr>
          <p:grpSp>
            <p:nvGrpSpPr>
              <p:cNvPr id="62" name="Group 61"/>
              <p:cNvGrpSpPr/>
              <p:nvPr/>
            </p:nvGrpSpPr>
            <p:grpSpPr>
              <a:xfrm>
                <a:off x="3907167" y="2860020"/>
                <a:ext cx="2822816" cy="962165"/>
                <a:chOff x="3907167" y="2860020"/>
                <a:chExt cx="2822816" cy="962165"/>
              </a:xfrm>
            </p:grpSpPr>
            <p:grpSp>
              <p:nvGrpSpPr>
                <p:cNvPr id="64" name="Group 63"/>
                <p:cNvGrpSpPr/>
                <p:nvPr/>
              </p:nvGrpSpPr>
              <p:grpSpPr>
                <a:xfrm>
                  <a:off x="3995644" y="2860020"/>
                  <a:ext cx="2161314" cy="610142"/>
                  <a:chOff x="3995644" y="2860020"/>
                  <a:chExt cx="2161314" cy="610142"/>
                </a:xfrm>
              </p:grpSpPr>
              <p:sp>
                <p:nvSpPr>
                  <p:cNvPr id="68" name="Rounded Rectangle 67"/>
                  <p:cNvSpPr/>
                  <p:nvPr/>
                </p:nvSpPr>
                <p:spPr>
                  <a:xfrm>
                    <a:off x="4072441" y="3213222"/>
                    <a:ext cx="2009869" cy="256940"/>
                  </a:xfrm>
                  <a:prstGeom prst="roundRect">
                    <a:avLst/>
                  </a:prstGeom>
                  <a:gradFill flip="none" rotWithShape="1">
                    <a:gsLst>
                      <a:gs pos="0">
                        <a:srgbClr val="C00000"/>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69" name="TextBox 68"/>
                  <p:cNvSpPr txBox="1"/>
                  <p:nvPr/>
                </p:nvSpPr>
                <p:spPr>
                  <a:xfrm>
                    <a:off x="3995644" y="2860020"/>
                    <a:ext cx="288862" cy="338554"/>
                  </a:xfrm>
                  <a:prstGeom prst="rect">
                    <a:avLst/>
                  </a:prstGeom>
                  <a:noFill/>
                </p:spPr>
                <p:txBody>
                  <a:bodyPr wrap="none" rtlCol="0">
                    <a:spAutoFit/>
                  </a:bodyPr>
                  <a:lstStyle/>
                  <a:p>
                    <a:r>
                      <a:rPr lang="el-GR" sz="1600" dirty="0"/>
                      <a:t>0</a:t>
                    </a:r>
                  </a:p>
                </p:txBody>
              </p:sp>
              <p:sp>
                <p:nvSpPr>
                  <p:cNvPr id="70" name="TextBox 69"/>
                  <p:cNvSpPr txBox="1"/>
                  <p:nvPr/>
                </p:nvSpPr>
                <p:spPr>
                  <a:xfrm>
                    <a:off x="5868096" y="2860020"/>
                    <a:ext cx="288862" cy="338554"/>
                  </a:xfrm>
                  <a:prstGeom prst="rect">
                    <a:avLst/>
                  </a:prstGeom>
                  <a:noFill/>
                </p:spPr>
                <p:txBody>
                  <a:bodyPr wrap="none" rtlCol="0">
                    <a:spAutoFit/>
                  </a:bodyPr>
                  <a:lstStyle/>
                  <a:p>
                    <a:r>
                      <a:rPr lang="el-GR" sz="1600" dirty="0"/>
                      <a:t>5</a:t>
                    </a:r>
                  </a:p>
                </p:txBody>
              </p:sp>
              <p:sp>
                <p:nvSpPr>
                  <p:cNvPr id="71" name="TextBox 70"/>
                  <p:cNvSpPr txBox="1"/>
                  <p:nvPr/>
                </p:nvSpPr>
                <p:spPr>
                  <a:xfrm>
                    <a:off x="4963556" y="2860020"/>
                    <a:ext cx="288862" cy="338554"/>
                  </a:xfrm>
                  <a:prstGeom prst="rect">
                    <a:avLst/>
                  </a:prstGeom>
                  <a:noFill/>
                </p:spPr>
                <p:txBody>
                  <a:bodyPr wrap="none" rtlCol="0">
                    <a:spAutoFit/>
                  </a:bodyPr>
                  <a:lstStyle/>
                  <a:p>
                    <a:r>
                      <a:rPr lang="el-GR" sz="1600" dirty="0"/>
                      <a:t>3</a:t>
                    </a:r>
                  </a:p>
                </p:txBody>
              </p:sp>
            </p:grpSp>
            <p:sp>
              <p:nvSpPr>
                <p:cNvPr id="65" name="TextBox 64"/>
                <p:cNvSpPr txBox="1"/>
                <p:nvPr/>
              </p:nvSpPr>
              <p:spPr>
                <a:xfrm>
                  <a:off x="3907167" y="3483631"/>
                  <a:ext cx="393056" cy="338554"/>
                </a:xfrm>
                <a:prstGeom prst="rect">
                  <a:avLst/>
                </a:prstGeom>
                <a:noFill/>
              </p:spPr>
              <p:txBody>
                <a:bodyPr wrap="none" rtlCol="0">
                  <a:spAutoFit/>
                </a:bodyPr>
                <a:lstStyle/>
                <a:p>
                  <a:r>
                    <a:rPr lang="el-GR" sz="1600" dirty="0"/>
                    <a:t>10</a:t>
                  </a:r>
                </a:p>
              </p:txBody>
            </p:sp>
            <p:sp>
              <p:nvSpPr>
                <p:cNvPr id="66" name="Rectangle 65"/>
                <p:cNvSpPr/>
                <p:nvPr/>
              </p:nvSpPr>
              <p:spPr>
                <a:xfrm>
                  <a:off x="6397841" y="3483631"/>
                  <a:ext cx="332142" cy="338554"/>
                </a:xfrm>
                <a:prstGeom prst="rect">
                  <a:avLst/>
                </a:prstGeom>
              </p:spPr>
              <p:txBody>
                <a:bodyPr wrap="none">
                  <a:spAutoFit/>
                </a:bodyPr>
                <a:lstStyle/>
                <a:p>
                  <a:r>
                    <a:rPr lang="el-GR" sz="1600" dirty="0">
                      <a:solidFill>
                        <a:srgbClr val="002060"/>
                      </a:solidFill>
                    </a:rPr>
                    <a:t>%</a:t>
                  </a:r>
                  <a:endParaRPr lang="el-GR" sz="1600" dirty="0"/>
                </a:p>
              </p:txBody>
            </p:sp>
            <p:sp>
              <p:nvSpPr>
                <p:cNvPr id="67" name="TextBox 66"/>
                <p:cNvSpPr txBox="1"/>
                <p:nvPr/>
              </p:nvSpPr>
              <p:spPr>
                <a:xfrm>
                  <a:off x="5833331" y="3483631"/>
                  <a:ext cx="393056" cy="338554"/>
                </a:xfrm>
                <a:prstGeom prst="rect">
                  <a:avLst/>
                </a:prstGeom>
                <a:noFill/>
              </p:spPr>
              <p:txBody>
                <a:bodyPr wrap="none" rtlCol="0">
                  <a:spAutoFit/>
                </a:bodyPr>
                <a:lstStyle/>
                <a:p>
                  <a:r>
                    <a:rPr lang="el-GR" sz="1600" dirty="0"/>
                    <a:t>20</a:t>
                  </a:r>
                </a:p>
              </p:txBody>
            </p:sp>
          </p:grpSp>
          <p:sp>
            <p:nvSpPr>
              <p:cNvPr id="63" name="Striped Right Arrow 62"/>
              <p:cNvSpPr/>
              <p:nvPr/>
            </p:nvSpPr>
            <p:spPr>
              <a:xfrm rot="5400000">
                <a:off x="3790898" y="3014728"/>
                <a:ext cx="335446" cy="1508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grpSp>
      </p:grpSp>
      <p:sp>
        <p:nvSpPr>
          <p:cNvPr id="72" name="Rectangle 71"/>
          <p:cNvSpPr/>
          <p:nvPr/>
        </p:nvSpPr>
        <p:spPr>
          <a:xfrm>
            <a:off x="2692650" y="911799"/>
            <a:ext cx="6437331" cy="430887"/>
          </a:xfrm>
          <a:prstGeom prst="rect">
            <a:avLst/>
          </a:prstGeom>
        </p:spPr>
        <p:txBody>
          <a:bodyPr wrap="square">
            <a:spAutoFit/>
          </a:bodyPr>
          <a:lstStyle/>
          <a:p>
            <a:pPr lvl="0">
              <a:defRPr/>
            </a:pPr>
            <a:r>
              <a:rPr lang="el-GR" sz="2200" b="1" u="sng" kern="0" dirty="0">
                <a:solidFill>
                  <a:srgbClr val="002060"/>
                </a:solidFill>
              </a:rPr>
              <a:t>Κατηγορία</a:t>
            </a:r>
            <a:r>
              <a:rPr lang="el-GR" sz="2200" b="1" kern="0" dirty="0">
                <a:solidFill>
                  <a:srgbClr val="002060"/>
                </a:solidFill>
              </a:rPr>
              <a:t> 	Α1. Αστική Δομή &amp; Μορφή</a:t>
            </a:r>
            <a:endParaRPr lang="en-US" sz="2200" b="1" kern="0" dirty="0">
              <a:solidFill>
                <a:srgbClr val="002060"/>
              </a:solidFill>
            </a:endParaRPr>
          </a:p>
        </p:txBody>
      </p:sp>
      <p:sp>
        <p:nvSpPr>
          <p:cNvPr id="73"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A48E85FF-2AE0-4191-A314-70F80ED4DCF0}" type="slidenum">
              <a:rPr lang="en-US" sz="1600" smtClean="0">
                <a:solidFill>
                  <a:srgbClr val="002060"/>
                </a:solidFill>
              </a:rPr>
              <a:t>8</a:t>
            </a:fld>
            <a:endParaRPr lang="en-US" sz="1600" dirty="0">
              <a:solidFill>
                <a:srgbClr val="002060"/>
              </a:solidFill>
            </a:endParaRPr>
          </a:p>
        </p:txBody>
      </p:sp>
    </p:spTree>
    <p:extLst>
      <p:ext uri="{BB962C8B-B14F-4D97-AF65-F5344CB8AC3E}">
        <p14:creationId xmlns:p14="http://schemas.microsoft.com/office/powerpoint/2010/main" val="390252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 xmlns:a16="http://schemas.microsoft.com/office/drawing/2014/main" id="{EAFE00F4-F960-4D25-84ED-603E1EBA8616}"/>
              </a:ext>
            </a:extLst>
          </p:cNvPr>
          <p:cNvSpPr>
            <a:spLocks noGrp="1"/>
          </p:cNvSpPr>
          <p:nvPr>
            <p:ph type="title"/>
          </p:nvPr>
        </p:nvSpPr>
        <p:spPr>
          <a:xfrm>
            <a:off x="0" y="0"/>
            <a:ext cx="9144000" cy="699796"/>
          </a:xfrm>
        </p:spPr>
        <p:txBody>
          <a:bodyPr>
            <a:normAutofit/>
          </a:bodyPr>
          <a:lstStyle/>
          <a:p>
            <a:r>
              <a:rPr lang="el-GR" dirty="0">
                <a:solidFill>
                  <a:srgbClr val="0070C0"/>
                </a:solidFill>
              </a:rPr>
              <a:t>ΠΙΛΟΤΙΚΗ ΕΦΑΡΜΟΓΗ</a:t>
            </a:r>
            <a:r>
              <a:rPr lang="en-US" dirty="0">
                <a:solidFill>
                  <a:srgbClr val="0070C0"/>
                </a:solidFill>
              </a:rPr>
              <a:t> : </a:t>
            </a:r>
            <a:r>
              <a:rPr lang="el-GR" i="1" dirty="0">
                <a:solidFill>
                  <a:srgbClr val="0070C0"/>
                </a:solidFill>
              </a:rPr>
              <a:t>Γειτονιά στα Άνω Λιόσια</a:t>
            </a:r>
            <a:endParaRPr lang="it-IT" sz="1400" b="1" i="1" dirty="0">
              <a:solidFill>
                <a:srgbClr val="0070C0"/>
              </a:solidFill>
            </a:endParaRPr>
          </a:p>
        </p:txBody>
      </p:sp>
      <p:sp>
        <p:nvSpPr>
          <p:cNvPr id="17" name="Rectangle 16"/>
          <p:cNvSpPr/>
          <p:nvPr/>
        </p:nvSpPr>
        <p:spPr>
          <a:xfrm>
            <a:off x="252304" y="958674"/>
            <a:ext cx="8877678" cy="461665"/>
          </a:xfrm>
          <a:prstGeom prst="rect">
            <a:avLst/>
          </a:prstGeom>
        </p:spPr>
        <p:txBody>
          <a:bodyPr wrap="square">
            <a:spAutoFit/>
          </a:bodyPr>
          <a:lstStyle/>
          <a:p>
            <a:pPr>
              <a:defRPr/>
            </a:pPr>
            <a:r>
              <a:rPr lang="el-GR" sz="2400" b="1" u="sng" kern="0" dirty="0">
                <a:solidFill>
                  <a:srgbClr val="002060"/>
                </a:solidFill>
              </a:rPr>
              <a:t>Θεματική Ενότητα</a:t>
            </a:r>
            <a:r>
              <a:rPr lang="el-GR" sz="2400" b="1" kern="0" dirty="0">
                <a:solidFill>
                  <a:srgbClr val="002060"/>
                </a:solidFill>
              </a:rPr>
              <a:t> 	Β. Οικονομία</a:t>
            </a:r>
            <a:endParaRPr lang="en-US" sz="2400" b="1" kern="0" dirty="0">
              <a:solidFill>
                <a:srgbClr val="002060"/>
              </a:solidFill>
            </a:endParaRPr>
          </a:p>
        </p:txBody>
      </p:sp>
      <p:sp>
        <p:nvSpPr>
          <p:cNvPr id="2" name="TextBox 1"/>
          <p:cNvSpPr txBox="1"/>
          <p:nvPr/>
        </p:nvSpPr>
        <p:spPr>
          <a:xfrm>
            <a:off x="966456" y="2611071"/>
            <a:ext cx="3459493" cy="738664"/>
          </a:xfrm>
          <a:prstGeom prst="rect">
            <a:avLst/>
          </a:prstGeom>
          <a:noFill/>
        </p:spPr>
        <p:txBody>
          <a:bodyPr wrap="square" rtlCol="0">
            <a:spAutoFit/>
          </a:bodyPr>
          <a:lstStyle/>
          <a:p>
            <a:r>
              <a:rPr lang="el-GR" sz="1400" dirty="0">
                <a:solidFill>
                  <a:srgbClr val="002060"/>
                </a:solidFill>
              </a:rPr>
              <a:t>Αριθμός εμπορικών δραστηριοτήτων</a:t>
            </a:r>
          </a:p>
          <a:p>
            <a:r>
              <a:rPr lang="el-GR" sz="1400" dirty="0">
                <a:solidFill>
                  <a:srgbClr val="002060"/>
                </a:solidFill>
              </a:rPr>
              <a:t>(καταστήματα, γραφεία)</a:t>
            </a:r>
          </a:p>
          <a:p>
            <a:r>
              <a:rPr lang="el-GR" sz="1400" dirty="0">
                <a:solidFill>
                  <a:srgbClr val="002060"/>
                </a:solidFill>
              </a:rPr>
              <a:t>Αριθμός κενών εμπορικών δραστηριοτήτων</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0058" y="2611071"/>
            <a:ext cx="568800" cy="5760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63" y="2611071"/>
            <a:ext cx="576000" cy="576000"/>
          </a:xfrm>
          <a:prstGeom prst="rect">
            <a:avLst/>
          </a:prstGeom>
          <a:ln>
            <a:noFill/>
          </a:ln>
          <a:effectLst>
            <a:outerShdw blurRad="190500" algn="tl" rotWithShape="0">
              <a:srgbClr val="000000">
                <a:alpha val="70000"/>
              </a:srgbClr>
            </a:outerShdw>
          </a:effectLst>
        </p:spPr>
      </p:pic>
      <p:sp>
        <p:nvSpPr>
          <p:cNvPr id="58" name="TextBox 57"/>
          <p:cNvSpPr txBox="1"/>
          <p:nvPr/>
        </p:nvSpPr>
        <p:spPr>
          <a:xfrm>
            <a:off x="5094050" y="2611071"/>
            <a:ext cx="3981583" cy="738664"/>
          </a:xfrm>
          <a:prstGeom prst="rect">
            <a:avLst/>
          </a:prstGeom>
          <a:noFill/>
        </p:spPr>
        <p:txBody>
          <a:bodyPr wrap="square" rtlCol="0">
            <a:spAutoFit/>
          </a:bodyPr>
          <a:lstStyle/>
          <a:p>
            <a:r>
              <a:rPr lang="el-GR" sz="1400" dirty="0">
                <a:solidFill>
                  <a:srgbClr val="002060"/>
                </a:solidFill>
              </a:rPr>
              <a:t>Μέση τιμή πετρελαίου</a:t>
            </a:r>
          </a:p>
          <a:p>
            <a:r>
              <a:rPr lang="el-GR" sz="1400" dirty="0">
                <a:solidFill>
                  <a:srgbClr val="002060"/>
                </a:solidFill>
              </a:rPr>
              <a:t>Μέση τιμή ηλεκτρικής ενέργειας</a:t>
            </a:r>
          </a:p>
          <a:p>
            <a:r>
              <a:rPr lang="el-GR" sz="1400" dirty="0">
                <a:solidFill>
                  <a:srgbClr val="002060"/>
                </a:solidFill>
              </a:rPr>
              <a:t>Μετατροπή εξωτερικών διαστάσεων σε εσωτερικές</a:t>
            </a:r>
            <a:endParaRPr lang="el-GR" sz="1400" dirty="0"/>
          </a:p>
        </p:txBody>
      </p:sp>
      <p:grpSp>
        <p:nvGrpSpPr>
          <p:cNvPr id="61" name="Group 60"/>
          <p:cNvGrpSpPr/>
          <p:nvPr/>
        </p:nvGrpSpPr>
        <p:grpSpPr>
          <a:xfrm>
            <a:off x="400050" y="1597097"/>
            <a:ext cx="1962904" cy="516974"/>
            <a:chOff x="400050" y="2408211"/>
            <a:chExt cx="1962904" cy="516974"/>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0" y="2408211"/>
              <a:ext cx="568671" cy="516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2" name="TextBox 61"/>
            <p:cNvSpPr txBox="1"/>
            <p:nvPr/>
          </p:nvSpPr>
          <p:spPr>
            <a:xfrm>
              <a:off x="1131483" y="2482032"/>
              <a:ext cx="1231471" cy="369332"/>
            </a:xfrm>
            <a:prstGeom prst="rect">
              <a:avLst/>
            </a:prstGeom>
            <a:noFill/>
          </p:spPr>
          <p:txBody>
            <a:bodyPr wrap="square" rtlCol="0">
              <a:spAutoFit/>
            </a:bodyPr>
            <a:lstStyle/>
            <a:p>
              <a:r>
                <a:rPr lang="el-GR" b="1" dirty="0">
                  <a:solidFill>
                    <a:srgbClr val="002060"/>
                  </a:solidFill>
                </a:rPr>
                <a:t>Δεδομένα</a:t>
              </a:r>
              <a:endParaRPr lang="el-GR" b="1" dirty="0"/>
            </a:p>
          </p:txBody>
        </p:sp>
      </p:grpSp>
      <p:sp>
        <p:nvSpPr>
          <p:cNvPr id="20" name="TextBox 19"/>
          <p:cNvSpPr txBox="1"/>
          <p:nvPr/>
        </p:nvSpPr>
        <p:spPr>
          <a:xfrm>
            <a:off x="966456" y="3539008"/>
            <a:ext cx="3306776" cy="677108"/>
          </a:xfrm>
          <a:prstGeom prst="rect">
            <a:avLst/>
          </a:prstGeom>
          <a:noFill/>
        </p:spPr>
        <p:txBody>
          <a:bodyPr wrap="square" rtlCol="0">
            <a:spAutoFit/>
          </a:bodyPr>
          <a:lstStyle/>
          <a:p>
            <a:r>
              <a:rPr lang="el-GR" sz="1400" dirty="0">
                <a:solidFill>
                  <a:srgbClr val="002060"/>
                </a:solidFill>
              </a:rPr>
              <a:t>Ενεργειακή Μελέτη δημοτικών κτιρίων </a:t>
            </a:r>
            <a:r>
              <a:rPr lang="el-GR" sz="1200" dirty="0">
                <a:solidFill>
                  <a:srgbClr val="002060"/>
                </a:solidFill>
              </a:rPr>
              <a:t>(κατανάλωση θερμικής &amp; ηλεκτρικής ενέργειας, θερμαινόμενο εμβαδόν)</a:t>
            </a:r>
          </a:p>
        </p:txBody>
      </p:sp>
      <p:pic>
        <p:nvPicPr>
          <p:cNvPr id="25" name="Picture 2" descr="ÎÎ®Î¼Î¿Ï Î¦ÏÎ»Î®Ï"/>
          <p:cNvPicPr>
            <a:picLocks noChangeAspect="1" noChangeArrowheads="1"/>
          </p:cNvPicPr>
          <p:nvPr/>
        </p:nvPicPr>
        <p:blipFill rotWithShape="1">
          <a:blip r:embed="rId5">
            <a:extLst>
              <a:ext uri="{28A0092B-C50C-407E-A947-70E740481C1C}">
                <a14:useLocalDpi xmlns:a14="http://schemas.microsoft.com/office/drawing/2010/main" val="0"/>
              </a:ext>
            </a:extLst>
          </a:blip>
          <a:srcRect t="-1" r="67056" b="-665"/>
          <a:stretch/>
        </p:blipFill>
        <p:spPr bwMode="auto">
          <a:xfrm>
            <a:off x="374363" y="3539008"/>
            <a:ext cx="587147" cy="57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Rectangular Callout 25"/>
          <p:cNvSpPr/>
          <p:nvPr/>
        </p:nvSpPr>
        <p:spPr>
          <a:xfrm>
            <a:off x="135172" y="2485115"/>
            <a:ext cx="8770289" cy="1967616"/>
          </a:xfrm>
          <a:prstGeom prst="wedgeRectCallout">
            <a:avLst>
              <a:gd name="adj1" fmla="val 36620"/>
              <a:gd name="adj2" fmla="val 66788"/>
            </a:avLst>
          </a:prstGeom>
          <a:noFill/>
          <a:ln>
            <a:solidFill>
              <a:srgbClr val="FF66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4342" y="4517024"/>
            <a:ext cx="483840" cy="576000"/>
          </a:xfrm>
          <a:prstGeom prst="rect">
            <a:avLst/>
          </a:prstGeom>
          <a:ln>
            <a:noFill/>
          </a:ln>
          <a:effectLst>
            <a:outerShdw blurRad="190500" algn="tl" rotWithShape="0">
              <a:srgbClr val="000000">
                <a:alpha val="70000"/>
              </a:srgbClr>
            </a:outerShdw>
          </a:effectLst>
        </p:spPr>
      </p:pic>
      <p:sp>
        <p:nvSpPr>
          <p:cNvPr id="18" name="Slide Number Placeholder 3"/>
          <p:cNvSpPr txBox="1">
            <a:spLocks/>
          </p:cNvSpPr>
          <p:nvPr/>
        </p:nvSpPr>
        <p:spPr bwMode="auto">
          <a:xfrm>
            <a:off x="6977126"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0" latinLnBrk="0" hangingPunct="0">
              <a:defRPr sz="1200" b="1" kern="1200">
                <a:solidFill>
                  <a:schemeClr val="tx1"/>
                </a:solidFill>
                <a:latin typeface="Arial" pitchFamily="34" charset="0"/>
                <a:ea typeface="+mn-ea"/>
                <a:cs typeface="Arial" pitchFamily="34" charset="0"/>
              </a:defRPr>
            </a:lvl1pPr>
            <a:lvl2pPr marL="742950" indent="-285750" algn="l" defTabSz="457200" rtl="0" eaLnBrk="0" latinLnBrk="0" hangingPunct="0">
              <a:defRPr sz="1800" b="1" kern="1200">
                <a:solidFill>
                  <a:schemeClr val="tx1"/>
                </a:solidFill>
                <a:latin typeface="Arial" pitchFamily="34" charset="0"/>
                <a:ea typeface="+mn-ea"/>
                <a:cs typeface="Arial" pitchFamily="34" charset="0"/>
              </a:defRPr>
            </a:lvl2pPr>
            <a:lvl3pPr marL="1143000" indent="-228600" algn="l" defTabSz="457200" rtl="0" eaLnBrk="0" latinLnBrk="0" hangingPunct="0">
              <a:defRPr sz="1800" b="1" kern="1200">
                <a:solidFill>
                  <a:schemeClr val="tx1"/>
                </a:solidFill>
                <a:latin typeface="Arial" pitchFamily="34" charset="0"/>
                <a:ea typeface="+mn-ea"/>
                <a:cs typeface="Arial" pitchFamily="34" charset="0"/>
              </a:defRPr>
            </a:lvl3pPr>
            <a:lvl4pPr marL="1600200" indent="-228600" algn="l" defTabSz="457200" rtl="0" eaLnBrk="0" latinLnBrk="0" hangingPunct="0">
              <a:defRPr sz="1800" b="1" kern="1200">
                <a:solidFill>
                  <a:schemeClr val="tx1"/>
                </a:solidFill>
                <a:latin typeface="Arial" pitchFamily="34" charset="0"/>
                <a:ea typeface="+mn-ea"/>
                <a:cs typeface="Arial" pitchFamily="34" charset="0"/>
              </a:defRPr>
            </a:lvl4pPr>
            <a:lvl5pPr marL="2057400" indent="-228600" algn="l" defTabSz="457200" rtl="0" eaLnBrk="0" latinLnBrk="0" hangingPunct="0">
              <a:defRPr sz="1800" b="1"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b="1" kern="1200">
                <a:solidFill>
                  <a:schemeClr val="tx1"/>
                </a:solidFill>
                <a:latin typeface="Arial" pitchFamily="34" charset="0"/>
                <a:ea typeface="+mn-ea"/>
                <a:cs typeface="Arial" pitchFamily="34" charset="0"/>
              </a:defRPr>
            </a:lvl9pPr>
          </a:lstStyle>
          <a:p>
            <a:pPr eaLnBrk="1" hangingPunct="1"/>
            <a:fld id="{B4B9CA26-05C4-4705-86CA-9F90D1700CDD}" type="slidenum">
              <a:rPr lang="en-US" sz="1600" smtClean="0">
                <a:solidFill>
                  <a:srgbClr val="002060"/>
                </a:solidFill>
              </a:rPr>
              <a:t>9</a:t>
            </a:fld>
            <a:endParaRPr lang="en-US" sz="1600" dirty="0">
              <a:solidFill>
                <a:srgbClr val="002060"/>
              </a:solidFill>
            </a:endParaRPr>
          </a:p>
        </p:txBody>
      </p:sp>
    </p:spTree>
    <p:extLst>
      <p:ext uri="{BB962C8B-B14F-4D97-AF65-F5344CB8AC3E}">
        <p14:creationId xmlns:p14="http://schemas.microsoft.com/office/powerpoint/2010/main" val="100599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13370</TotalTime>
  <Words>5068</Words>
  <Application>Microsoft Office PowerPoint</Application>
  <PresentationFormat>On-screen Show (4:3)</PresentationFormat>
  <Paragraphs>938</Paragraphs>
  <Slides>62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Copperplate Gothic Bold</vt:lpstr>
      <vt:lpstr>Times New Roman</vt:lpstr>
      <vt:lpstr>Wingdings</vt:lpstr>
      <vt:lpstr>Larissa</vt:lpstr>
      <vt:lpstr>PowerPoint Presentation</vt:lpstr>
      <vt:lpstr>ΠΙΛΟΤΙΚΗ ΕΦΑΡΜΟΓΗ : Περιοχή Άνω Λιοσίων, Δήμου Φυλής </vt:lpstr>
      <vt:lpstr>ΠΙΛΟΤΙΚΗ ΕΦΑΡΜΟΓΗ : Γειτονιά στα Άνω Λιόσια </vt:lpstr>
      <vt:lpstr>ΠΙΛΟΤΙΚΗ ΕΦΑΡΜΟΓΗ : Γειτονιά στα Άνω Λιόσια </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Γειτονιά στα Άνω Λιόσια</vt:lpstr>
      <vt:lpstr>ΠΙΛΟΤΙΚΗ ΕΦΑΡΜΟΓΗ : Δημοτικό Κτίριο Γραφείων (Άνω Λιόσια)</vt:lpstr>
      <vt:lpstr>ΠΙΛΟΤΙΚΗ ΕΦΑΡΜΟΓΗ : Δημοτικό Κτίριο Γραφείων (Άνω Λιόσια)</vt:lpstr>
      <vt:lpstr>ΠΙΛΟΤΙΚΗ ΕΦΑΡΜΟΓΗ : Δημοτικό Κτίριο Γραφείων (Άνω Λιόσια)</vt:lpstr>
      <vt:lpstr>ΠΙΛΟΤΙΚΗ ΕΦΑΡΜΟΓΗ : Δημοτικό Κτίριο Γραφείων (Άνω Λιόσια)</vt:lpstr>
      <vt:lpstr>ΠΙΛΟΤΙΚΗ ΕΦΑΡΜΟΓΗ : Δημοτικό Κτίριο Γραφείων (Άνω Λιόσια)</vt:lpstr>
      <vt:lpstr>ΠΙΛΟΤΙΚΗ ΕΦΑΡΜΟΓΗ : Δημοτικό Κτίριο Γραφείων (Άνω Λιόσια)</vt:lpstr>
      <vt:lpstr>ΠΙΛΟΤΙΚΗ ΕΦΑΡΜΟΓΗ : Δημοτικό Κτίριο Γραφείων (Άνω Λιόσια) </vt:lpstr>
      <vt:lpstr>ΠΙΛΟΤΙΚΗ ΕΦΑΡΜΟΓΗ : Δημοτικό Κτίριο Γραφείων (Άνω Λιόσια)</vt:lpstr>
      <vt:lpstr>ΠΙΛΟΤΙΚΗ ΕΦΑΡΜΟΓΗ : Δημοτικό Κτίριο Γραφείων (Άνω Λιόσια)</vt:lpstr>
      <vt:lpstr>ΠΙΛΟΤΙΚΗ ΕΦΑΡΜΟΓΗ : Δημοτικό Κτίριο Γραφείων (Άνω Λιόσια)</vt:lpstr>
      <vt:lpstr>ΠΙΛΟΤΙΚΗ ΕΦΑΡΜΟΓΗ : Δημοτικό Κτίριο Γραφείων (Άνω Λιόσια)</vt:lpstr>
      <vt:lpstr>ΠΙΛΟΤΙΚΗ ΕΦΑΡΜΟΓΗ : Δημοτικό Κτίριο Γραφείων (Άνω Λιόσια)</vt:lpstr>
      <vt:lpstr>ΠΙΛΟΤΙΚΗ ΕΦΑΡΜΟΓΗ : Σχολείο (Άνω Λιόσια)</vt:lpstr>
      <vt:lpstr>ΠΙΛΟΤΙΚΗ ΕΦΑΡΜΟΓΗ : Σχολείο (Άνω Λιόσια)</vt:lpstr>
      <vt:lpstr>ΠΙΛΟΤΙΚΗ ΕΦΑΡΜΟΓΗ : Σχολείο (Άνω Λιόσια)</vt:lpstr>
      <vt:lpstr>ΠΙΛΟΤΙΚΗ ΕΦΑΡΜΟΓΗ : Σχολείο (Άνω Λιόσια)</vt:lpstr>
      <vt:lpstr>ΠΙΛΟΤΙΚΗ ΕΦΑΡΜΟΓΗ : Σχολείο (Άνω Λιόσια)</vt:lpstr>
      <vt:lpstr>ΠΙΛΟΤΙΚΗ ΕΦΑΡΜΟΓΗ : Σχολείο (Άνω Λιόσια)</vt:lpstr>
      <vt:lpstr>ΠΙΛΟΤΙΚΗ ΕΦΑΡΜΟΓΗ : Σχολείο (Άνω Λιόσια)</vt:lpstr>
      <vt:lpstr>ΠΙΛΟΤΙΚΗ ΕΦΑΡΜΟΓΗ : Σχολείο (Άνω Λιόσια)</vt:lpstr>
      <vt:lpstr>ΠΙΛΟΤΙΚΗ ΕΦΑΡΜΟΓΗ : Σχολείο (Άνω Λιόσια)</vt:lpstr>
      <vt:lpstr>ΠΙΛΟΤΙΚΗ ΕΦΑΡΜΟΓΗ : Σχολείο (Άνω Λιόσια)</vt:lpstr>
      <vt:lpstr>ΠΙΛΟΤΙΚΗ ΕΦΑΡΜΟΓΗ : Σχολείο (Άνω Λιόσια)</vt:lpstr>
      <vt:lpstr>ΠΙΛΟΤΙΚΗ ΕΦΑΡΜΟΓΗ : Σχολείο (Άνω Λιόσια)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heimaten</dc:creator>
  <cp:lastModifiedBy>Πόπη Δρούτσα</cp:lastModifiedBy>
  <cp:revision>159</cp:revision>
  <dcterms:created xsi:type="dcterms:W3CDTF">2017-01-09T10:20:00Z</dcterms:created>
  <dcterms:modified xsi:type="dcterms:W3CDTF">2019-01-31T06:13:30Z</dcterms:modified>
</cp:coreProperties>
</file>