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308" r:id="rId4"/>
    <p:sldId id="273" r:id="rId5"/>
    <p:sldId id="274" r:id="rId6"/>
    <p:sldId id="285" r:id="rId7"/>
    <p:sldId id="275" r:id="rId8"/>
    <p:sldId id="316" r:id="rId9"/>
    <p:sldId id="319" r:id="rId10"/>
    <p:sldId id="303" r:id="rId11"/>
    <p:sldId id="315" r:id="rId12"/>
    <p:sldId id="305" r:id="rId13"/>
    <p:sldId id="283" r:id="rId14"/>
    <p:sldId id="300" r:id="rId15"/>
    <p:sldId id="284" r:id="rId16"/>
    <p:sldId id="306" r:id="rId17"/>
    <p:sldId id="302" r:id="rId18"/>
    <p:sldId id="318" r:id="rId19"/>
    <p:sldId id="301" r:id="rId20"/>
    <p:sldId id="282" r:id="rId21"/>
    <p:sldId id="317" r:id="rId22"/>
    <p:sldId id="320" r:id="rId23"/>
    <p:sldId id="321" r:id="rId24"/>
    <p:sldId id="286" r:id="rId25"/>
    <p:sldId id="287" r:id="rId26"/>
    <p:sldId id="288" r:id="rId27"/>
    <p:sldId id="289" r:id="rId28"/>
    <p:sldId id="290" r:id="rId29"/>
    <p:sldId id="291" r:id="rId30"/>
    <p:sldId id="309" r:id="rId31"/>
    <p:sldId id="310" r:id="rId32"/>
    <p:sldId id="311" r:id="rId33"/>
    <p:sldId id="312" r:id="rId34"/>
    <p:sldId id="313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159961"/>
    <a:srgbClr val="1A965E"/>
    <a:srgbClr val="D0E3EA"/>
    <a:srgbClr val="4BACC6"/>
    <a:srgbClr val="419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napToGrid="0" showGuide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notesViewPr>
    <p:cSldViewPr snapToGrid="0" showGuides="1">
      <p:cViewPr varScale="1">
        <p:scale>
          <a:sx n="87" d="100"/>
          <a:sy n="87" d="100"/>
        </p:scale>
        <p:origin x="-37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122B7-F128-4E7A-90EF-B937752231F2}" type="datetimeFigureOut">
              <a:rPr lang="de-AT" smtClean="0"/>
              <a:t>18.10.2019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349D8-82E8-4DA1-B942-901C63439EB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561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29A03-CC8B-4F0C-9ED9-B737F11F654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F923-A320-42BD-84A6-601815CE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F923-A320-42BD-84A6-601815CE83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8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916832"/>
            <a:ext cx="5004050" cy="494116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560" y="3356992"/>
            <a:ext cx="6400800" cy="2520280"/>
          </a:xfrm>
        </p:spPr>
        <p:txBody>
          <a:bodyPr>
            <a:noAutofit/>
          </a:bodyPr>
          <a:lstStyle>
            <a:lvl1pPr marL="0" indent="0" algn="l">
              <a:buNone/>
              <a:defRPr sz="44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Header Content</a:t>
            </a:r>
          </a:p>
          <a:p>
            <a:r>
              <a:rPr lang="de-DE" dirty="0"/>
              <a:t>Name PP / </a:t>
            </a:r>
            <a:r>
              <a:rPr lang="de-DE" dirty="0" err="1"/>
              <a:t>Presenter</a:t>
            </a:r>
            <a:endParaRPr lang="de-DE" dirty="0"/>
          </a:p>
          <a:p>
            <a:r>
              <a:rPr lang="de-DE" dirty="0"/>
              <a:t>Event</a:t>
            </a:r>
          </a:p>
          <a:p>
            <a:endParaRPr 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A61B04D2-5F89-402D-B449-8D97A3660D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560" y="6198587"/>
            <a:ext cx="42027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WP4 - </a:t>
            </a:r>
            <a:r>
              <a:rPr kumimoji="0" lang="el-GR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ΔΡΑΣΗ</a:t>
            </a:r>
            <a:r>
              <a:rPr kumimoji="0" lang="en-US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4.2: CESBA MED </a:t>
            </a:r>
            <a:r>
              <a:rPr kumimoji="0" lang="el-GR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ΣΥΣΤΗΜΑ ΚΑΤΑΡΤΗΣΗΣ</a:t>
            </a:r>
            <a:endParaRPr kumimoji="0" lang="en-US" altLang="it-IT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ΠΑΡΑΔΟΤΕΟ</a:t>
            </a:r>
            <a:r>
              <a:rPr kumimoji="0" lang="en-US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4.2.1</a:t>
            </a:r>
            <a:r>
              <a:rPr kumimoji="0" lang="it-IT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2008"/>
            <a:ext cx="4545078" cy="248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1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>
            <a:lvl1pPr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B.1.2 – </a:t>
            </a:r>
            <a:r>
              <a:rPr lang="el-GR" b="1" dirty="0" smtClean="0"/>
              <a:t>ΘΕΡΜΙΚΗ ΕΝΕΡΓΕΙΑ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336431"/>
            <a:ext cx="82296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Testo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1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B.1.2 –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ΘΕΡΜΙΚΗ ΕΝΕΡΓΕΙΑ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19910"/>
            <a:ext cx="8229600" cy="493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1338" y="6356350"/>
            <a:ext cx="61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 </a:t>
            </a:r>
            <a:fld id="{243FB592-B9A9-49AA-A86F-4031F7B9780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18181"/>
            <a:ext cx="9144000" cy="0"/>
          </a:xfrm>
          <a:prstGeom prst="line">
            <a:avLst/>
          </a:prstGeom>
          <a:ln w="38100">
            <a:solidFill>
              <a:srgbClr val="159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E8A9E16-C193-4E5B-B9C6-F4E1DAD62E47}"/>
              </a:ext>
            </a:extLst>
          </p:cNvPr>
          <p:cNvSpPr/>
          <p:nvPr userDrawn="1"/>
        </p:nvSpPr>
        <p:spPr>
          <a:xfrm>
            <a:off x="1749669" y="6207073"/>
            <a:ext cx="620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ΕΚΠΑΙΔΕΥΤΙΚΗ</a:t>
            </a:r>
            <a:r>
              <a:rPr lang="el-GR" sz="1200" baseline="0" dirty="0" smtClean="0"/>
              <a:t> ΕΝΟΤΗΤΑ </a:t>
            </a:r>
            <a:r>
              <a:rPr lang="en-US" sz="1200" baseline="0" dirty="0" smtClean="0"/>
              <a:t>5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el-GR" sz="1200" dirty="0" smtClean="0"/>
              <a:t>ΚΡΙΤΗΡΙΑ ΑΞΙΟΛΟΓΗΣΗΣ ΤΟΥ ΕΛΛΗΝΙΚΟΥ ΕΡΓΑΛΕΙΟΥ SBTOOL - ΚΛΙΜΑΚΑ ΚΤΙΡΙΟΥ</a:t>
            </a:r>
            <a:endParaRPr lang="it-IT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71175"/>
            <a:ext cx="117216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tee.gr/portal/page/portal/SCIENTIFIC_WORK/GR_ENERGEIAS/kenak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environment/eussd/building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eussd/buildings.htm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eussd/buildings.htm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c.europa.eu/environment/eussd/buildings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environment/eussd/building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environment/eussd/building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environment/eussd/building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eussd/buildings.htm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environment/eussd/building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eussd/buildings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environment/eussd/building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-lex.europa.eu/legal-content/EL/TXT/PDF/?uri=CELEX:32018L0844&amp;from=E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tif"/><Relationship Id="rId5" Type="http://schemas.openxmlformats.org/officeDocument/2006/relationships/hyperlink" Target="https://ec.europa.eu/energy/en/topics/energy-strategy-and-energy-union/clean-energy-all-europeans" TargetMode="External"/><Relationship Id="rId4" Type="http://schemas.openxmlformats.org/officeDocument/2006/relationships/hyperlink" Target="http://portal.tee.gr/portal/page/portal/SCIENTIFIC_WORK/GR_ENERGEIAS/kena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rae.org/technical-resources/bookstore/ashrae-greenguide-the-design-construction-and-operation-of-sustainable-buildings" TargetMode="External"/><Relationship Id="rId2" Type="http://schemas.openxmlformats.org/officeDocument/2006/relationships/hyperlink" Target="http://www.ypeka.gr/LinkClick.aspx?fileticket=u1Ez6ny5W90%3D&amp;tabid=281&amp;language=el-G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sevier.com/books/handbook-of-energy-efficiency-in-buildings/desideri/978-0-12-812817-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ashrae.org/technical-resources/standards-and-guidelines/read-only-versions-of-ashrae-standa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://ec.europa.eu/environment/eussd/building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4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6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8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3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5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ec.europa.eu/environment/eussd/buildings.htm" TargetMode="External"/><Relationship Id="rId7" Type="http://schemas.openxmlformats.org/officeDocument/2006/relationships/image" Target="../media/image13.png"/><Relationship Id="rId12" Type="http://schemas.openxmlformats.org/officeDocument/2006/relationships/hyperlink" Target="https://ec.europa.eu/energy/en/topics/energy-strategy-and-energy-union/clean-energy-all-european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environment/eussd/building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environment/eussd/building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eussd/buildings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environment/eussd/building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466086" y="3346944"/>
            <a:ext cx="6400800" cy="2520280"/>
          </a:xfrm>
        </p:spPr>
        <p:txBody>
          <a:bodyPr/>
          <a:lstStyle/>
          <a:p>
            <a:r>
              <a:rPr lang="el-GR" sz="3600" dirty="0">
                <a:solidFill>
                  <a:srgbClr val="0070C0"/>
                </a:solidFill>
              </a:rPr>
              <a:t>Εκπαιδευτική </a:t>
            </a:r>
            <a:r>
              <a:rPr lang="el-GR" sz="3600" dirty="0" smtClean="0">
                <a:solidFill>
                  <a:srgbClr val="0070C0"/>
                </a:solidFill>
              </a:rPr>
              <a:t>Ενότητα</a:t>
            </a:r>
            <a:r>
              <a:rPr lang="en-US" sz="3600" dirty="0" smtClean="0">
                <a:solidFill>
                  <a:srgbClr val="0070C0"/>
                </a:solidFill>
              </a:rPr>
              <a:t> 5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l-GR" sz="3200" dirty="0"/>
              <a:t>Κ</a:t>
            </a:r>
            <a:r>
              <a:rPr lang="el-GR" sz="3200" dirty="0" smtClean="0"/>
              <a:t>ριτήρια </a:t>
            </a:r>
            <a:r>
              <a:rPr lang="el-GR" sz="3200" dirty="0"/>
              <a:t>αξιολόγησης του Ελληνικού εργαλείου </a:t>
            </a:r>
            <a:r>
              <a:rPr lang="el-GR" sz="3200" dirty="0" smtClean="0"/>
              <a:t>S</a:t>
            </a:r>
            <a:r>
              <a:rPr lang="en-US" sz="3200" dirty="0" smtClean="0"/>
              <a:t>B</a:t>
            </a:r>
            <a:r>
              <a:rPr lang="el-GR" sz="3200" dirty="0" err="1" smtClean="0"/>
              <a:t>Tool</a:t>
            </a:r>
            <a:r>
              <a:rPr lang="el-GR" sz="3200" dirty="0" smtClean="0"/>
              <a:t> </a:t>
            </a:r>
            <a:r>
              <a:rPr lang="el-GR" sz="3200" dirty="0"/>
              <a:t>- </a:t>
            </a:r>
            <a:r>
              <a:rPr lang="el-GR" sz="3200" dirty="0" smtClean="0"/>
              <a:t>Κλίμακα Κτιρίου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908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10</a:t>
            </a:fld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9" y="1869937"/>
            <a:ext cx="548645" cy="528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901056" y="1909137"/>
            <a:ext cx="7680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000" dirty="0" smtClean="0"/>
              <a:t>Οι </a:t>
            </a:r>
            <a:r>
              <a:rPr lang="el-GR" sz="2000" b="1" dirty="0" smtClean="0"/>
              <a:t>Προσομοιώσεις </a:t>
            </a:r>
            <a:r>
              <a:rPr lang="el-GR" sz="2000" dirty="0" smtClean="0"/>
              <a:t>μπορούν να δώσουν ακριβή/λεπτομερή αποτελέσματα, αλλά έχουν υψηλές απαιτήσεις</a:t>
            </a:r>
            <a:endParaRPr lang="en-US" sz="2000" dirty="0" smtClean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346" y="1599014"/>
            <a:ext cx="829938" cy="799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32" y="3040555"/>
            <a:ext cx="1084702" cy="107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07" y="3287221"/>
            <a:ext cx="406557" cy="274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912040" y="3561541"/>
            <a:ext cx="2029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Κανονισμός Ενεργειακής Απόδοσης Κτιρίων</a:t>
            </a:r>
            <a:endParaRPr lang="el-GR" sz="1200" i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64" y="4142740"/>
            <a:ext cx="981238" cy="71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901056" y="3287713"/>
            <a:ext cx="6230982" cy="1567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sz="2000" dirty="0" smtClean="0"/>
              <a:t>Μπορεί να χρησιμοποιηθεί η μέθοδος υπολογισμού σύμφωνα με τον </a:t>
            </a:r>
            <a:r>
              <a:rPr lang="el-GR" sz="2000" b="1" dirty="0" smtClean="0"/>
              <a:t>ΚΕΝΑΚ</a:t>
            </a:r>
            <a:r>
              <a:rPr lang="el-GR" sz="2000" dirty="0" smtClean="0"/>
              <a:t> για την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Αξιολόγηση της ενεργειακής απόδοσης του κτιρίου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 Έκδοση πιστοποιητικών ενεργειακής απόδοσης (ΠΕΑ)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3" y="3334346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04419" y="4879907"/>
            <a:ext cx="37395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8"/>
              </a:rPr>
              <a:t>http://</a:t>
            </a:r>
            <a:r>
              <a:rPr lang="en-US" sz="800" dirty="0" smtClean="0">
                <a:hlinkClick r:id="rId8"/>
              </a:rPr>
              <a:t>portal.tee.gr/portal/page/portal/SCIENTIFIC_WORK/GR_ENERGEIAS/kenak</a:t>
            </a:r>
            <a:r>
              <a:rPr lang="el-GR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438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6743" y="1418086"/>
            <a:ext cx="8752439" cy="247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 smtClean="0"/>
              <a:t>Σε υφιστάμενα κτίρια, οι </a:t>
            </a:r>
            <a:r>
              <a:rPr lang="el-GR" sz="2000" b="1" dirty="0"/>
              <a:t>πραγματικές ποσότητες καυσίμων </a:t>
            </a:r>
            <a:r>
              <a:rPr lang="el-GR" sz="2000" dirty="0"/>
              <a:t>που παραδίδονται σε ένα κτίριο καταγράφονται για να υπολογιστεί στη συνέχεια η θερμική ενέργεια που αποδίδεται από την καύση τους. Εάν το κτίριο διαθέτει BEMS ή BMS τότε είναι εύκολη η ανάκτηση </a:t>
            </a:r>
            <a:r>
              <a:rPr lang="el-GR" sz="2000" dirty="0" smtClean="0"/>
              <a:t>των δεδομένων </a:t>
            </a:r>
            <a:r>
              <a:rPr lang="el-GR" sz="2000" dirty="0"/>
              <a:t>για τις επιμέρους τελικές </a:t>
            </a:r>
            <a:r>
              <a:rPr lang="el-GR" sz="2000" dirty="0" smtClean="0"/>
              <a:t>χρήσεις.</a:t>
            </a:r>
            <a:endParaRPr lang="el-GR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1600" b="1" dirty="0" smtClean="0"/>
              <a:t>BEMS</a:t>
            </a:r>
            <a:r>
              <a:rPr lang="el-GR" sz="1600" dirty="0" smtClean="0"/>
              <a:t> </a:t>
            </a:r>
            <a:r>
              <a:rPr lang="el-GR" sz="1600" dirty="0"/>
              <a:t>- Κεντρικά συστήματα ενεργειακής διαχείρισης </a:t>
            </a:r>
            <a:r>
              <a:rPr lang="el-GR" sz="1600" dirty="0" smtClean="0"/>
              <a:t>κτιρίου που </a:t>
            </a:r>
            <a:r>
              <a:rPr lang="el-GR" sz="1600" dirty="0"/>
              <a:t>ελέγχουν &amp; καταγράφουν τις ενεργειακές τελικές χρήσεις για την λειτουργία των τεχνικών εγκαταστάσεων (π.χ. θέρμανση, ψύξη, αερισμό, ΖΝΧ, φωτισμό, συσκευές) και τον έλεγχο των εσωτερικών </a:t>
            </a:r>
            <a:r>
              <a:rPr lang="el-GR" sz="1600" dirty="0" smtClean="0"/>
              <a:t>συνθηκών.</a:t>
            </a:r>
            <a:r>
              <a:rPr lang="en-US" sz="1600" dirty="0" smtClean="0"/>
              <a:t>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 smtClean="0"/>
              <a:t>BMS</a:t>
            </a:r>
            <a:r>
              <a:rPr lang="el-GR" sz="1600" dirty="0"/>
              <a:t> </a:t>
            </a:r>
            <a:r>
              <a:rPr lang="el-GR" sz="1600" dirty="0" smtClean="0"/>
              <a:t>- Κεντρικά </a:t>
            </a:r>
            <a:r>
              <a:rPr lang="el-GR" sz="1600" dirty="0"/>
              <a:t>συστήματα </a:t>
            </a:r>
            <a:r>
              <a:rPr lang="el-GR" sz="1600" dirty="0" smtClean="0"/>
              <a:t>διαχείρισης </a:t>
            </a:r>
            <a:r>
              <a:rPr lang="el-GR" sz="1600" dirty="0"/>
              <a:t>κτιρίου</a:t>
            </a:r>
            <a:r>
              <a:rPr lang="en-US" sz="1600" dirty="0" smtClean="0"/>
              <a:t> </a:t>
            </a:r>
            <a:r>
              <a:rPr lang="el-GR" sz="1600" dirty="0" smtClean="0"/>
              <a:t>που επιπλέον ελέγχουν και άλλες λειτουργίες του κτιρίου </a:t>
            </a:r>
            <a:r>
              <a:rPr lang="en-US" sz="1600" dirty="0" smtClean="0"/>
              <a:t>(</a:t>
            </a:r>
            <a:r>
              <a:rPr lang="el-GR" sz="1600" dirty="0" smtClean="0"/>
              <a:t>π.χ. ανελκυστήρες, ασφάλεια, προσβασιμότητα, πυροπροστασία</a:t>
            </a:r>
            <a:r>
              <a:rPr lang="en-US" sz="1600" dirty="0" smtClean="0"/>
              <a:t>).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5255" y="4014661"/>
            <a:ext cx="85187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000" dirty="0" smtClean="0"/>
              <a:t>Χρησιμοποιήστε </a:t>
            </a:r>
            <a:r>
              <a:rPr lang="el-GR" sz="2000" b="1" dirty="0" smtClean="0"/>
              <a:t>δεδομένα από τουλάχιστον 12 διαδοχικούς μήνες</a:t>
            </a:r>
            <a:r>
              <a:rPr lang="el-GR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Για πιο αντιπροσωπευτικά αποτελέσματα, χρησιμοποιήστε ιστορικά δεδομένα </a:t>
            </a:r>
            <a:r>
              <a:rPr lang="el-GR" sz="2000" b="1" dirty="0" smtClean="0"/>
              <a:t>3ετίας</a:t>
            </a:r>
            <a:r>
              <a:rPr lang="el-GR" sz="2000" dirty="0" smtClean="0"/>
              <a:t> ή μεγαλύτερης χρονικής διάρκειας, εάν υπάρχουν. Έτσι εξομαλύνονται οι </a:t>
            </a:r>
            <a:r>
              <a:rPr lang="el-GR" sz="2000" dirty="0"/>
              <a:t>επιδράσεις από την διακύμανση των καιρικών συνθηκών και </a:t>
            </a:r>
            <a:r>
              <a:rPr lang="el-GR" sz="2000" dirty="0" smtClean="0"/>
              <a:t>συνυπολογίζονται άλλες </a:t>
            </a:r>
            <a:r>
              <a:rPr lang="el-GR" sz="2000" dirty="0"/>
              <a:t>εγγενείς διακυμάνσεις σε σχέση με την λειτουργία του κτιρίου.</a:t>
            </a:r>
            <a:endParaRPr lang="en-US" sz="20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4009551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4473997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9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3" y="2247578"/>
            <a:ext cx="265801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926592"/>
            <a:ext cx="8432156" cy="48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" y="3523092"/>
            <a:ext cx="474469" cy="478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6743" y="1387430"/>
            <a:ext cx="8852232" cy="1130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 smtClean="0"/>
              <a:t>Σε υφιστάμενα κτίρια, η </a:t>
            </a:r>
            <a:r>
              <a:rPr lang="el-GR" sz="2000" b="1" dirty="0"/>
              <a:t>πραγματική </a:t>
            </a:r>
            <a:r>
              <a:rPr lang="el-GR" sz="2000" b="1" dirty="0" smtClean="0"/>
              <a:t>χρήση καυσίμου </a:t>
            </a:r>
            <a:r>
              <a:rPr lang="el-GR" sz="2000" dirty="0"/>
              <a:t>είναι επίσης διαθέσιμη από τους λογαριασμούς. Για πιο αντιπροσωπευτικά αποτελέσματα, χρησιμοποιήστε </a:t>
            </a:r>
            <a:r>
              <a:rPr lang="el-GR" sz="2000" dirty="0" smtClean="0"/>
              <a:t>ιστορικά δεδομένα </a:t>
            </a:r>
            <a:r>
              <a:rPr lang="el-GR" sz="2000" dirty="0"/>
              <a:t>μεγάλης χρονικής διάρκειας (π.χ. </a:t>
            </a:r>
            <a:r>
              <a:rPr lang="el-GR" sz="2000" b="1" dirty="0"/>
              <a:t>3ετίας</a:t>
            </a:r>
            <a:r>
              <a:rPr lang="el-GR" sz="2000" dirty="0" smtClean="0"/>
              <a:t>).</a:t>
            </a:r>
            <a:endParaRPr lang="en-US" sz="20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740229" y="2435904"/>
            <a:ext cx="611094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000" dirty="0" smtClean="0"/>
              <a:t>Η </a:t>
            </a:r>
            <a:r>
              <a:rPr lang="el-GR" sz="2000" b="1" dirty="0" smtClean="0"/>
              <a:t>κατανομή του φυσικού </a:t>
            </a:r>
            <a:r>
              <a:rPr lang="el-GR" sz="2000" b="1" dirty="0"/>
              <a:t>αερίου </a:t>
            </a:r>
            <a:r>
              <a:rPr lang="el-GR" sz="2000" dirty="0" smtClean="0"/>
              <a:t>στις επιμέρους τεχνικές </a:t>
            </a:r>
            <a:r>
              <a:rPr lang="el-GR" sz="2000" dirty="0"/>
              <a:t>υπηρεσίες </a:t>
            </a:r>
            <a:r>
              <a:rPr lang="el-GR" sz="2000" dirty="0" smtClean="0"/>
              <a:t>και τις άλλες τελικές </a:t>
            </a:r>
            <a:r>
              <a:rPr lang="el-GR" sz="2000" dirty="0"/>
              <a:t>χρήσεις (π.χ. μαγείρεμα) μπορεί να μην είναι </a:t>
            </a:r>
            <a:r>
              <a:rPr lang="el-GR" sz="2000" dirty="0" smtClean="0"/>
              <a:t>προφανής.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l-GR" sz="2000" dirty="0" smtClean="0"/>
              <a:t>Η </a:t>
            </a:r>
            <a:r>
              <a:rPr lang="el-GR" sz="2000" b="1" dirty="0" smtClean="0"/>
              <a:t>κατανομή</a:t>
            </a:r>
            <a:r>
              <a:rPr lang="el-GR" sz="2000" dirty="0" smtClean="0"/>
              <a:t> στις επιμέρους τελικές χρήσεις διευκολύνεται από το </a:t>
            </a:r>
            <a:r>
              <a:rPr lang="el-GR" sz="2000" b="1" dirty="0" smtClean="0"/>
              <a:t>BEMS</a:t>
            </a:r>
            <a:r>
              <a:rPr lang="el-GR" sz="2000" dirty="0" smtClean="0"/>
              <a:t> (εάν είναι διαθέσιμο σε υφιστάμενα κτίρια), τις βαθμονομημένες </a:t>
            </a:r>
            <a:r>
              <a:rPr lang="el-GR" sz="2000" b="1" dirty="0" smtClean="0"/>
              <a:t>προσομοιώσεις</a:t>
            </a:r>
            <a:r>
              <a:rPr lang="el-GR" sz="2000" dirty="0" smtClean="0"/>
              <a:t> κτιρίων, τον προσδιορισμό των </a:t>
            </a:r>
            <a:r>
              <a:rPr lang="el-GR" sz="2000" b="1" dirty="0" smtClean="0"/>
              <a:t>βασικών ενεργειακών χρήσεων</a:t>
            </a:r>
            <a:r>
              <a:rPr lang="el-GR" sz="2000" dirty="0" smtClean="0"/>
              <a:t> </a:t>
            </a:r>
            <a:r>
              <a:rPr lang="en-US" sz="2000" dirty="0" smtClean="0"/>
              <a:t>(baseline energy use) </a:t>
            </a:r>
            <a:r>
              <a:rPr lang="el-GR" sz="2000" dirty="0" smtClean="0"/>
              <a:t>σε κατάλληλες χρονικές περιόδους (π.χ. παρακολουθώντας το καλοκαίρι τη χρήση αερίου για μαγείρεμα) ή από ενεργειακές επιθεωρήσεις &amp; ελέγχους.</a:t>
            </a:r>
            <a:endParaRPr lang="en-US" sz="2000" b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463452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51" y="4693869"/>
            <a:ext cx="1968510" cy="1186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05" y="5407026"/>
            <a:ext cx="1851266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473640"/>
            <a:ext cx="8900850" cy="3495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Τα βήματα υπολογισμού για ένα </a:t>
            </a:r>
            <a:r>
              <a:rPr lang="el-GR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νέο κτίριο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που είναι στη </a:t>
            </a:r>
            <a:r>
              <a:rPr lang="el-GR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φάση μελέτης / σχεδιασμού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είναι τα ακόλουθα:</a:t>
            </a:r>
          </a:p>
          <a:p>
            <a:pPr marL="341313" lvl="0" indent="-341313" algn="just">
              <a:buNone/>
            </a:pPr>
            <a:r>
              <a:rPr lang="el-GR" sz="2000" dirty="0" smtClean="0"/>
              <a:t>α</a:t>
            </a:r>
            <a:r>
              <a:rPr lang="el-GR" sz="2000" dirty="0"/>
              <a:t>) </a:t>
            </a:r>
            <a:r>
              <a:rPr lang="el-GR" sz="2000" dirty="0" smtClean="0"/>
              <a:t>Υπολογίστε την </a:t>
            </a:r>
            <a:r>
              <a:rPr lang="el-GR" sz="2000" b="1" dirty="0" smtClean="0"/>
              <a:t>ετήσια θερμική ενέργεια </a:t>
            </a:r>
            <a:r>
              <a:rPr lang="el-GR" sz="2000" dirty="0" smtClean="0"/>
              <a:t>που αποδίδεται από τα καύσιμα (</a:t>
            </a:r>
            <a:r>
              <a:rPr lang="el-GR" sz="2000" dirty="0"/>
              <a:t>π.χ. </a:t>
            </a:r>
            <a:r>
              <a:rPr lang="el-GR" sz="2000" dirty="0" smtClean="0"/>
              <a:t>πετρέλαιο, αέριο) για τις </a:t>
            </a:r>
            <a:r>
              <a:rPr lang="el-GR" sz="2000" b="1" dirty="0" smtClean="0"/>
              <a:t>τελικές χρήσεις εντός πεδίου εφαρμογής</a:t>
            </a:r>
            <a:r>
              <a:rPr lang="el-GR" sz="2000" dirty="0" smtClean="0"/>
              <a:t>, κατά </a:t>
            </a:r>
            <a:r>
              <a:rPr lang="el-GR" sz="2000" dirty="0"/>
              <a:t>τη διάρκεια ενός τυπικού έτους, σύμφωνα με τα Ευρωπαϊκά πρότυπα ή τον ΚΕΝΑΚ</a:t>
            </a:r>
            <a:endParaRPr lang="en-US" sz="2000" dirty="0" smtClean="0"/>
          </a:p>
          <a:p>
            <a:pPr marL="457200" lvl="0" indent="-457200">
              <a:buFont typeface="+mj-lt"/>
              <a:buAutoNum type="alphaLcParenR"/>
            </a:pPr>
            <a:endParaRPr lang="en-US" sz="1800" i="1" dirty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endParaRPr lang="en-US" sz="2200" dirty="0"/>
          </a:p>
          <a:p>
            <a:pPr marL="457200" lvl="0" indent="-457200">
              <a:buFont typeface="+mj-lt"/>
              <a:buAutoNum type="alphaLcParenR"/>
            </a:pPr>
            <a:endParaRPr lang="en-US" sz="22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l-GR" sz="2000" dirty="0" smtClean="0"/>
              <a:t>β) Υπολογίστε τη συνολική ωφέλιμη εσωτερική επιφάνεια </a:t>
            </a:r>
            <a:r>
              <a:rPr lang="el-GR" sz="2000" dirty="0"/>
              <a:t>δαπέδου του </a:t>
            </a:r>
            <a:r>
              <a:rPr lang="el-GR" sz="2000" dirty="0" smtClean="0"/>
              <a:t>κτιρίου </a:t>
            </a:r>
          </a:p>
          <a:p>
            <a:pPr marL="225425" lvl="0" indent="-225425" algn="just">
              <a:spcBef>
                <a:spcPts val="0"/>
              </a:spcBef>
              <a:buNone/>
            </a:pPr>
            <a:r>
              <a:rPr lang="el-GR" sz="2000" dirty="0"/>
              <a:t>γ) Υπολογίστε τον δείκτη επίδοσης για την ετήσια χρήση (κατανάλωση</a:t>
            </a:r>
            <a:r>
              <a:rPr lang="el-GR" sz="2000" dirty="0" smtClean="0"/>
              <a:t>) θερμικής ενέργειας </a:t>
            </a:r>
            <a:r>
              <a:rPr lang="el-GR" sz="2000" dirty="0"/>
              <a:t>για </a:t>
            </a:r>
            <a:r>
              <a:rPr lang="el-GR" sz="2000" dirty="0" smtClean="0"/>
              <a:t>όλα τα καύσιμα, </a:t>
            </a:r>
            <a:r>
              <a:rPr lang="el-GR" sz="2000" dirty="0"/>
              <a:t>σε κιλοβατώρες ανά μονάδα συνολικής ωφέλιμης εσωτερικής </a:t>
            </a:r>
            <a:r>
              <a:rPr lang="el-GR" sz="2000" dirty="0" smtClean="0"/>
              <a:t>επιφάνειας </a:t>
            </a:r>
            <a:r>
              <a:rPr lang="el-GR" sz="2000" dirty="0"/>
              <a:t>δαπέδου του κτιρίου </a:t>
            </a:r>
            <a:r>
              <a:rPr lang="el-GR" sz="2000" dirty="0" smtClean="0"/>
              <a:t>(kWh</a:t>
            </a:r>
            <a:r>
              <a:rPr lang="el-GR" sz="2000" baseline="-25000" dirty="0" smtClean="0"/>
              <a:t>θ</a:t>
            </a:r>
            <a:r>
              <a:rPr lang="el-GR" sz="2000" dirty="0" smtClean="0"/>
              <a:t>/m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/y)</a:t>
            </a:r>
            <a:endParaRPr lang="en-US" sz="2000" dirty="0" smtClean="0"/>
          </a:p>
        </p:txBody>
      </p:sp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3" y="902208"/>
            <a:ext cx="9100859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 – </a:t>
            </a:r>
            <a:r>
              <a:rPr lang="el-G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ΦΑΣΗ </a:t>
            </a:r>
            <a:r>
              <a:rPr lang="el-GR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ΜΕΛΕΤΗΣ/ΣΧΕΔΙΑΣΜΟΥ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Καύσιμα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000" dirty="0"/>
          </a:p>
        </p:txBody>
      </p:sp>
      <p:sp>
        <p:nvSpPr>
          <p:cNvPr id="3" name="Rectangle 2"/>
          <p:cNvSpPr/>
          <p:nvPr/>
        </p:nvSpPr>
        <p:spPr>
          <a:xfrm>
            <a:off x="633046" y="3233225"/>
            <a:ext cx="5918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buFont typeface="Courier New" panose="02070309020205020404" pitchFamily="49" charset="0"/>
              <a:buChar char="o"/>
            </a:pPr>
            <a:r>
              <a:rPr lang="el-GR" sz="1600" dirty="0"/>
              <a:t>Τα καύσιμα χρησιμοποιούνται για καύση (π.χ. χρήση πετρελαίου ή φυσικού αερίου για θέρμανση χώρων) ή για συμπαραγωγή (CHP) χρήσιμης θερμότητας (και ηλεκτρικής ενέργειας, βλ. B.1.3)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88545" y="3099128"/>
            <a:ext cx="2386643" cy="1173239"/>
            <a:chOff x="6588545" y="3211672"/>
            <a:chExt cx="2386643" cy="117323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545" y="3211672"/>
              <a:ext cx="2386643" cy="1173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6865871" y="3504466"/>
              <a:ext cx="765418" cy="79552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05" y="5407026"/>
            <a:ext cx="1851266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97755" y="3082120"/>
            <a:ext cx="2388072" cy="1210356"/>
            <a:chOff x="6587116" y="2611835"/>
            <a:chExt cx="2388072" cy="1210356"/>
          </a:xfrm>
        </p:grpSpPr>
        <p:sp>
          <p:nvSpPr>
            <p:cNvPr id="16" name="Rounded Rectangle 15"/>
            <p:cNvSpPr/>
            <p:nvPr/>
          </p:nvSpPr>
          <p:spPr>
            <a:xfrm>
              <a:off x="6587116" y="2611835"/>
              <a:ext cx="1188720" cy="40726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545" y="2648952"/>
              <a:ext cx="2386643" cy="1173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473640"/>
            <a:ext cx="8900850" cy="34958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Τα βήματα υπολογισμού για ένα </a:t>
            </a:r>
            <a:r>
              <a:rPr lang="el-GR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νέο κτίριο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που είναι στη </a:t>
            </a:r>
            <a:r>
              <a:rPr lang="el-GR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φάση μελέτης / σχεδιασμού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είναι τα ακόλουθα:</a:t>
            </a:r>
          </a:p>
          <a:p>
            <a:pPr marL="280988" lvl="0" indent="-280988">
              <a:buNone/>
            </a:pPr>
            <a:r>
              <a:rPr lang="el-GR" sz="2000" dirty="0" smtClean="0"/>
              <a:t>α) Υπολογίστε την </a:t>
            </a:r>
            <a:r>
              <a:rPr lang="el-GR" sz="2000" b="1" dirty="0" smtClean="0"/>
              <a:t>ετήσια </a:t>
            </a:r>
            <a:r>
              <a:rPr lang="el-GR" sz="2000" b="1" dirty="0"/>
              <a:t>θερμική ενέργεια </a:t>
            </a:r>
            <a:r>
              <a:rPr lang="el-GR" sz="2000" dirty="0"/>
              <a:t>που </a:t>
            </a:r>
            <a:r>
              <a:rPr lang="el-GR" sz="2000" dirty="0" smtClean="0"/>
              <a:t>αποδίδεται </a:t>
            </a:r>
            <a:r>
              <a:rPr lang="el-GR" sz="2000" dirty="0"/>
              <a:t>στο κτίριο από </a:t>
            </a:r>
            <a:r>
              <a:rPr lang="el-GR" sz="2000" dirty="0" smtClean="0"/>
              <a:t>το αποκεντρωμένο </a:t>
            </a:r>
            <a:r>
              <a:rPr lang="el-GR" sz="2000" dirty="0"/>
              <a:t>δίκτυο τηλεθέρμανσης (ή ψύξης) για τις </a:t>
            </a:r>
            <a:r>
              <a:rPr lang="el-GR" sz="2000" b="1" dirty="0"/>
              <a:t>τελικές χρήσεις εντός πεδίου εφαρμογής</a:t>
            </a:r>
            <a:r>
              <a:rPr lang="el-GR" sz="2000" dirty="0"/>
              <a:t>, κατά τη διάρκεια ενός τυπικού </a:t>
            </a:r>
            <a:r>
              <a:rPr lang="el-GR" sz="2000" dirty="0" smtClean="0"/>
              <a:t>έτους</a:t>
            </a:r>
            <a:endParaRPr lang="en-US" sz="2000" dirty="0">
              <a:solidFill>
                <a:srgbClr val="00B050"/>
              </a:solidFill>
            </a:endParaRPr>
          </a:p>
          <a:p>
            <a:pPr marL="463550" lvl="0" indent="0"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endParaRPr lang="el-GR" sz="1800" i="1" dirty="0" smtClean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endParaRPr lang="en-US" sz="1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/>
              <a:t>β) Υπολογίστε τη συνολική ωφέλιμη εσωτερική επιφάνεια δαπέδου του </a:t>
            </a:r>
            <a:r>
              <a:rPr lang="el-GR" sz="2000" dirty="0" smtClean="0"/>
              <a:t>κτιρίου </a:t>
            </a:r>
          </a:p>
          <a:p>
            <a:pPr marL="280988" indent="-280988">
              <a:buNone/>
            </a:pPr>
            <a:r>
              <a:rPr lang="el-GR" sz="2000" dirty="0" smtClean="0"/>
              <a:t>γ</a:t>
            </a:r>
            <a:r>
              <a:rPr lang="el-GR" sz="2000" dirty="0"/>
              <a:t>) Υπολογίστε τον δείκτη επίδοσης για την ετήσια χρήση (κατανάλωση) θερμικής </a:t>
            </a:r>
            <a:r>
              <a:rPr lang="el-GR" sz="2000" dirty="0" smtClean="0"/>
              <a:t>ενέργειας </a:t>
            </a:r>
            <a:r>
              <a:rPr lang="el-GR" sz="2000" dirty="0"/>
              <a:t>σε κιλοβατώρες ανά μονάδα συνολικής ωφέλιμης εσωτερικής επιφάνειας </a:t>
            </a:r>
            <a:r>
              <a:rPr lang="el-GR" sz="2000" dirty="0" smtClean="0"/>
              <a:t>δαπέδου </a:t>
            </a:r>
            <a:r>
              <a:rPr lang="el-GR" sz="2000" dirty="0"/>
              <a:t>του κτιρίου </a:t>
            </a:r>
            <a:r>
              <a:rPr lang="el-GR" sz="2000" dirty="0" smtClean="0"/>
              <a:t>(</a:t>
            </a:r>
            <a:r>
              <a:rPr lang="el-GR" sz="2000" dirty="0"/>
              <a:t>kWh</a:t>
            </a:r>
            <a:r>
              <a:rPr lang="el-GR" sz="2000" baseline="-25000" dirty="0"/>
              <a:t>θ</a:t>
            </a:r>
            <a:r>
              <a:rPr lang="el-GR" sz="2000" dirty="0"/>
              <a:t>/m</a:t>
            </a:r>
            <a:r>
              <a:rPr lang="el-GR" sz="2000" baseline="30000" dirty="0"/>
              <a:t>2</a:t>
            </a:r>
            <a:r>
              <a:rPr lang="el-GR" sz="2000" dirty="0"/>
              <a:t>/y</a:t>
            </a:r>
            <a:r>
              <a:rPr lang="el-GR" sz="2000" dirty="0" smtClean="0"/>
              <a:t>)</a:t>
            </a:r>
            <a:endParaRPr lang="en-US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3" y="902208"/>
            <a:ext cx="8830751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 – </a:t>
            </a:r>
            <a:r>
              <a:rPr lang="el-G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ΦΑΣΗ ΜΕΛΕΤΗΣ/ΣΧΕΔΙΑΣΜΟΥ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0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Αποκ</a:t>
            </a:r>
            <a:r>
              <a:rPr lang="el-GR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. Δίκτυα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473640"/>
            <a:ext cx="8900850" cy="23160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Τα βήματα υπολογισμού για ένα </a:t>
            </a:r>
            <a:r>
              <a:rPr lang="el-GR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υφιστάμενο κτίριο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που βρίσκεται σε λειτουργία είναι τα ακόλουθα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it-IT" sz="2000" dirty="0"/>
          </a:p>
          <a:p>
            <a:pPr marL="280988" lvl="0" indent="-280988">
              <a:buNone/>
            </a:pPr>
            <a:r>
              <a:rPr lang="el-GR" sz="2000" dirty="0" smtClean="0"/>
              <a:t>α) Υπολογίστε την </a:t>
            </a:r>
            <a:r>
              <a:rPr lang="el-GR" sz="2000" b="1" dirty="0" smtClean="0"/>
              <a:t>ετήσια ποσότητα καυσίμων</a:t>
            </a:r>
            <a:r>
              <a:rPr lang="el-GR" sz="2000" dirty="0" smtClean="0"/>
              <a:t> </a:t>
            </a:r>
            <a:r>
              <a:rPr lang="el-GR" sz="2000" dirty="0"/>
              <a:t>(π.χ. λίτρα πετρελαίου, κυβικά μέτρα φυσικού </a:t>
            </a:r>
            <a:r>
              <a:rPr lang="el-GR" sz="2000" dirty="0" smtClean="0"/>
              <a:t>αερίου</a:t>
            </a:r>
            <a:r>
              <a:rPr lang="el-GR" sz="2000" dirty="0"/>
              <a:t>) </a:t>
            </a:r>
            <a:r>
              <a:rPr lang="el-GR" sz="2000" dirty="0" smtClean="0"/>
              <a:t>που </a:t>
            </a:r>
            <a:r>
              <a:rPr lang="el-GR" sz="2000" b="1" dirty="0" smtClean="0"/>
              <a:t>παραδίδεται</a:t>
            </a:r>
            <a:r>
              <a:rPr lang="el-GR" sz="2000" dirty="0" smtClean="0"/>
              <a:t> στο </a:t>
            </a:r>
            <a:r>
              <a:rPr lang="el-GR" sz="2000" dirty="0"/>
              <a:t>κτίριο για </a:t>
            </a:r>
            <a:r>
              <a:rPr lang="el-GR" sz="2000" dirty="0" smtClean="0"/>
              <a:t>να καλύψει τις </a:t>
            </a:r>
            <a:r>
              <a:rPr lang="el-GR" sz="2000" dirty="0"/>
              <a:t>τελικές χρήσεις εντός πεδίου </a:t>
            </a:r>
            <a:r>
              <a:rPr lang="el-GR" sz="2000" dirty="0" smtClean="0"/>
              <a:t>εφαρμογής </a:t>
            </a:r>
            <a:r>
              <a:rPr lang="el-GR" sz="2000" dirty="0"/>
              <a:t>ή από κάποιο δίκτυο </a:t>
            </a:r>
            <a:r>
              <a:rPr lang="el-GR" sz="2000" dirty="0" smtClean="0"/>
              <a:t>τηλεθέρμανσης</a:t>
            </a:r>
            <a:r>
              <a:rPr lang="en-US" sz="2000" dirty="0" smtClean="0"/>
              <a:t>, </a:t>
            </a:r>
            <a:r>
              <a:rPr lang="el-GR" sz="2000" dirty="0"/>
              <a:t>χρησιμοποιώντας </a:t>
            </a:r>
            <a:r>
              <a:rPr lang="el-GR" sz="2000" dirty="0" smtClean="0"/>
              <a:t>ιστορικά </a:t>
            </a:r>
            <a:r>
              <a:rPr lang="el-GR" sz="2000" b="1" dirty="0" smtClean="0">
                <a:solidFill>
                  <a:prstClr val="black"/>
                </a:solidFill>
              </a:rPr>
              <a:t>δεδομένα </a:t>
            </a:r>
            <a:r>
              <a:rPr lang="el-GR" sz="2000" dirty="0">
                <a:solidFill>
                  <a:prstClr val="black"/>
                </a:solidFill>
              </a:rPr>
              <a:t>μεγάλης χρονικής διάρκειας (π.χ. </a:t>
            </a:r>
            <a:r>
              <a:rPr lang="el-GR" sz="2000" b="1" dirty="0">
                <a:solidFill>
                  <a:prstClr val="black"/>
                </a:solidFill>
              </a:rPr>
              <a:t>3ετίας</a:t>
            </a:r>
            <a:r>
              <a:rPr lang="el-GR" sz="2000" dirty="0">
                <a:solidFill>
                  <a:prstClr val="black"/>
                </a:solidFill>
              </a:rPr>
              <a:t>) ή τουλάχιστον </a:t>
            </a:r>
            <a:r>
              <a:rPr lang="el-GR" sz="2000" dirty="0" smtClean="0">
                <a:solidFill>
                  <a:prstClr val="black"/>
                </a:solidFill>
              </a:rPr>
              <a:t>12 διαδοχικών μηνών</a:t>
            </a:r>
            <a:endParaRPr lang="en-US" sz="2000" dirty="0" smtClean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 –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ΦΑΣΗ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ΛΕΙΤΟΥΡΓΙΑΣ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Καύσιμα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68238" y="3802648"/>
            <a:ext cx="6445885" cy="1844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lvl="0" indent="-338138">
              <a:buFont typeface="Courier New" panose="02070309020205020404" pitchFamily="49" charset="0"/>
              <a:buChar char="o"/>
            </a:pPr>
            <a:r>
              <a:rPr lang="el-GR" sz="2000" b="1" dirty="0" smtClean="0"/>
              <a:t>Παρακολούθηση</a:t>
            </a:r>
            <a:r>
              <a:rPr lang="el-GR" sz="2000" dirty="0"/>
              <a:t> </a:t>
            </a:r>
            <a:r>
              <a:rPr lang="el-GR" sz="2000" b="1" dirty="0" smtClean="0"/>
              <a:t>- Μετρήσεις</a:t>
            </a:r>
            <a:endParaRPr lang="en-US" sz="2000" b="1" dirty="0" smtClean="0"/>
          </a:p>
          <a:p>
            <a:pPr marL="338138" lvl="0" indent="0">
              <a:buNone/>
            </a:pPr>
            <a:r>
              <a:rPr lang="el-GR" sz="2000" dirty="0" smtClean="0"/>
              <a:t>Η καλύτερη ποιότητα δεδομένων προέρχεται από μετρήσεις της πραγματικής χρήσης καυσίμων</a:t>
            </a:r>
            <a:endParaRPr lang="el-GR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88545" y="3549824"/>
            <a:ext cx="2386643" cy="1173239"/>
            <a:chOff x="6588545" y="3211672"/>
            <a:chExt cx="2386643" cy="117323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545" y="3211672"/>
              <a:ext cx="2386643" cy="1173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6865871" y="3504466"/>
              <a:ext cx="765418" cy="79552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6743" y="1530630"/>
            <a:ext cx="8752439" cy="1355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l-GR" sz="2000" dirty="0"/>
              <a:t>Οι </a:t>
            </a:r>
            <a:r>
              <a:rPr lang="el-GR" sz="2000" b="1" dirty="0"/>
              <a:t>ετήσιες ποσότητες καυσίμων </a:t>
            </a:r>
            <a:r>
              <a:rPr lang="el-GR" sz="2000" dirty="0"/>
              <a:t>που παραδίδονται στο κτίριο είναι διαθέσιμες από τους </a:t>
            </a:r>
            <a:r>
              <a:rPr lang="el-GR" sz="2000" b="1" dirty="0"/>
              <a:t>λογαριασμούς</a:t>
            </a:r>
            <a:r>
              <a:rPr lang="el-GR" sz="2000" dirty="0"/>
              <a:t> ή τα </a:t>
            </a:r>
            <a:r>
              <a:rPr lang="el-GR" sz="2000" b="1" dirty="0"/>
              <a:t>τιμολόγια/αποδείξεις</a:t>
            </a:r>
            <a:r>
              <a:rPr lang="el-GR" sz="2000" dirty="0"/>
              <a:t> παραγγελιών</a:t>
            </a:r>
            <a:r>
              <a:rPr lang="el-GR" sz="2000" dirty="0" smtClean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2000" dirty="0" smtClean="0"/>
              <a:t>Χρησιμοποιήστε </a:t>
            </a:r>
            <a:r>
              <a:rPr lang="el-GR" sz="2000" dirty="0"/>
              <a:t>ιστορικά δεδομένα μεγάλης χρονικής διάρκειας (π.χ. </a:t>
            </a:r>
            <a:r>
              <a:rPr lang="el-GR" sz="2000" b="1" dirty="0"/>
              <a:t>3ετίας</a:t>
            </a:r>
            <a:r>
              <a:rPr lang="el-GR" sz="2000" dirty="0" smtClean="0"/>
              <a:t>) ή τουλάχιστον 12μηνου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969900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685" y="5692523"/>
            <a:ext cx="7464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Πηγή</a:t>
            </a:r>
            <a:r>
              <a:rPr lang="en-US" sz="1100" dirty="0" smtClean="0"/>
              <a:t>: </a:t>
            </a:r>
            <a:r>
              <a:rPr lang="el-GR" sz="1100" dirty="0" smtClean="0"/>
              <a:t>[5] </a:t>
            </a:r>
            <a:r>
              <a:rPr lang="en-US" sz="1100" dirty="0" smtClean="0"/>
              <a:t>ASHRAE Standard </a:t>
            </a:r>
            <a:r>
              <a:rPr lang="en-US" sz="1100" dirty="0"/>
              <a:t>100: 2018. Energy Efficiency </a:t>
            </a:r>
            <a:r>
              <a:rPr lang="en-US" sz="1100" dirty="0" smtClean="0"/>
              <a:t>in Existing Buildings</a:t>
            </a:r>
            <a:r>
              <a:rPr lang="el-GR" sz="1100" dirty="0" smtClean="0"/>
              <a:t>,</a:t>
            </a:r>
            <a:r>
              <a:rPr lang="en-US" sz="1100" dirty="0" smtClean="0"/>
              <a:t> Atlanta: ASHRAE.</a:t>
            </a:r>
            <a:endParaRPr lang="en-US" sz="1100" dirty="0"/>
          </a:p>
        </p:txBody>
      </p:sp>
      <p:sp>
        <p:nvSpPr>
          <p:cNvPr id="36" name="Rectangle 35"/>
          <p:cNvSpPr/>
          <p:nvPr/>
        </p:nvSpPr>
        <p:spPr>
          <a:xfrm>
            <a:off x="627685" y="4604924"/>
            <a:ext cx="825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dirty="0" smtClean="0"/>
              <a:t>Όπου </a:t>
            </a: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l-GR" dirty="0" smtClean="0"/>
              <a:t>το μετρημένο </a:t>
            </a:r>
            <a:r>
              <a:rPr lang="el-GR" dirty="0"/>
              <a:t>απόθεμα καυσίμων στην αρχή της </a:t>
            </a:r>
            <a:r>
              <a:rPr lang="el-GR" dirty="0" smtClean="0"/>
              <a:t>12μηνης </a:t>
            </a:r>
            <a:r>
              <a:rPr lang="el-GR" dirty="0"/>
              <a:t>περιόδου,</a:t>
            </a:r>
            <a:r>
              <a:rPr lang="en-US" dirty="0" smtClean="0"/>
              <a:t> B </a:t>
            </a:r>
            <a:r>
              <a:rPr lang="en-US" dirty="0"/>
              <a:t>= </a:t>
            </a:r>
            <a:r>
              <a:rPr lang="el-GR" dirty="0" smtClean="0"/>
              <a:t>η ποσότητα </a:t>
            </a:r>
            <a:r>
              <a:rPr lang="el-GR" dirty="0"/>
              <a:t>καυσίμου που παραδόθηκε στο κτίριο κατά τη διάρκεια της </a:t>
            </a:r>
            <a:r>
              <a:rPr lang="el-GR" dirty="0" smtClean="0"/>
              <a:t>12μηνης </a:t>
            </a:r>
            <a:r>
              <a:rPr lang="el-GR" dirty="0"/>
              <a:t>περιόδου,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l-GR" dirty="0" smtClean="0"/>
              <a:t>το μετρημένο </a:t>
            </a:r>
            <a:r>
              <a:rPr lang="el-GR" dirty="0"/>
              <a:t>απόθεμα καυσίμων στο τέλος της </a:t>
            </a:r>
            <a:r>
              <a:rPr lang="el-GR" dirty="0" smtClean="0"/>
              <a:t>12μηνης </a:t>
            </a:r>
            <a:r>
              <a:rPr lang="el-GR" dirty="0"/>
              <a:t>περιόδου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25255" y="2886080"/>
            <a:ext cx="673939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Τα </a:t>
            </a:r>
            <a:r>
              <a:rPr lang="el-GR" sz="2000" b="1" dirty="0"/>
              <a:t>καύσιμα</a:t>
            </a:r>
            <a:r>
              <a:rPr lang="el-GR" sz="2000" dirty="0"/>
              <a:t> που παραδίδονται σε ποσότητες </a:t>
            </a:r>
            <a:r>
              <a:rPr lang="el-GR" sz="2000" b="1" dirty="0" smtClean="0"/>
              <a:t>αποθηκεύονται</a:t>
            </a:r>
            <a:r>
              <a:rPr lang="el-GR" sz="2000" dirty="0" smtClean="0"/>
              <a:t> </a:t>
            </a:r>
            <a:r>
              <a:rPr lang="el-GR" sz="2000" dirty="0"/>
              <a:t>πριν από τη χρήση τους (π.χ. πετρέλαιο, στερεά καύσιμα</a:t>
            </a:r>
            <a:r>
              <a:rPr lang="el-GR" sz="2000" dirty="0" smtClean="0"/>
              <a:t>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smtClean="0"/>
              <a:t>Η </a:t>
            </a:r>
            <a:r>
              <a:rPr lang="el-GR" sz="2000" dirty="0"/>
              <a:t>ετήσια ποσότητα καυσίμου που τελικά χρησιμοποιείται υπολογίζεται ως εξής: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2000" dirty="0" smtClean="0"/>
              <a:t>Ποσότητα Καυσίμου </a:t>
            </a:r>
            <a:r>
              <a:rPr lang="en-US" sz="2000" dirty="0" smtClean="0"/>
              <a:t>= </a:t>
            </a:r>
            <a:r>
              <a:rPr lang="en-US" sz="2000" dirty="0"/>
              <a:t>A + B – </a:t>
            </a:r>
            <a:r>
              <a:rPr lang="el-GR" sz="2000" dirty="0" smtClean="0"/>
              <a:t>Γ</a:t>
            </a:r>
            <a:endParaRPr lang="en-US" sz="2000" dirty="0" smtClean="0"/>
          </a:p>
        </p:txBody>
      </p:sp>
      <p:sp>
        <p:nvSpPr>
          <p:cNvPr id="21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 –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ΦΑΣΗ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ΛΕΙΤΟΥΡΓΙΑΣ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Καύσιμα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45" y="2944773"/>
            <a:ext cx="1734337" cy="13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396860"/>
            <a:ext cx="8900850" cy="30287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Τα βήματα υπολογισμού για ένα </a:t>
            </a:r>
            <a:r>
              <a:rPr lang="el-GR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υφιστάμενο κτίριο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που βρίσκεται σε λειτουργία είναι τα ακόλουθα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it-IT" sz="2000" dirty="0" smtClean="0"/>
          </a:p>
          <a:p>
            <a:pPr marL="287338" lvl="0" indent="-287338">
              <a:buNone/>
            </a:pPr>
            <a:r>
              <a:rPr lang="el-GR" sz="2000" dirty="0">
                <a:solidFill>
                  <a:prstClr val="black"/>
                </a:solidFill>
              </a:rPr>
              <a:t>α) Υπολογίστε την </a:t>
            </a:r>
            <a:r>
              <a:rPr lang="el-GR" sz="2000" b="1" dirty="0">
                <a:solidFill>
                  <a:prstClr val="black"/>
                </a:solidFill>
              </a:rPr>
              <a:t>ετήσια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b="1" dirty="0">
                <a:solidFill>
                  <a:prstClr val="black"/>
                </a:solidFill>
              </a:rPr>
              <a:t>ποσότητα</a:t>
            </a:r>
            <a:r>
              <a:rPr lang="el-GR" sz="2000" dirty="0">
                <a:solidFill>
                  <a:prstClr val="black"/>
                </a:solidFill>
              </a:rPr>
              <a:t> κάθε </a:t>
            </a:r>
            <a:r>
              <a:rPr lang="el-GR" sz="2000" b="1" dirty="0">
                <a:solidFill>
                  <a:prstClr val="black"/>
                </a:solidFill>
              </a:rPr>
              <a:t>καυσίμου </a:t>
            </a:r>
            <a:r>
              <a:rPr lang="el-GR" sz="2000" dirty="0">
                <a:solidFill>
                  <a:prstClr val="black"/>
                </a:solidFill>
              </a:rPr>
              <a:t>(π.χ. λίτρα πετρελαίου, κυβικά μέτρα φυσικού αερίου) που χρησιμοποιείται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για να καλύψει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τις </a:t>
            </a:r>
            <a:r>
              <a:rPr lang="el-GR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τελικές </a:t>
            </a: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χρήσεις εντός πεδίου εφαρμογής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l-GR" sz="2000" dirty="0" smtClean="0">
                <a:solidFill>
                  <a:prstClr val="black"/>
                </a:solidFill>
              </a:rPr>
              <a:t>με ιστορικά </a:t>
            </a:r>
            <a:r>
              <a:rPr lang="el-GR" sz="2000" b="1" dirty="0">
                <a:solidFill>
                  <a:prstClr val="black"/>
                </a:solidFill>
              </a:rPr>
              <a:t>δεδομένα </a:t>
            </a:r>
            <a:r>
              <a:rPr lang="el-GR" sz="2000" dirty="0" smtClean="0">
                <a:solidFill>
                  <a:prstClr val="black"/>
                </a:solidFill>
              </a:rPr>
              <a:t>μεγάλης </a:t>
            </a:r>
            <a:r>
              <a:rPr lang="el-GR" sz="2000" dirty="0">
                <a:solidFill>
                  <a:prstClr val="black"/>
                </a:solidFill>
              </a:rPr>
              <a:t>χρονικής διάρκειας (π.χ. </a:t>
            </a:r>
            <a:r>
              <a:rPr lang="el-GR" sz="2000" b="1" dirty="0">
                <a:solidFill>
                  <a:prstClr val="black"/>
                </a:solidFill>
              </a:rPr>
              <a:t>3ετίας</a:t>
            </a:r>
            <a:r>
              <a:rPr lang="el-GR" sz="2000" dirty="0">
                <a:solidFill>
                  <a:prstClr val="black"/>
                </a:solidFill>
              </a:rPr>
              <a:t>) ή τουλάχιστον </a:t>
            </a:r>
            <a:r>
              <a:rPr lang="el-GR" sz="2000" dirty="0" smtClean="0">
                <a:solidFill>
                  <a:prstClr val="black"/>
                </a:solidFill>
              </a:rPr>
              <a:t>12μηνου από (</a:t>
            </a:r>
            <a:r>
              <a:rPr lang="el-GR" sz="2000" dirty="0" err="1" smtClean="0">
                <a:solidFill>
                  <a:prstClr val="black"/>
                </a:solidFill>
              </a:rPr>
              <a:t>τηλε)</a:t>
            </a:r>
            <a:r>
              <a:rPr lang="el-GR" sz="2000" b="1" dirty="0" err="1" smtClean="0">
                <a:solidFill>
                  <a:prstClr val="black"/>
                </a:solidFill>
              </a:rPr>
              <a:t>παρακολούθηση</a:t>
            </a:r>
            <a:r>
              <a:rPr lang="el-GR" sz="2000" dirty="0">
                <a:solidFill>
                  <a:prstClr val="black"/>
                </a:solidFill>
              </a:rPr>
              <a:t>, </a:t>
            </a:r>
            <a:r>
              <a:rPr lang="el-GR" sz="2000" b="1" dirty="0">
                <a:solidFill>
                  <a:prstClr val="black"/>
                </a:solidFill>
              </a:rPr>
              <a:t>μετρήσεις</a:t>
            </a:r>
            <a:r>
              <a:rPr lang="el-GR" sz="2000" dirty="0">
                <a:solidFill>
                  <a:prstClr val="black"/>
                </a:solidFill>
              </a:rPr>
              <a:t>, ή </a:t>
            </a:r>
            <a:r>
              <a:rPr lang="el-GR" sz="2000" b="1" dirty="0" smtClean="0">
                <a:solidFill>
                  <a:prstClr val="black"/>
                </a:solidFill>
              </a:rPr>
              <a:t>λογαριασμούς</a:t>
            </a:r>
            <a:endParaRPr lang="el-GR" sz="2000" dirty="0" smtClean="0">
              <a:solidFill>
                <a:prstClr val="black"/>
              </a:solidFill>
            </a:endParaRPr>
          </a:p>
          <a:p>
            <a:pPr marL="287338" lvl="0" indent="-287338"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β</a:t>
            </a:r>
            <a:r>
              <a:rPr lang="el-GR" sz="2000" dirty="0">
                <a:solidFill>
                  <a:prstClr val="black"/>
                </a:solidFill>
              </a:rPr>
              <a:t>) Υπολογίστε την αποδιδόμενη θερμική ενέργεια από το καύσιμο χρησιμοποιώντας την </a:t>
            </a:r>
            <a:r>
              <a:rPr lang="el-GR" sz="2000" dirty="0" smtClean="0">
                <a:solidFill>
                  <a:prstClr val="black"/>
                </a:solidFill>
              </a:rPr>
              <a:t>κατώτερη θερμογόνο ικανότητα (</a:t>
            </a:r>
            <a:r>
              <a:rPr lang="el-GR" sz="2000" b="1" dirty="0" smtClean="0">
                <a:solidFill>
                  <a:prstClr val="black"/>
                </a:solidFill>
              </a:rPr>
              <a:t>ΚΘΙ</a:t>
            </a:r>
            <a:r>
              <a:rPr lang="el-GR" sz="2000" dirty="0" smtClean="0">
                <a:solidFill>
                  <a:prstClr val="black"/>
                </a:solidFill>
              </a:rPr>
              <a:t>) του κάθε καυσίμου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92751" y="4311382"/>
            <a:ext cx="5697757" cy="1188720"/>
            <a:chOff x="1792751" y="3765462"/>
            <a:chExt cx="5697757" cy="118872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882" y="3816670"/>
              <a:ext cx="1169626" cy="9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751" y="3765462"/>
              <a:ext cx="4791551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 –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ΦΑΣΗ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ΛΕΙΤΟΥΡΓΙΑΣ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Καύσιμα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149" y="5434231"/>
            <a:ext cx="8855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400" i="1" dirty="0">
                <a:solidFill>
                  <a:prstClr val="black"/>
                </a:solidFill>
              </a:rPr>
              <a:t>Σε περίπτωση που χρησιμοποιείται λέβητας συμπύκνωσης τότε μπορεί να χρησιμοποιηθεί η ανώτερη θερμογόνος ικανότητα (</a:t>
            </a:r>
            <a:r>
              <a:rPr lang="el-GR" sz="1400" b="1" i="1" dirty="0">
                <a:solidFill>
                  <a:prstClr val="black"/>
                </a:solidFill>
              </a:rPr>
              <a:t>ΑΘΙ</a:t>
            </a:r>
            <a:r>
              <a:rPr lang="el-GR" sz="1400" i="1" dirty="0">
                <a:solidFill>
                  <a:prstClr val="black"/>
                </a:solidFill>
              </a:rPr>
              <a:t>) του καυσίμου, π.χ. για το ΦΑ (</a:t>
            </a:r>
            <a:r>
              <a:rPr lang="en-US" sz="1400" i="1" dirty="0">
                <a:solidFill>
                  <a:prstClr val="black"/>
                </a:solidFill>
              </a:rPr>
              <a:t>11</a:t>
            </a:r>
            <a:r>
              <a:rPr lang="el-GR" sz="1400" i="1" dirty="0">
                <a:solidFill>
                  <a:prstClr val="black"/>
                </a:solidFill>
              </a:rPr>
              <a:t>,</a:t>
            </a:r>
            <a:r>
              <a:rPr lang="en-US" sz="1400" i="1" dirty="0">
                <a:solidFill>
                  <a:prstClr val="black"/>
                </a:solidFill>
              </a:rPr>
              <a:t>5 kWh/m</a:t>
            </a:r>
            <a:r>
              <a:rPr lang="en-US" sz="1400" i="1" baseline="30000" dirty="0">
                <a:solidFill>
                  <a:prstClr val="black"/>
                </a:solidFill>
              </a:rPr>
              <a:t>3</a:t>
            </a:r>
            <a:r>
              <a:rPr lang="el-GR" sz="1400" i="1" dirty="0">
                <a:solidFill>
                  <a:prstClr val="black"/>
                </a:solidFill>
              </a:rPr>
              <a:t>)</a:t>
            </a:r>
            <a:r>
              <a:rPr lang="en-US" sz="1400" i="1" dirty="0">
                <a:solidFill>
                  <a:prstClr val="black"/>
                </a:solidFill>
              </a:rPr>
              <a:t>, LPG (33,76 kWh/m</a:t>
            </a:r>
            <a:r>
              <a:rPr lang="en-US" sz="1400" i="1" baseline="30000" dirty="0">
                <a:solidFill>
                  <a:prstClr val="black"/>
                </a:solidFill>
              </a:rPr>
              <a:t>3</a:t>
            </a:r>
            <a:r>
              <a:rPr lang="en-US" sz="1400" i="1" dirty="0">
                <a:solidFill>
                  <a:prstClr val="black"/>
                </a:solidFill>
              </a:rPr>
              <a:t>), </a:t>
            </a:r>
            <a:r>
              <a:rPr lang="el-GR" sz="1400" i="1" dirty="0">
                <a:solidFill>
                  <a:prstClr val="black"/>
                </a:solidFill>
              </a:rPr>
              <a:t>πετρέλαιο (</a:t>
            </a:r>
            <a:r>
              <a:rPr lang="en-US" sz="1400" i="1" dirty="0">
                <a:solidFill>
                  <a:prstClr val="black"/>
                </a:solidFill>
              </a:rPr>
              <a:t>10</a:t>
            </a:r>
            <a:r>
              <a:rPr lang="el-GR" sz="1400" i="1" dirty="0">
                <a:solidFill>
                  <a:prstClr val="black"/>
                </a:solidFill>
              </a:rPr>
              <a:t>,</a:t>
            </a:r>
            <a:r>
              <a:rPr lang="en-US" sz="1400" i="1" dirty="0">
                <a:solidFill>
                  <a:prstClr val="black"/>
                </a:solidFill>
              </a:rPr>
              <a:t>2</a:t>
            </a:r>
            <a:r>
              <a:rPr lang="el-GR" sz="1400" i="1" dirty="0">
                <a:solidFill>
                  <a:prstClr val="black"/>
                </a:solidFill>
              </a:rPr>
              <a:t> </a:t>
            </a:r>
            <a:r>
              <a:rPr lang="en-US" sz="1400" i="1" dirty="0">
                <a:solidFill>
                  <a:prstClr val="black"/>
                </a:solidFill>
              </a:rPr>
              <a:t>kWh/</a:t>
            </a:r>
            <a:r>
              <a:rPr lang="en-US" sz="1400" i="1" dirty="0" err="1">
                <a:solidFill>
                  <a:prstClr val="black"/>
                </a:solidFill>
              </a:rPr>
              <a:t>lt</a:t>
            </a:r>
            <a:r>
              <a:rPr lang="en-US" sz="1400" i="1" dirty="0" smtClean="0">
                <a:solidFill>
                  <a:prstClr val="black"/>
                </a:solidFill>
              </a:rPr>
              <a:t>)</a:t>
            </a:r>
            <a:endParaRPr lang="en-US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586632"/>
            <a:ext cx="8900850" cy="38551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0" indent="-225425">
              <a:spcBef>
                <a:spcPts val="0"/>
              </a:spcBef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γ) </a:t>
            </a:r>
            <a:r>
              <a:rPr lang="el-GR" sz="2000" dirty="0">
                <a:solidFill>
                  <a:prstClr val="black"/>
                </a:solidFill>
              </a:rPr>
              <a:t>Υπολογίστε την ωφέλιμη εσωτερική επιφάνεια δαπέδου του κτιρίου (από ελεγμένα σχέδια ή επιμετρήσεις</a:t>
            </a:r>
            <a:r>
              <a:rPr lang="el-GR" sz="2000" dirty="0" smtClean="0">
                <a:solidFill>
                  <a:prstClr val="black"/>
                </a:solidFill>
              </a:rPr>
              <a:t>)</a:t>
            </a:r>
          </a:p>
          <a:p>
            <a:pPr marL="225425" lvl="0" indent="-225425">
              <a:spcBef>
                <a:spcPts val="0"/>
              </a:spcBef>
              <a:buNone/>
            </a:pPr>
            <a:endParaRPr lang="el-GR" sz="2000" dirty="0">
              <a:solidFill>
                <a:prstClr val="black"/>
              </a:solidFill>
            </a:endParaRPr>
          </a:p>
          <a:p>
            <a:pPr marL="280988" lvl="0" indent="-280988">
              <a:spcBef>
                <a:spcPts val="0"/>
              </a:spcBef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δ) Υπολογίστε </a:t>
            </a:r>
            <a:r>
              <a:rPr lang="el-GR" sz="2000" dirty="0">
                <a:solidFill>
                  <a:prstClr val="black"/>
                </a:solidFill>
              </a:rPr>
              <a:t>τον δείκτη επίδοσης για την ετήσια χρήση (κατανάλωση) θερμικής ενέργειας σε κιλοβατώρες ανά μονάδα συνολικής ωφέλιμης εσωτερικής επιφάνειας </a:t>
            </a:r>
            <a:r>
              <a:rPr lang="el-GR" sz="2000" dirty="0" smtClean="0">
                <a:solidFill>
                  <a:prstClr val="black"/>
                </a:solidFill>
              </a:rPr>
              <a:t>δαπέδου </a:t>
            </a:r>
            <a:r>
              <a:rPr lang="el-GR" sz="2000" dirty="0">
                <a:solidFill>
                  <a:prstClr val="black"/>
                </a:solidFill>
              </a:rPr>
              <a:t>του κτιρίου </a:t>
            </a:r>
            <a:r>
              <a:rPr lang="el-GR" sz="2000" dirty="0" smtClean="0">
                <a:solidFill>
                  <a:prstClr val="black"/>
                </a:solidFill>
              </a:rPr>
              <a:t>(</a:t>
            </a:r>
            <a:r>
              <a:rPr lang="el-GR" sz="2000" dirty="0">
                <a:solidFill>
                  <a:prstClr val="black"/>
                </a:solidFill>
              </a:rPr>
              <a:t>kWh</a:t>
            </a:r>
            <a:r>
              <a:rPr lang="el-GR" sz="2000" baseline="-25000" dirty="0">
                <a:solidFill>
                  <a:prstClr val="black"/>
                </a:solidFill>
              </a:rPr>
              <a:t>θ</a:t>
            </a:r>
            <a:r>
              <a:rPr lang="el-GR" sz="2000" dirty="0">
                <a:solidFill>
                  <a:prstClr val="black"/>
                </a:solidFill>
              </a:rPr>
              <a:t>/m</a:t>
            </a:r>
            <a:r>
              <a:rPr lang="el-GR" sz="2000" baseline="30000" dirty="0">
                <a:solidFill>
                  <a:prstClr val="black"/>
                </a:solidFill>
              </a:rPr>
              <a:t>2</a:t>
            </a:r>
            <a:r>
              <a:rPr lang="el-GR" sz="2000" dirty="0">
                <a:solidFill>
                  <a:prstClr val="black"/>
                </a:solidFill>
              </a:rPr>
              <a:t>/y)</a:t>
            </a:r>
            <a:endParaRPr lang="en-US" sz="2000" dirty="0">
              <a:solidFill>
                <a:prstClr val="black"/>
              </a:solidFill>
            </a:endParaRPr>
          </a:p>
          <a:p>
            <a:pPr marL="225425" lvl="0" indent="-225425">
              <a:spcBef>
                <a:spcPts val="0"/>
              </a:spcBef>
              <a:buNone/>
            </a:pPr>
            <a:endParaRPr lang="en-US" sz="2000" u="sng" dirty="0">
              <a:solidFill>
                <a:prstClr val="black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05" y="5407026"/>
            <a:ext cx="1851266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 –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ΦΑΣΗ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ΛΕΙΤΟΥΡΓΙΑΣ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Καύσιμα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109182" y="1387379"/>
            <a:ext cx="9034818" cy="41680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Τα βήματα υπολογισμού για ένα </a:t>
            </a:r>
            <a:r>
              <a:rPr lang="el-GR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υφιστάμενο κτίριο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που βρίσκεται σε λειτουργία είναι τα ακόλουθα:</a:t>
            </a:r>
            <a:endParaRPr lang="it-IT" sz="2000" dirty="0"/>
          </a:p>
          <a:p>
            <a:pPr marL="284163" indent="-284163">
              <a:buNone/>
            </a:pPr>
            <a:r>
              <a:rPr lang="el-GR" sz="2000" dirty="0">
                <a:solidFill>
                  <a:prstClr val="black"/>
                </a:solidFill>
              </a:rPr>
              <a:t>α) Υπολογίστε </a:t>
            </a:r>
            <a:r>
              <a:rPr lang="el-GR" sz="2000" dirty="0" smtClean="0">
                <a:solidFill>
                  <a:prstClr val="black"/>
                </a:solidFill>
              </a:rPr>
              <a:t>την </a:t>
            </a:r>
            <a:r>
              <a:rPr lang="el-GR" sz="2000" b="1" dirty="0" smtClean="0">
                <a:solidFill>
                  <a:prstClr val="black"/>
                </a:solidFill>
              </a:rPr>
              <a:t>ετήσια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b="1" dirty="0">
                <a:solidFill>
                  <a:prstClr val="black"/>
                </a:solidFill>
              </a:rPr>
              <a:t>ποσότητα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b="1" dirty="0" smtClean="0">
                <a:solidFill>
                  <a:prstClr val="black"/>
                </a:solidFill>
              </a:rPr>
              <a:t>θερμικής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b="1" dirty="0" smtClean="0">
                <a:solidFill>
                  <a:prstClr val="black"/>
                </a:solidFill>
              </a:rPr>
              <a:t>ενέργειας </a:t>
            </a:r>
            <a:r>
              <a:rPr lang="el-GR" sz="2000" dirty="0" smtClean="0">
                <a:solidFill>
                  <a:prstClr val="black"/>
                </a:solidFill>
              </a:rPr>
              <a:t>που αποδίδεται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στο κτίριο από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το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αποκεντρωμένο δίκτυο τηλεθέρμανσης/ψύξης, </a:t>
            </a:r>
            <a:r>
              <a:rPr lang="el-GR" sz="2000" dirty="0" smtClean="0">
                <a:solidFill>
                  <a:prstClr val="black"/>
                </a:solidFill>
              </a:rPr>
              <a:t>με ιστορικά </a:t>
            </a:r>
            <a:r>
              <a:rPr lang="el-GR" sz="2000" b="1" dirty="0">
                <a:solidFill>
                  <a:prstClr val="black"/>
                </a:solidFill>
              </a:rPr>
              <a:t>δεδομένα </a:t>
            </a:r>
            <a:r>
              <a:rPr lang="el-GR" sz="2000" dirty="0">
                <a:solidFill>
                  <a:prstClr val="black"/>
                </a:solidFill>
              </a:rPr>
              <a:t>μεγάλης χρονικής διάρκειας (π.χ. </a:t>
            </a:r>
            <a:r>
              <a:rPr lang="el-GR" sz="2000" b="1" dirty="0">
                <a:solidFill>
                  <a:prstClr val="black"/>
                </a:solidFill>
              </a:rPr>
              <a:t>3ετίας</a:t>
            </a:r>
            <a:r>
              <a:rPr lang="el-GR" sz="2000" dirty="0">
                <a:solidFill>
                  <a:prstClr val="black"/>
                </a:solidFill>
              </a:rPr>
              <a:t>) ή τουλάχιστον </a:t>
            </a:r>
            <a:r>
              <a:rPr lang="el-GR" sz="2000" dirty="0" smtClean="0">
                <a:solidFill>
                  <a:prstClr val="black"/>
                </a:solidFill>
              </a:rPr>
              <a:t>12μηνου</a:t>
            </a:r>
            <a:endParaRPr lang="en-US" sz="2000" dirty="0">
              <a:solidFill>
                <a:srgbClr val="00B050"/>
              </a:solidFill>
            </a:endParaRPr>
          </a:p>
          <a:p>
            <a:pPr marL="627062" lvl="0">
              <a:spcBef>
                <a:spcPts val="200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l-GR" sz="2000" dirty="0"/>
              <a:t>Τυπικά μετράται στο κτίριο</a:t>
            </a:r>
            <a:endParaRPr lang="en-US" sz="1800" i="1" dirty="0">
              <a:solidFill>
                <a:srgbClr val="FF0000"/>
              </a:solidFill>
            </a:endParaRPr>
          </a:p>
          <a:p>
            <a:pPr marL="284163" lvl="0" indent="-284163"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β) Υπολογίστε </a:t>
            </a:r>
            <a:r>
              <a:rPr lang="el-GR" sz="2000" dirty="0">
                <a:solidFill>
                  <a:prstClr val="black"/>
                </a:solidFill>
              </a:rPr>
              <a:t>την ωφέλιμη εσωτερική επιφάνεια δαπέδου του κτιρίου (από ελεγμένα σχέδια ή επιμετρήσεις)</a:t>
            </a:r>
            <a:endParaRPr lang="el-GR" sz="2000" dirty="0" smtClean="0"/>
          </a:p>
          <a:p>
            <a:pPr marL="280988" lvl="0" indent="-280988">
              <a:spcBef>
                <a:spcPts val="0"/>
              </a:spcBef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γ) </a:t>
            </a:r>
            <a:r>
              <a:rPr lang="el-GR" sz="2000" dirty="0">
                <a:solidFill>
                  <a:prstClr val="black"/>
                </a:solidFill>
              </a:rPr>
              <a:t>Υπολογίστε τον δείκτη επίδοσης για την ετήσια χρήση (κατανάλωση) θερμικής ενέργειας σε κιλοβατώρες ανά μονάδα συνολικής ωφέλιμης εσωτερικής επιφάνειας </a:t>
            </a:r>
            <a:r>
              <a:rPr lang="el-GR" sz="2000" dirty="0" smtClean="0">
                <a:solidFill>
                  <a:prstClr val="black"/>
                </a:solidFill>
              </a:rPr>
              <a:t>δαπέδου </a:t>
            </a:r>
            <a:r>
              <a:rPr lang="el-GR" sz="2000" dirty="0">
                <a:solidFill>
                  <a:prstClr val="black"/>
                </a:solidFill>
              </a:rPr>
              <a:t>του κτιρίου </a:t>
            </a:r>
            <a:r>
              <a:rPr lang="el-GR" sz="2000" dirty="0" smtClean="0">
                <a:solidFill>
                  <a:prstClr val="black"/>
                </a:solidFill>
              </a:rPr>
              <a:t>(</a:t>
            </a:r>
            <a:r>
              <a:rPr lang="el-GR" sz="2000" dirty="0">
                <a:solidFill>
                  <a:prstClr val="black"/>
                </a:solidFill>
              </a:rPr>
              <a:t>kWh</a:t>
            </a:r>
            <a:r>
              <a:rPr lang="el-GR" sz="2000" baseline="-25000" dirty="0">
                <a:solidFill>
                  <a:prstClr val="black"/>
                </a:solidFill>
              </a:rPr>
              <a:t>θ</a:t>
            </a:r>
            <a:r>
              <a:rPr lang="el-GR" sz="2000" dirty="0">
                <a:solidFill>
                  <a:prstClr val="black"/>
                </a:solidFill>
              </a:rPr>
              <a:t>/m</a:t>
            </a:r>
            <a:r>
              <a:rPr lang="el-GR" sz="2000" baseline="30000" dirty="0">
                <a:solidFill>
                  <a:prstClr val="black"/>
                </a:solidFill>
              </a:rPr>
              <a:t>2</a:t>
            </a:r>
            <a:r>
              <a:rPr lang="el-GR" sz="2000" dirty="0">
                <a:solidFill>
                  <a:prstClr val="black"/>
                </a:solidFill>
              </a:rPr>
              <a:t>/y)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3" y="902208"/>
            <a:ext cx="8649745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 –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ΦΑΣΗ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ΛΕΙΤΟΥΡΓΙΑΣ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Αποκ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. Δίκτυα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dirty="0"/>
          </a:p>
        </p:txBody>
      </p:sp>
      <p:grpSp>
        <p:nvGrpSpPr>
          <p:cNvPr id="2" name="Group 1"/>
          <p:cNvGrpSpPr/>
          <p:nvPr/>
        </p:nvGrpSpPr>
        <p:grpSpPr>
          <a:xfrm>
            <a:off x="6674806" y="3068891"/>
            <a:ext cx="1849269" cy="869215"/>
            <a:chOff x="6674806" y="3027947"/>
            <a:chExt cx="1849269" cy="86921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859" y="3045630"/>
              <a:ext cx="1732216" cy="85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" name="Rounded Rectangle 81"/>
            <p:cNvSpPr/>
            <p:nvPr/>
          </p:nvSpPr>
          <p:spPr>
            <a:xfrm>
              <a:off x="6674806" y="3027947"/>
              <a:ext cx="1211230" cy="32004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05" y="5407026"/>
            <a:ext cx="1851266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02" y="3751604"/>
            <a:ext cx="3435010" cy="21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36870"/>
              </p:ext>
            </p:extLst>
          </p:nvPr>
        </p:nvGraphicFramePr>
        <p:xfrm>
          <a:off x="550800" y="2125647"/>
          <a:ext cx="8136000" cy="56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000"/>
              </a:tblGrid>
              <a:tr h="567602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/>
                        <a:t>B.1.2 – </a:t>
                      </a:r>
                      <a:r>
                        <a:rPr lang="el-GR" sz="2600" b="1" i="0" dirty="0" smtClean="0">
                          <a:solidFill>
                            <a:schemeClr val="bg1"/>
                          </a:solidFill>
                        </a:rPr>
                        <a:t>ΧΡΗΣΗ ΘΕΡΜΙΚΗΣ ΕΝΕΡΓΕΙΑΣ</a:t>
                      </a:r>
                      <a:endParaRPr lang="el-GR" sz="2600" b="1" i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252181"/>
              </p:ext>
            </p:extLst>
          </p:nvPr>
        </p:nvGraphicFramePr>
        <p:xfrm>
          <a:off x="537348" y="2693249"/>
          <a:ext cx="8136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/>
                <a:gridCol w="406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ΘΕΜΑΤΙΚΗ ΕΝΟΤΗΤΑ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ΚΑΤΗΓΟΡΙΑ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Β</a:t>
                      </a:r>
                      <a:r>
                        <a:rPr lang="en-US" sz="2000" dirty="0" smtClean="0"/>
                        <a:t>. </a:t>
                      </a:r>
                      <a:r>
                        <a:rPr lang="el-GR" sz="2000" dirty="0" smtClean="0"/>
                        <a:t>Ενέργεια &amp; Φυσικοί Πόροι</a:t>
                      </a:r>
                      <a:endParaRPr lang="en-US" sz="20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Β</a:t>
                      </a:r>
                      <a:r>
                        <a:rPr lang="en-US" sz="2000" dirty="0" smtClean="0"/>
                        <a:t>.1 </a:t>
                      </a:r>
                      <a:r>
                        <a:rPr lang="el-GR" sz="2000" dirty="0" smtClean="0"/>
                        <a:t>Πηγές Ενέργειας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52" name="Rounded Rectangle 51"/>
          <p:cNvSpPr/>
          <p:nvPr/>
        </p:nvSpPr>
        <p:spPr>
          <a:xfrm>
            <a:off x="2825355" y="3740779"/>
            <a:ext cx="3562000" cy="156996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ΑΝΑΦΟΡΕΣ και ΚΑΝΟΝΙΣΜΟΙ/ΟΔΗΓΙΕΣ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359153"/>
            <a:ext cx="8900850" cy="4519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8" lvl="0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[1] </a:t>
            </a:r>
            <a:r>
              <a:rPr lang="en-US" sz="1800" b="1" dirty="0"/>
              <a:t>EPBD</a:t>
            </a:r>
            <a:r>
              <a:rPr lang="en-US" sz="1800" dirty="0"/>
              <a:t>:2018 - Energy Performance of Buildings Directive, 2018/844/EU. Brussels: European Parliament and the Council of the European Union</a:t>
            </a:r>
            <a:r>
              <a:rPr lang="en-US" sz="1800" dirty="0" smtClean="0"/>
              <a:t>.</a:t>
            </a:r>
            <a:r>
              <a:rPr lang="el-GR" sz="1800" dirty="0" smtClean="0"/>
              <a:t> </a:t>
            </a:r>
            <a:r>
              <a:rPr lang="en-US" sz="1800" dirty="0">
                <a:hlinkClick r:id="rId4"/>
              </a:rPr>
              <a:t>https://eur-lex.europa.eu/legal-content/EL/TXT/PDF/?</a:t>
            </a:r>
            <a:r>
              <a:rPr lang="en-US" sz="1800" dirty="0" smtClean="0">
                <a:hlinkClick r:id="rId4"/>
              </a:rPr>
              <a:t>uri=CELEX:32018L0844&amp;from=EL</a:t>
            </a:r>
            <a:r>
              <a:rPr lang="el-GR" sz="1800" dirty="0" smtClean="0"/>
              <a:t> </a:t>
            </a:r>
          </a:p>
          <a:p>
            <a:pPr marL="395288" lvl="0" indent="-395288">
              <a:spcBef>
                <a:spcPts val="0"/>
              </a:spcBef>
              <a:buNone/>
            </a:pPr>
            <a:r>
              <a:rPr lang="el-GR" sz="1800" dirty="0" smtClean="0"/>
              <a:t>[2] </a:t>
            </a:r>
            <a:r>
              <a:rPr lang="el-GR" sz="1800" b="1" dirty="0" smtClean="0"/>
              <a:t>Ν.4122</a:t>
            </a:r>
            <a:r>
              <a:rPr lang="en-US" sz="1800" dirty="0" smtClean="0"/>
              <a:t>:2013 - </a:t>
            </a:r>
            <a:r>
              <a:rPr lang="el-GR" sz="1800" dirty="0" smtClean="0"/>
              <a:t>Ενεργειακή </a:t>
            </a:r>
            <a:r>
              <a:rPr lang="el-GR" sz="1800" dirty="0"/>
              <a:t>Απόδοση Κτιρίων – Εναρμόνιση με την </a:t>
            </a:r>
            <a:r>
              <a:rPr lang="el-GR" sz="1800" dirty="0" smtClean="0"/>
              <a:t>Οδηγία </a:t>
            </a:r>
            <a:r>
              <a:rPr lang="el-GR" sz="1800" dirty="0"/>
              <a:t>2010/31/ΕΕ του Ευρωπαϊκού Κοινοβουλίου και </a:t>
            </a:r>
            <a:r>
              <a:rPr lang="el-GR" sz="1800" dirty="0" smtClean="0"/>
              <a:t>του</a:t>
            </a:r>
            <a:r>
              <a:rPr lang="en-US" sz="1800" dirty="0" smtClean="0"/>
              <a:t> </a:t>
            </a:r>
            <a:r>
              <a:rPr lang="el-GR" sz="1800" dirty="0" smtClean="0"/>
              <a:t>Συμβουλίου </a:t>
            </a:r>
            <a:r>
              <a:rPr lang="el-GR" sz="1800" dirty="0"/>
              <a:t>και λοιπές </a:t>
            </a:r>
            <a:r>
              <a:rPr lang="el-GR" sz="1800" dirty="0" smtClean="0"/>
              <a:t>διατάξεις</a:t>
            </a:r>
            <a:r>
              <a:rPr lang="en-US" sz="1800" dirty="0" smtClean="0"/>
              <a:t>. </a:t>
            </a:r>
            <a:r>
              <a:rPr lang="el-GR" sz="1800" dirty="0"/>
              <a:t>ΦΕΚ </a:t>
            </a:r>
            <a:r>
              <a:rPr lang="el-GR" sz="1800" dirty="0" smtClean="0"/>
              <a:t>42/19.2.2013.</a:t>
            </a:r>
          </a:p>
          <a:p>
            <a:pPr marL="395288" lvl="0" indent="4763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 smtClean="0"/>
              <a:t>Σχετική κωδικοποίηση </a:t>
            </a:r>
            <a:r>
              <a:rPr lang="el-GR" sz="1800" dirty="0"/>
              <a:t>με το </a:t>
            </a:r>
            <a:r>
              <a:rPr lang="el-GR" sz="1800" dirty="0" smtClean="0"/>
              <a:t>Ν.4409</a:t>
            </a:r>
            <a:r>
              <a:rPr lang="en-US" sz="1800" dirty="0" smtClean="0"/>
              <a:t>:</a:t>
            </a:r>
            <a:r>
              <a:rPr lang="el-GR" sz="1800" dirty="0" smtClean="0"/>
              <a:t>2016 </a:t>
            </a:r>
            <a:r>
              <a:rPr lang="en-US" sz="1800" dirty="0" smtClean="0"/>
              <a:t>(</a:t>
            </a:r>
            <a:r>
              <a:rPr lang="el-GR" sz="1800" dirty="0" smtClean="0"/>
              <a:t>ΦΕΚ 136/28.7.2016)</a:t>
            </a:r>
            <a:endParaRPr lang="en-US" sz="1800" dirty="0"/>
          </a:p>
          <a:p>
            <a:pPr marL="395288" lvl="0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[</a:t>
            </a:r>
            <a:r>
              <a:rPr lang="el-GR" sz="1800" dirty="0"/>
              <a:t>3</a:t>
            </a:r>
            <a:r>
              <a:rPr lang="en-US" sz="1800" dirty="0" smtClean="0"/>
              <a:t>] </a:t>
            </a:r>
            <a:r>
              <a:rPr lang="en-US" sz="1800" b="1" dirty="0"/>
              <a:t>EN 15603</a:t>
            </a:r>
            <a:r>
              <a:rPr lang="en-US" sz="1800" dirty="0"/>
              <a:t>:2008 - Energy performance of buildings. Overall energy use and definition of energy ratings. Brussels: European Committee for Standardization.</a:t>
            </a:r>
          </a:p>
          <a:p>
            <a:pPr marL="395288" lvl="0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[</a:t>
            </a:r>
            <a:r>
              <a:rPr lang="el-GR" sz="1800" dirty="0" smtClean="0"/>
              <a:t>4</a:t>
            </a:r>
            <a:r>
              <a:rPr lang="en-US" sz="1800" dirty="0" smtClean="0"/>
              <a:t>] </a:t>
            </a:r>
            <a:r>
              <a:rPr lang="en-US" sz="1800" b="1" dirty="0"/>
              <a:t>EN 13790</a:t>
            </a:r>
            <a:r>
              <a:rPr lang="en-US" sz="1800" dirty="0"/>
              <a:t>:2008 - Energy performance of buildings. Calculation of energy use for space heating and cooling. Brussels: European Committee for Standardization.</a:t>
            </a:r>
          </a:p>
          <a:p>
            <a:pPr marL="395288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[</a:t>
            </a:r>
            <a:r>
              <a:rPr lang="el-GR" sz="1800" dirty="0" smtClean="0"/>
              <a:t>5</a:t>
            </a:r>
            <a:r>
              <a:rPr lang="en-US" sz="1800" dirty="0" smtClean="0"/>
              <a:t>] </a:t>
            </a:r>
            <a:r>
              <a:rPr lang="en-US" sz="1800" b="1" dirty="0"/>
              <a:t>ASHRAE Standard 100</a:t>
            </a:r>
            <a:r>
              <a:rPr lang="en-US" sz="1800" dirty="0"/>
              <a:t>: 2018. Energy Efficiency in Existing Buildings. Atlanta: ASHRAE.</a:t>
            </a:r>
          </a:p>
          <a:p>
            <a:pPr marL="395288" lvl="0" indent="-395288">
              <a:spcBef>
                <a:spcPts val="0"/>
              </a:spcBef>
              <a:buNone/>
            </a:pPr>
            <a:r>
              <a:rPr lang="it-IT" sz="1800" dirty="0" smtClean="0"/>
              <a:t>[</a:t>
            </a:r>
            <a:r>
              <a:rPr lang="el-GR" sz="1800" dirty="0"/>
              <a:t>6</a:t>
            </a:r>
            <a:r>
              <a:rPr lang="it-IT" sz="1800" dirty="0" smtClean="0"/>
              <a:t>] </a:t>
            </a:r>
            <a:r>
              <a:rPr lang="en-US" sz="1800" b="1" dirty="0">
                <a:solidFill>
                  <a:prstClr val="black"/>
                </a:solidFill>
              </a:rPr>
              <a:t>Level(s)</a:t>
            </a:r>
            <a:r>
              <a:rPr lang="en-US" sz="1800" dirty="0">
                <a:solidFill>
                  <a:prstClr val="black"/>
                </a:solidFill>
              </a:rPr>
              <a:t> Part 1-2 – Beta version. Brussels: European </a:t>
            </a:r>
            <a:r>
              <a:rPr lang="en-US" sz="1800" dirty="0" smtClean="0">
                <a:solidFill>
                  <a:prstClr val="black"/>
                </a:solidFill>
              </a:rPr>
              <a:t>Commission.</a:t>
            </a:r>
            <a:r>
              <a:rPr lang="el-GR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2"/>
              </a:rPr>
              <a:t>://ec.europa.eu/environment/eussd/buildings.htm</a:t>
            </a:r>
            <a:r>
              <a:rPr lang="el-GR" sz="1800" dirty="0">
                <a:solidFill>
                  <a:prstClr val="black"/>
                </a:solidFill>
              </a:rPr>
              <a:t> 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77" y="1553172"/>
            <a:ext cx="4693516" cy="36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ΑΝΑΦΟΡΕΣ και ΚΑΝΟΝΙΣΜΟΙ/ΟΔΗΓΙΕΣ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54" y="4931365"/>
            <a:ext cx="1680882" cy="143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04419" y="1324263"/>
            <a:ext cx="37395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</a:t>
            </a:r>
            <a:r>
              <a:rPr lang="en-US" sz="800" dirty="0" smtClean="0">
                <a:hlinkClick r:id="rId4"/>
              </a:rPr>
              <a:t>portal.tee.gr/portal/page/portal/SCIENTIFIC_WORK/GR_ENERGEIAS/kenak</a:t>
            </a:r>
            <a:r>
              <a:rPr lang="el-GR" sz="800" dirty="0" smtClean="0"/>
              <a:t> </a:t>
            </a:r>
            <a:endParaRPr lang="en-US" sz="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2163" y="5445558"/>
            <a:ext cx="5685964" cy="807870"/>
            <a:chOff x="262163" y="5445558"/>
            <a:chExt cx="5685964" cy="807870"/>
          </a:xfrm>
        </p:grpSpPr>
        <p:sp>
          <p:nvSpPr>
            <p:cNvPr id="16" name="Rectangle 15"/>
            <p:cNvSpPr/>
            <p:nvPr/>
          </p:nvSpPr>
          <p:spPr>
            <a:xfrm>
              <a:off x="743227" y="5884096"/>
              <a:ext cx="47238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hlinkClick r:id="rId5"/>
                </a:rPr>
                <a:t>https://</a:t>
              </a:r>
              <a:r>
                <a:rPr lang="en-US" sz="800" dirty="0" smtClean="0">
                  <a:hlinkClick r:id="rId5"/>
                </a:rPr>
                <a:t>ec.europa.eu/energy/en/topics/energy-strategy-and-energy-union/clean-energy-all-europeans</a:t>
              </a:r>
              <a:endParaRPr lang="en-US" sz="800" dirty="0" smtClean="0"/>
            </a:p>
            <a:p>
              <a:endParaRPr lang="en-US" sz="9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2163" y="5445558"/>
              <a:ext cx="56859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400" b="1" kern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</a:rPr>
                <a:t>Νέο πακέτο</a:t>
              </a:r>
              <a:r>
                <a:rPr kumimoji="0" lang="en-US" sz="14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 </a:t>
              </a:r>
              <a:r>
                <a:rPr kumimoji="0" lang="el-GR" sz="14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Ευρωπαϊκών</a:t>
              </a:r>
              <a:r>
                <a:rPr kumimoji="0" lang="el-GR" sz="1400" b="1" i="0" u="none" strike="noStrike" kern="0" cap="none" spc="0" normalizeH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 Οδηγιών </a:t>
              </a:r>
              <a:r>
                <a:rPr kumimoji="0" lang="el-GR" sz="14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με οκτώ νομοθετικές ρυθμίσεις για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  <a:latin typeface="Arimo"/>
                </a:rPr>
                <a:t>«</a:t>
              </a:r>
              <a:r>
                <a:rPr kumimoji="0" lang="el-GR" sz="1600" b="1" i="1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  <a:latin typeface="Arimo"/>
                </a:rPr>
                <a:t>Καθαρή Ενέργεια για Όλους</a:t>
              </a:r>
              <a:r>
                <a:rPr kumimoji="0" lang="el-GR" sz="16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  <a:latin typeface="Arimo"/>
                </a:rPr>
                <a:t>»</a:t>
              </a:r>
              <a:endParaRPr kumimoji="0" lang="en-US" sz="16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1" y="1331945"/>
            <a:ext cx="4505324" cy="41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224" y="1545209"/>
            <a:ext cx="88757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Γ. </a:t>
            </a:r>
            <a:r>
              <a:rPr lang="el-GR" sz="2000" dirty="0" err="1" smtClean="0"/>
              <a:t>Παντελίδης</a:t>
            </a:r>
            <a:r>
              <a:rPr lang="el-GR" sz="2000" dirty="0" smtClean="0"/>
              <a:t>, </a:t>
            </a:r>
            <a:r>
              <a:rPr lang="el-GR" sz="2000" b="1" dirty="0" smtClean="0"/>
              <a:t>Οδηγός </a:t>
            </a:r>
            <a:r>
              <a:rPr lang="el-GR" sz="2000" b="1" dirty="0"/>
              <a:t>Ενεργειακής </a:t>
            </a:r>
            <a:r>
              <a:rPr lang="el-GR" sz="2000" b="1" dirty="0" smtClean="0"/>
              <a:t>Επιθεώρησης Κτηρίων</a:t>
            </a:r>
            <a:r>
              <a:rPr lang="el-GR" sz="2000" dirty="0" smtClean="0"/>
              <a:t>, 630 σ., Αθήνα, Εκδόσεις </a:t>
            </a:r>
            <a:r>
              <a:rPr lang="el-GR" sz="2000" dirty="0" err="1" smtClean="0"/>
              <a:t>Δεμεδάδη</a:t>
            </a:r>
            <a:r>
              <a:rPr lang="el-GR" sz="2000" dirty="0" smtClean="0"/>
              <a:t>, 2018.</a:t>
            </a:r>
          </a:p>
          <a:p>
            <a:endParaRPr lang="el-GR" sz="2000" dirty="0"/>
          </a:p>
          <a:p>
            <a:r>
              <a:rPr lang="el-GR" sz="2000" b="1" dirty="0" smtClean="0"/>
              <a:t>Οδηγός </a:t>
            </a:r>
            <a:r>
              <a:rPr lang="el-GR" sz="2000" b="1" dirty="0"/>
              <a:t>Ενεργειακών </a:t>
            </a:r>
            <a:r>
              <a:rPr lang="el-GR" sz="2000" b="1" dirty="0" smtClean="0"/>
              <a:t>Ελέγχων σε </a:t>
            </a:r>
            <a:r>
              <a:rPr lang="el-GR" sz="2000" b="1" dirty="0"/>
              <a:t>κτίρια, βιομηχανία και μεταφορές</a:t>
            </a:r>
            <a:r>
              <a:rPr lang="el-GR" sz="2000" dirty="0" smtClean="0"/>
              <a:t>, Υπουργείο Περιβάλλοντος και Ενέργειας, </a:t>
            </a:r>
            <a:r>
              <a:rPr lang="el-GR" sz="2000" dirty="0"/>
              <a:t>Αθήνα, Ιανουάριος </a:t>
            </a:r>
            <a:r>
              <a:rPr lang="el-GR" sz="2000" dirty="0" smtClean="0"/>
              <a:t>2017.</a:t>
            </a:r>
          </a:p>
          <a:p>
            <a:r>
              <a:rPr lang="en-US" sz="1100" dirty="0" smtClean="0">
                <a:hlinkClick r:id="rId2"/>
              </a:rPr>
              <a:t>http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www.ypeka.gr/LinkClick.aspx?fileticket=u1Ez6ny5W90%3D&amp;tabid=281&amp;language=el-GR</a:t>
            </a:r>
            <a:endParaRPr lang="el-GR" sz="1100" dirty="0" smtClean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ΒΙΒΛΙΟΓΡΑΦΙΑ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8224" y="3530994"/>
            <a:ext cx="87529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ASHRAE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GreenGuide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(5th ed.), Design, Construction and Operation of Sustainable Buildings, T. Lawrence, A.K.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Darwich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J.K. Means, D.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Macauley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(Editors), 504 p., Atlanta: ASHRAE, 2018.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https://www.ashrae.org/technical-resources/bookstore/ashrae-greenguide-the-design-construction-and-operation-of-sustainable-buildings</a:t>
            </a:r>
            <a:endParaRPr kumimoji="0" lang="el-G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2000" kern="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ea typeface="SimSun"/>
                <a:cs typeface="Times New Roman"/>
              </a:rPr>
              <a:t>Handbook of Energy Efficiency in Buildings 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(1st ed.), Umberto </a:t>
            </a:r>
            <a:r>
              <a:rPr lang="en-US" sz="2000" dirty="0" err="1">
                <a:solidFill>
                  <a:prstClr val="black"/>
                </a:solidFill>
                <a:ea typeface="SimSun"/>
                <a:cs typeface="Times New Roman"/>
              </a:rPr>
              <a:t>Desideri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 and Francesco </a:t>
            </a:r>
            <a:r>
              <a:rPr lang="en-US" sz="2000" dirty="0" err="1">
                <a:solidFill>
                  <a:prstClr val="black"/>
                </a:solidFill>
                <a:ea typeface="SimSun"/>
                <a:cs typeface="Times New Roman"/>
              </a:rPr>
              <a:t>Asdrubali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 (Editors), </a:t>
            </a:r>
            <a:r>
              <a:rPr lang="en-US" sz="2000" dirty="0" smtClean="0">
                <a:solidFill>
                  <a:prstClr val="black"/>
                </a:solidFill>
                <a:ea typeface="SimSun"/>
                <a:cs typeface="Times New Roman"/>
              </a:rPr>
              <a:t>8</a:t>
            </a:r>
            <a:r>
              <a:rPr lang="el-GR" sz="2000" dirty="0" smtClean="0">
                <a:solidFill>
                  <a:prstClr val="black"/>
                </a:solidFill>
                <a:ea typeface="SimSun"/>
                <a:cs typeface="Times New Roman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ea typeface="SimSun"/>
                <a:cs typeface="Times New Roman"/>
              </a:rPr>
              <a:t>6 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p., ISBN 978-0128128176, Butterworth-Heinemann, 2018. </a:t>
            </a:r>
            <a:r>
              <a:rPr lang="en-US" sz="1100" dirty="0">
                <a:solidFill>
                  <a:prstClr val="black"/>
                </a:solidFill>
                <a:ea typeface="SimSun"/>
                <a:cs typeface="Times New Roman"/>
                <a:hlinkClick r:id="rId4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ea typeface="SimSun"/>
                <a:cs typeface="Times New Roman"/>
                <a:hlinkClick r:id="rId4"/>
              </a:rPr>
              <a:t>www.elsevier.com/books/handbook-of-energy-efficiency-in-buildings/desideri/978-0-12-812817-6</a:t>
            </a:r>
            <a:r>
              <a:rPr lang="el-GR" sz="1100" dirty="0" smtClean="0">
                <a:solidFill>
                  <a:prstClr val="black"/>
                </a:solidFill>
                <a:ea typeface="SimSun"/>
                <a:cs typeface="Times New Roman"/>
              </a:rPr>
              <a:t> </a:t>
            </a:r>
            <a:r>
              <a:rPr lang="en-US" sz="1100" dirty="0">
                <a:solidFill>
                  <a:prstClr val="black"/>
                </a:solidFill>
                <a:ea typeface="SimSun"/>
                <a:cs typeface="Times New Roman"/>
              </a:rPr>
              <a:t> 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50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23</a:t>
            </a:fld>
            <a:endParaRPr lang="en-US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ΒΙΒΛΙΟΓΡΑΦΙΑ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409297"/>
            <a:ext cx="7253025" cy="87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/>
              <a:t>ASHRAE Standard 189.1</a:t>
            </a:r>
            <a:r>
              <a:rPr lang="en-US" sz="1800" dirty="0" smtClean="0"/>
              <a:t> - Design </a:t>
            </a:r>
            <a:r>
              <a:rPr lang="en-US" sz="1800" dirty="0"/>
              <a:t>of High-Performance Green </a:t>
            </a:r>
            <a:r>
              <a:rPr lang="en-US" sz="1800" dirty="0" smtClean="0"/>
              <a:t>Buildings.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www.ashrae.org/technical-resources/standards-and-guidelines/read-only-versions-of-ashrae-standards</a:t>
            </a:r>
            <a:r>
              <a:rPr lang="en-US" sz="1800" dirty="0" smtClean="0"/>
              <a:t>   </a:t>
            </a:r>
            <a:endParaRPr lang="en-US" sz="1800" dirty="0"/>
          </a:p>
          <a:p>
            <a:pPr marL="346075" indent="-346075">
              <a:spcBef>
                <a:spcPts val="600"/>
              </a:spcBef>
              <a:buNone/>
            </a:pPr>
            <a:endParaRPr lang="en-US" sz="22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826302"/>
            <a:ext cx="141803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43500" y="2652078"/>
            <a:ext cx="3907155" cy="1100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Το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</a:rPr>
              <a:t>ΠΡΑΣΙΝΟ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 Πρότυπο της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ASHRAE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algn="r"/>
            <a:r>
              <a:rPr kumimoji="0" lang="el-GR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1" y="2153522"/>
            <a:ext cx="5092607" cy="343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3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24</a:t>
            </a:fld>
            <a:endParaRPr lang="en-US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1600201"/>
            <a:ext cx="8418576" cy="415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ΠΑΡΑΔΕΙΓΜΑ</a:t>
            </a: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ΦΑΣΗ ΜΕΛΕΤΗΣ/ΣΧΕΔΙΑΣΜΟΥ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(Νέο Κτίριο)</a:t>
            </a: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240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25</a:t>
            </a:fld>
            <a:endParaRPr lang="en-US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958292"/>
            <a:ext cx="8550322" cy="44877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 smtClean="0">
                <a:cs typeface="Calibri" panose="020F0502020204030204" pitchFamily="34" charset="0"/>
              </a:rPr>
              <a:t>Ένα νέο κτίριο γραφείων με ωφέλιμη εσωτερική επιφάνεια 2,995.8 </a:t>
            </a:r>
            <a:r>
              <a:rPr lang="en-US" sz="2400" dirty="0" smtClean="0">
                <a:cs typeface="Calibri" panose="020F0502020204030204" pitchFamily="34" charset="0"/>
              </a:rPr>
              <a:t>m</a:t>
            </a:r>
            <a:r>
              <a:rPr lang="en-US" sz="2400" baseline="30000" dirty="0" smtClean="0">
                <a:cs typeface="Calibri" panose="020F0502020204030204" pitchFamily="34" charset="0"/>
              </a:rPr>
              <a:t>2</a:t>
            </a:r>
            <a:r>
              <a:rPr lang="el-GR" sz="2400" dirty="0" smtClean="0">
                <a:cs typeface="Calibri" panose="020F0502020204030204" pitchFamily="34" charset="0"/>
              </a:rPr>
              <a:t> θα διαθέτει κεντρική εγκατάσταση θέρμανσης με λέβητα φυσικού αερίου. </a:t>
            </a:r>
            <a:r>
              <a:rPr lang="el-GR" sz="2400" dirty="0">
                <a:cs typeface="Calibri" panose="020F0502020204030204" pitchFamily="34" charset="0"/>
              </a:rPr>
              <a:t>Το ζεστό νερό χρήσης καλύπτεται με τοπικούς ηλεκτρικούς θερμοσίφωνες συνεχούς ροής (χωρίς δεξαμενή). </a:t>
            </a:r>
            <a:endParaRPr lang="el-GR" sz="2400" dirty="0" smtClean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>
                <a:cs typeface="Calibri" panose="020F0502020204030204" pitchFamily="34" charset="0"/>
              </a:rPr>
              <a:t>Υπολογίστηκε ότι η τυπική </a:t>
            </a:r>
            <a:r>
              <a:rPr lang="el-GR" sz="2400" dirty="0" smtClean="0">
                <a:cs typeface="Calibri" panose="020F0502020204030204" pitchFamily="34" charset="0"/>
              </a:rPr>
              <a:t>ετήσια χρήση </a:t>
            </a:r>
            <a:r>
              <a:rPr lang="el-GR" sz="2400" b="1" dirty="0" smtClean="0">
                <a:cs typeface="Calibri" panose="020F0502020204030204" pitchFamily="34" charset="0"/>
              </a:rPr>
              <a:t>φυσικού αερίου </a:t>
            </a:r>
            <a:r>
              <a:rPr lang="el-GR" sz="2400" dirty="0" smtClean="0">
                <a:cs typeface="Calibri" panose="020F0502020204030204" pitchFamily="34" charset="0"/>
              </a:rPr>
              <a:t>του κτιρίου είναι </a:t>
            </a:r>
            <a:r>
              <a:rPr lang="el-GR" sz="2400" b="1" dirty="0" smtClean="0">
                <a:cs typeface="Calibri" panose="020F0502020204030204" pitchFamily="34" charset="0"/>
              </a:rPr>
              <a:t>13.278,1 </a:t>
            </a:r>
            <a:r>
              <a:rPr lang="en-US" sz="2400" b="1" dirty="0" smtClean="0">
                <a:cs typeface="Calibri" panose="020F0502020204030204" pitchFamily="34" charset="0"/>
              </a:rPr>
              <a:t>m</a:t>
            </a:r>
            <a:r>
              <a:rPr lang="en-US" sz="2400" b="1" baseline="30000" dirty="0" smtClean="0">
                <a:cs typeface="Calibri" panose="020F0502020204030204" pitchFamily="34" charset="0"/>
              </a:rPr>
              <a:t>3</a:t>
            </a:r>
            <a:endParaRPr lang="el-GR" sz="2400" b="1" baseline="30000" dirty="0" smtClean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l-GR" sz="2200" dirty="0" smtClean="0">
              <a:cs typeface="Calibri" panose="020F0502020204030204" pitchFamily="34" charset="0"/>
            </a:endParaRPr>
          </a:p>
          <a:p>
            <a:pPr marL="6858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l-GR" sz="2400" dirty="0" smtClean="0"/>
              <a:t>Υπολογίστε την </a:t>
            </a:r>
            <a:r>
              <a:rPr lang="el-GR" sz="2400" b="1" dirty="0" smtClean="0"/>
              <a:t>ετήσια χρήση θερμικής ενέργειας </a:t>
            </a:r>
            <a:r>
              <a:rPr lang="el-GR" sz="2400" dirty="0" smtClean="0"/>
              <a:t>ανά ωφέλιμη εσωτερική επιφάνεια δαπέδου του κτιρίου</a:t>
            </a:r>
            <a:endParaRPr lang="en-US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8" y="3781440"/>
            <a:ext cx="623565" cy="60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4214567" y="3483434"/>
            <a:ext cx="1737360" cy="6947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2500"/>
              </a:lnSpc>
            </a:pPr>
            <a:r>
              <a:rPr lang="el-GR" b="1" dirty="0" smtClean="0"/>
              <a:t>ΚΘΙ</a:t>
            </a:r>
            <a:endParaRPr lang="en-US" b="1" dirty="0" smtClean="0"/>
          </a:p>
          <a:p>
            <a:pPr algn="ctr">
              <a:lnSpc>
                <a:spcPts val="2500"/>
              </a:lnSpc>
            </a:pPr>
            <a:r>
              <a:rPr lang="el-GR" b="1" dirty="0" smtClean="0"/>
              <a:t>Καυσίμου</a:t>
            </a:r>
            <a:endParaRPr lang="en-US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84" y="2756369"/>
            <a:ext cx="1169626" cy="9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40" y="2863851"/>
            <a:ext cx="860492" cy="49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37" y="3531007"/>
            <a:ext cx="50641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33" y="1506604"/>
            <a:ext cx="340173" cy="54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06" y="1387307"/>
            <a:ext cx="1169626" cy="9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863360" y="1419581"/>
            <a:ext cx="666974" cy="685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958292"/>
            <a:ext cx="8680310" cy="265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cs typeface="Calibri" panose="020F0502020204030204" pitchFamily="34" charset="0"/>
              </a:rPr>
              <a:t>Υπολογίστε την αποδιδόμενη θερμική ενέργεια από το καύσιμο </a:t>
            </a:r>
            <a:r>
              <a:rPr lang="el-GR" sz="2000" b="1" dirty="0" smtClean="0">
                <a:cs typeface="Calibri" panose="020F0502020204030204" pitchFamily="34" charset="0"/>
              </a:rPr>
              <a:t>(Φυσικό Αέριο)</a:t>
            </a:r>
            <a:endParaRPr lang="en-US" sz="2000" dirty="0" smtClean="0"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cs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931" y="4370679"/>
            <a:ext cx="3765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Ποσότητα </a:t>
            </a:r>
            <a:r>
              <a:rPr lang="el-GR" sz="2000" dirty="0" smtClean="0"/>
              <a:t>Καυσίμου</a:t>
            </a:r>
            <a:r>
              <a:rPr lang="en-US" sz="2000" dirty="0" smtClean="0"/>
              <a:t>: </a:t>
            </a:r>
            <a:r>
              <a:rPr lang="en-US" sz="2000" u="sng" dirty="0" smtClean="0"/>
              <a:t>13</a:t>
            </a:r>
            <a:r>
              <a:rPr lang="el-GR" sz="2000" u="sng" dirty="0" smtClean="0"/>
              <a:t>.</a:t>
            </a:r>
            <a:r>
              <a:rPr lang="en-US" sz="2000" u="sng" dirty="0" smtClean="0"/>
              <a:t>278</a:t>
            </a:r>
            <a:r>
              <a:rPr lang="el-GR" sz="2000" u="sng" dirty="0" smtClean="0"/>
              <a:t>,</a:t>
            </a:r>
            <a:r>
              <a:rPr lang="en-US" sz="2000" u="sng" dirty="0" smtClean="0"/>
              <a:t>1 m</a:t>
            </a:r>
            <a:r>
              <a:rPr lang="en-US" sz="2000" u="sng" baseline="30000" dirty="0" smtClean="0"/>
              <a:t>3</a:t>
            </a:r>
            <a:endParaRPr lang="en-US" sz="2000" u="sng" baseline="30000" dirty="0"/>
          </a:p>
        </p:txBody>
      </p:sp>
      <p:sp>
        <p:nvSpPr>
          <p:cNvPr id="75" name="Rectangle 74"/>
          <p:cNvSpPr/>
          <p:nvPr/>
        </p:nvSpPr>
        <p:spPr>
          <a:xfrm>
            <a:off x="3678904" y="409270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48262" y="4092704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15421" y="4323536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10</a:t>
            </a:r>
            <a:r>
              <a:rPr lang="el-GR" sz="2000" u="sng" dirty="0" smtClean="0"/>
              <a:t>,</a:t>
            </a:r>
            <a:r>
              <a:rPr lang="en-US" sz="2000" u="sng" dirty="0" smtClean="0"/>
              <a:t>3 kWh/m</a:t>
            </a:r>
            <a:r>
              <a:rPr lang="en-US" sz="2000" u="sng" baseline="30000" dirty="0" smtClean="0"/>
              <a:t>3</a:t>
            </a:r>
            <a:endParaRPr lang="en-US" sz="2000" u="sng" baseline="30000" dirty="0"/>
          </a:p>
        </p:txBody>
      </p:sp>
      <p:sp>
        <p:nvSpPr>
          <p:cNvPr id="81" name="TextBox 80"/>
          <p:cNvSpPr txBox="1"/>
          <p:nvPr/>
        </p:nvSpPr>
        <p:spPr>
          <a:xfrm>
            <a:off x="6497669" y="4323536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136</a:t>
            </a:r>
            <a:r>
              <a:rPr lang="el-GR" sz="2000" b="1" dirty="0" smtClean="0"/>
              <a:t>.</a:t>
            </a:r>
            <a:r>
              <a:rPr lang="en-US" sz="2000" b="1" dirty="0" smtClean="0"/>
              <a:t>764</a:t>
            </a:r>
            <a:r>
              <a:rPr lang="el-GR" sz="2000" b="1" dirty="0" smtClean="0"/>
              <a:t>,</a:t>
            </a:r>
            <a:r>
              <a:rPr lang="en-US" sz="2000" b="1" dirty="0" smtClean="0"/>
              <a:t>4 kWh</a:t>
            </a:r>
            <a:r>
              <a:rPr lang="el-GR" sz="2000" b="1" baseline="-25000" dirty="0" smtClean="0"/>
              <a:t>θ</a:t>
            </a:r>
            <a:endParaRPr lang="en-US" sz="2000" b="1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58" y="1466411"/>
            <a:ext cx="506039" cy="5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7145"/>
            <a:ext cx="4098301" cy="12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1208314" y="1587146"/>
            <a:ext cx="2179694" cy="389298"/>
          </a:xfrm>
          <a:prstGeom prst="roundRect">
            <a:avLst/>
          </a:prstGeom>
          <a:noFill/>
          <a:ln>
            <a:solidFill>
              <a:srgbClr val="1A9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75" y="3465040"/>
            <a:ext cx="1228829" cy="74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37" y="1490228"/>
            <a:ext cx="450020" cy="51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33" y="1506604"/>
            <a:ext cx="340173" cy="54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06" y="1387307"/>
            <a:ext cx="1169626" cy="9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863360" y="1419581"/>
            <a:ext cx="666974" cy="685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94402" y="3967869"/>
            <a:ext cx="1903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136</a:t>
            </a:r>
            <a:r>
              <a:rPr lang="el-GR" sz="2000" u="sng" dirty="0" smtClean="0"/>
              <a:t>.</a:t>
            </a:r>
            <a:r>
              <a:rPr lang="en-US" sz="2000" u="sng" dirty="0" smtClean="0"/>
              <a:t>764</a:t>
            </a:r>
            <a:r>
              <a:rPr lang="el-GR" sz="2000" u="sng" dirty="0" smtClean="0"/>
              <a:t>,</a:t>
            </a:r>
            <a:r>
              <a:rPr lang="en-US" sz="2000" u="sng" dirty="0" smtClean="0"/>
              <a:t>4 </a:t>
            </a:r>
            <a:r>
              <a:rPr lang="en-US" sz="2000" u="sng" dirty="0" err="1" smtClean="0"/>
              <a:t>kWh</a:t>
            </a:r>
            <a:r>
              <a:rPr lang="en-US" sz="2000" u="sng" baseline="-25000" dirty="0" err="1" smtClean="0"/>
              <a:t>th</a:t>
            </a:r>
            <a:endParaRPr lang="en-US" sz="2000" u="sng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3587742" y="3689894"/>
            <a:ext cx="564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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74474" y="3689894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01" y="3127551"/>
            <a:ext cx="525905" cy="60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223457" y="3920726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2</a:t>
            </a:r>
            <a:r>
              <a:rPr lang="el-GR" sz="2000" u="sng" dirty="0" smtClean="0"/>
              <a:t>.</a:t>
            </a:r>
            <a:r>
              <a:rPr lang="en-US" sz="2000" u="sng" dirty="0" smtClean="0"/>
              <a:t>995</a:t>
            </a:r>
            <a:r>
              <a:rPr lang="el-GR" sz="2000" u="sng" dirty="0" smtClean="0"/>
              <a:t>,</a:t>
            </a:r>
            <a:r>
              <a:rPr lang="en-US" sz="2000" u="sng" dirty="0" smtClean="0"/>
              <a:t>8 m</a:t>
            </a:r>
            <a:r>
              <a:rPr lang="en-US" sz="2000" u="sng" baseline="300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3545" y="3920726"/>
            <a:ext cx="1977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45</a:t>
            </a:r>
            <a:r>
              <a:rPr lang="el-GR" sz="2000" b="1" dirty="0" smtClean="0"/>
              <a:t>,</a:t>
            </a:r>
            <a:r>
              <a:rPr lang="en-US" sz="2000" b="1" dirty="0" smtClean="0"/>
              <a:t>6 </a:t>
            </a:r>
            <a:r>
              <a:rPr lang="en-US" sz="2000" b="1" dirty="0" err="1" smtClean="0"/>
              <a:t>kWh</a:t>
            </a:r>
            <a:r>
              <a:rPr lang="en-US" sz="2000" b="1" baseline="-25000" dirty="0" err="1" smtClean="0"/>
              <a:t>th</a:t>
            </a:r>
            <a:r>
              <a:rPr lang="en-US" sz="2000" b="1" dirty="0" smtClean="0"/>
              <a:t>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/y</a:t>
            </a:r>
            <a:endParaRPr lang="en-US" sz="2000" b="1" baseline="30000" dirty="0"/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773230"/>
            <a:ext cx="8541382" cy="646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Υπολογίστε τον δείκτη ενεργειακής έντασης </a:t>
            </a:r>
            <a:endParaRPr lang="el-GR" sz="2000" b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Μέση ετήσια χρήση </a:t>
            </a: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θερμικής ενέργειας (kWh</a:t>
            </a:r>
            <a:r>
              <a:rPr lang="el-GR" sz="2000" b="1" baseline="-25000" dirty="0">
                <a:solidFill>
                  <a:prstClr val="black"/>
                </a:solidFill>
                <a:cs typeface="Calibri" panose="020F0502020204030204" pitchFamily="34" charset="0"/>
              </a:rPr>
              <a:t>θ</a:t>
            </a: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/m</a:t>
            </a:r>
            <a:r>
              <a:rPr lang="el-GR" sz="2000" b="1" baseline="30000" dirty="0">
                <a:solidFill>
                  <a:prstClr val="black"/>
                </a:solidFill>
                <a:cs typeface="Calibri" panose="020F0502020204030204" pitchFamily="34" charset="0"/>
              </a:rPr>
              <a:t>2</a:t>
            </a: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/y) για τις τεχνικές υπηρεσίες του </a:t>
            </a:r>
            <a:r>
              <a:rPr lang="el-GR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κτιρίου</a:t>
            </a:r>
            <a:endParaRPr lang="en-US" sz="200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38101" y="3062230"/>
            <a:ext cx="1816443" cy="7315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prstClr val="white"/>
                </a:solidFill>
              </a:rPr>
              <a:t>Θερμική Ενέργεια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62128" y="3012491"/>
            <a:ext cx="2133755" cy="830997"/>
            <a:chOff x="-5539527" y="1149673"/>
            <a:chExt cx="2133755" cy="83099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68442" y="1178783"/>
              <a:ext cx="987119" cy="747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-5539527" y="1149673"/>
              <a:ext cx="21337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b="1" i="1" dirty="0" smtClean="0">
                  <a:solidFill>
                    <a:prstClr val="black"/>
                  </a:solidFill>
                </a:rPr>
                <a:t>Ωφέλιμη εσωτερική επιφάνεια δαπέδου κτιρίου </a:t>
              </a:r>
              <a:r>
                <a:rPr lang="en-US" sz="1600" b="1" i="1" dirty="0" smtClean="0">
                  <a:solidFill>
                    <a:prstClr val="black"/>
                  </a:solidFill>
                </a:rPr>
                <a:t>(m</a:t>
              </a:r>
              <a:r>
                <a:rPr lang="en-US" sz="1600" b="1" i="1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sz="1600" b="1" i="1" dirty="0" smtClean="0">
                  <a:solidFill>
                    <a:prstClr val="black"/>
                  </a:solidFill>
                </a:rPr>
                <a:t>)</a:t>
              </a:r>
              <a:endParaRPr lang="en-US" sz="1600" b="1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28</a:t>
            </a:fld>
            <a:endParaRPr lang="en-US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1600201"/>
            <a:ext cx="8418576" cy="4152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it-IT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it-IT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ΠΑΡΑΔΕΙΓΜΑ</a:t>
            </a: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ΦΑΣΗ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ΛΕΙΤΟΥΡΓΙΑΣ</a:t>
            </a:r>
          </a:p>
          <a:p>
            <a:pPr marL="0" indent="0" algn="ctr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(Υφιστάμενο Κτίριο)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40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29</a:t>
            </a:fld>
            <a:endParaRPr lang="en-US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1114262" y="3313030"/>
            <a:ext cx="8029737" cy="8286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l-GR" sz="2200" dirty="0" smtClean="0"/>
              <a:t>Υπολογίστε την </a:t>
            </a:r>
            <a:r>
              <a:rPr lang="el-GR" sz="2200" b="1" dirty="0" smtClean="0"/>
              <a:t>ετήσια χρήση θερμικής ενέργειας </a:t>
            </a:r>
            <a:r>
              <a:rPr lang="el-GR" sz="2200" dirty="0" smtClean="0"/>
              <a:t>ανά ωφέλιμη εσωτερική επιφάνεια δαπέδου του κτιρίου</a:t>
            </a:r>
            <a:endParaRPr lang="en-US" sz="2200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958293"/>
            <a:ext cx="8686800" cy="38733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>
                <a:cs typeface="Calibri" panose="020F0502020204030204" pitchFamily="34" charset="0"/>
              </a:rPr>
              <a:t>Ένα υφιστάμενο κτίριο γραφείων στην Αθήνα διαθέτει </a:t>
            </a:r>
            <a:r>
              <a:rPr lang="el-GR" sz="2000" dirty="0">
                <a:cs typeface="Calibri" panose="020F0502020204030204" pitchFamily="34" charset="0"/>
              </a:rPr>
              <a:t>κεντρικό σύστημα θέρμανσης </a:t>
            </a:r>
            <a:r>
              <a:rPr lang="el-GR" sz="2000" dirty="0" smtClean="0">
                <a:cs typeface="Calibri" panose="020F0502020204030204" pitchFamily="34" charset="0"/>
              </a:rPr>
              <a:t>με λέβητα πετρελαίου. Το </a:t>
            </a:r>
            <a:r>
              <a:rPr lang="el-GR" sz="2000" dirty="0">
                <a:cs typeface="Calibri" panose="020F0502020204030204" pitchFamily="34" charset="0"/>
              </a:rPr>
              <a:t>ζεστό νερό χρήσης </a:t>
            </a:r>
            <a:r>
              <a:rPr lang="el-GR" sz="2000" dirty="0" smtClean="0">
                <a:cs typeface="Calibri" panose="020F0502020204030204" pitchFamily="34" charset="0"/>
              </a:rPr>
              <a:t>καλύπτεται </a:t>
            </a:r>
            <a:r>
              <a:rPr lang="el-GR" sz="2000" dirty="0">
                <a:cs typeface="Calibri" panose="020F0502020204030204" pitchFamily="34" charset="0"/>
              </a:rPr>
              <a:t>με τοπικούς ηλεκτρικούς θερμοσίφωνες συνεχούς ροής (χωρίς δεξαμενή</a:t>
            </a:r>
            <a:r>
              <a:rPr lang="el-GR" sz="2000" dirty="0" smtClean="0">
                <a:cs typeface="Calibri" panose="020F0502020204030204" pitchFamily="34" charset="0"/>
              </a:rPr>
              <a:t>). </a:t>
            </a:r>
            <a:endParaRPr lang="en-US" sz="2000" dirty="0" smtClean="0"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000" b="1" i="1" dirty="0" smtClean="0">
                <a:cs typeface="Calibri" panose="020F0502020204030204" pitchFamily="34" charset="0"/>
              </a:rPr>
              <a:t>Διαθέσιμα δεδομένα</a:t>
            </a:r>
            <a:r>
              <a:rPr lang="en-US" sz="2000" i="1" dirty="0" smtClean="0">
                <a:cs typeface="Calibri" panose="020F0502020204030204" pitchFamily="34" charset="0"/>
              </a:rPr>
              <a:t>: </a:t>
            </a:r>
            <a:r>
              <a:rPr lang="el-GR" sz="2000" i="1" dirty="0" smtClean="0">
                <a:cs typeface="Calibri" panose="020F0502020204030204" pitchFamily="34" charset="0"/>
              </a:rPr>
              <a:t>Ο διαχειριστής του </a:t>
            </a:r>
            <a:r>
              <a:rPr lang="el-GR" sz="2000" i="1" dirty="0">
                <a:cs typeface="Calibri" panose="020F0502020204030204" pitchFamily="34" charset="0"/>
              </a:rPr>
              <a:t>κτιρίου </a:t>
            </a:r>
            <a:r>
              <a:rPr lang="el-GR" sz="2000" i="1" dirty="0" smtClean="0">
                <a:cs typeface="Calibri" panose="020F0502020204030204" pitchFamily="34" charset="0"/>
              </a:rPr>
              <a:t>διέθεσε τα σχέδια του κτιρίου και τις συνολικές ποσότητες πετρελαίου που </a:t>
            </a:r>
            <a:r>
              <a:rPr lang="el-GR" sz="2000" i="1" dirty="0">
                <a:cs typeface="Calibri" panose="020F0502020204030204" pitchFamily="34" charset="0"/>
              </a:rPr>
              <a:t>παραδόθηκαν στο κτίριο για την τελευταία 3ετία. </a:t>
            </a:r>
            <a:endParaRPr lang="en-US" sz="2000" i="1" dirty="0" smtClean="0"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8" y="3321428"/>
            <a:ext cx="623565" cy="60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>
            <a:extLst>
              <a:ext uri="{FF2B5EF4-FFF2-40B4-BE49-F238E27FC236}">
                <a16:creationId xmlns="" xmlns:a16="http://schemas.microsoft.com/office/drawing/2014/main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n-US" b="1" dirty="0" smtClean="0"/>
              <a:t>B.1.2 – </a:t>
            </a:r>
            <a:r>
              <a:rPr lang="el-GR" b="1" dirty="0" smtClean="0"/>
              <a:t>ΘΕΡΜΙΚΗ ΕΝΕΡΓΕΙΑ</a:t>
            </a:r>
            <a:endParaRPr lang="it-IT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354033" y="1511470"/>
            <a:ext cx="136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ΤΡΙΤΟΓΕΝΗΣ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95157" y="1511470"/>
            <a:ext cx="116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ΚΑΤΟΙΚΙΕΣ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0492" y="5341314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" dirty="0" smtClean="0"/>
              <a:t>Πηγή</a:t>
            </a:r>
            <a:r>
              <a:rPr lang="en-US" sz="800" dirty="0" smtClean="0"/>
              <a:t>: Eurostat </a:t>
            </a:r>
            <a:endParaRPr lang="en-US" sz="800" dirty="0"/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777009"/>
            <a:ext cx="8229600" cy="49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ΓΕΝΙΚΕΣ ΠΛΗΡΟΦΟΡΙΕΣ</a:t>
            </a:r>
            <a:endParaRPr lang="en-US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19" y="3632886"/>
            <a:ext cx="3396343" cy="256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6249"/>
            <a:ext cx="2348754" cy="191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04" y="1896249"/>
            <a:ext cx="2122160" cy="15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60" y="3632886"/>
            <a:ext cx="3907072" cy="254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302828" y="5341314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" dirty="0" smtClean="0"/>
              <a:t>Πηγή</a:t>
            </a:r>
            <a:r>
              <a:rPr lang="en-US" sz="800" dirty="0" smtClean="0"/>
              <a:t>: Eurostat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246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978664"/>
              </p:ext>
            </p:extLst>
          </p:nvPr>
        </p:nvGraphicFramePr>
        <p:xfrm>
          <a:off x="600982" y="2133608"/>
          <a:ext cx="7471668" cy="7416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180638"/>
                <a:gridCol w="1851852"/>
                <a:gridCol w="1728908"/>
                <a:gridCol w="171027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Πετρέλαιο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lt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30</a:t>
            </a:fld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" y="2354918"/>
            <a:ext cx="559848" cy="51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3145"/>
            <a:ext cx="3129127" cy="2458568"/>
          </a:xfrm>
          <a:prstGeom prst="rect">
            <a:avLst/>
          </a:prstGeom>
        </p:spPr>
      </p:pic>
      <p:sp>
        <p:nvSpPr>
          <p:cNvPr id="22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8293"/>
            <a:ext cx="7221071" cy="429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>
                <a:cs typeface="Calibri" panose="020F0502020204030204" pitchFamily="34" charset="0"/>
              </a:rPr>
              <a:t>Ετήσια </a:t>
            </a:r>
            <a:r>
              <a:rPr lang="el-GR" sz="2000" b="1" dirty="0">
                <a:cs typeface="Calibri" panose="020F0502020204030204" pitchFamily="34" charset="0"/>
              </a:rPr>
              <a:t>ποσότητα καυσίμων </a:t>
            </a:r>
            <a:r>
              <a:rPr lang="el-GR" sz="2000" b="1" dirty="0" smtClean="0">
                <a:cs typeface="Calibri" panose="020F0502020204030204" pitchFamily="34" charset="0"/>
              </a:rPr>
              <a:t>που χρησιμοποιεί το κτίριο</a:t>
            </a:r>
            <a:endParaRPr lang="en-US" sz="2000" b="1" dirty="0">
              <a:cs typeface="Calibri" panose="020F0502020204030204" pitchFamily="34" charset="0"/>
            </a:endParaRPr>
          </a:p>
        </p:txBody>
      </p:sp>
      <p:sp>
        <p:nvSpPr>
          <p:cNvPr id="23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2919665"/>
            <a:ext cx="8541382" cy="429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000" b="1" dirty="0" smtClean="0">
                <a:cs typeface="Calibri" panose="020F0502020204030204" pitchFamily="34" charset="0"/>
              </a:rPr>
              <a:t>Τυπική Κάτοψη</a:t>
            </a:r>
            <a:endParaRPr lang="en-US" sz="2000" b="1" dirty="0" smtClean="0"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37222" y="33491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l-GR" i="1" dirty="0">
                <a:solidFill>
                  <a:prstClr val="black"/>
                </a:solidFill>
                <a:cs typeface="Calibri" panose="020F0502020204030204" pitchFamily="34" charset="0"/>
              </a:rPr>
              <a:t>Τα σχέδια </a:t>
            </a:r>
            <a:r>
              <a:rPr lang="el-GR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ελέγχθηκαν κατά τη διάρκεια μιας σύντομης ενεργειακής επιθεώρησης (ελέγχου) του κτιρίου, ώστε να επιβεβαιωθεί ότι αποδίδουν με ακρίβεια την υφιστάμενη κατάσταση, για να μπορούν </a:t>
            </a:r>
            <a:r>
              <a:rPr lang="el-GR" i="1" dirty="0">
                <a:solidFill>
                  <a:prstClr val="black"/>
                </a:solidFill>
                <a:cs typeface="Calibri" panose="020F0502020204030204" pitchFamily="34" charset="0"/>
              </a:rPr>
              <a:t>να χρησιμοποιηθούν για </a:t>
            </a:r>
            <a:r>
              <a:rPr lang="el-GR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τον υπολογισμό της ωφέλιμης επιφάνειας </a:t>
            </a:r>
            <a:r>
              <a:rPr lang="el-GR" i="1" dirty="0">
                <a:solidFill>
                  <a:prstClr val="black"/>
                </a:solidFill>
                <a:cs typeface="Calibri" panose="020F0502020204030204" pitchFamily="34" charset="0"/>
              </a:rPr>
              <a:t>του </a:t>
            </a:r>
            <a:r>
              <a:rPr lang="el-GR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κτιρίου</a:t>
            </a:r>
            <a:endParaRPr lang="en-US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78" y="3349109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6863360" y="1387307"/>
            <a:ext cx="2278172" cy="953916"/>
            <a:chOff x="6863360" y="1387307"/>
            <a:chExt cx="2278172" cy="953916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386" y="1556347"/>
              <a:ext cx="514335" cy="476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733" y="1506604"/>
              <a:ext cx="340173" cy="54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906" y="1387307"/>
              <a:ext cx="1169626" cy="9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ounded Rectangle 43"/>
            <p:cNvSpPr/>
            <p:nvPr/>
          </p:nvSpPr>
          <p:spPr>
            <a:xfrm>
              <a:off x="6863360" y="1419581"/>
              <a:ext cx="666974" cy="68518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egnaposto contenuto 2">
                <a:extLst>
                  <a:ext uri="{FF2B5EF4-FFF2-40B4-BE49-F238E27FC236}">
                    <a16:creationId xmlns:a16="http://schemas.microsoft.com/office/drawing/2014/main" xmlns="" id="{86F2EB93-A63A-4210-B86A-E5FCAD7D8D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58292"/>
                <a:ext cx="8541382" cy="484965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sz="2000" b="1" dirty="0" smtClean="0">
                    <a:cs typeface="Calibri" panose="020F0502020204030204" pitchFamily="34" charset="0"/>
                  </a:rPr>
                  <a:t>Ετήσια ποσότητα καυσίμου (πετρελαίου) που παραδίδεται στο κτίριο</a:t>
                </a:r>
                <a:endParaRPr lang="en-US" sz="2000" b="1" dirty="0" smtClean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2000" dirty="0">
                    <a:cs typeface="Calibri" panose="020F0502020204030204" pitchFamily="34" charset="0"/>
                  </a:rPr>
                  <a:t>που χρησιμοποιείται για τη </a:t>
                </a:r>
                <a:r>
                  <a:rPr lang="el-GR" sz="2000" b="1" dirty="0">
                    <a:cs typeface="Calibri" panose="020F0502020204030204" pitchFamily="34" charset="0"/>
                  </a:rPr>
                  <a:t>θέρμανση</a:t>
                </a:r>
                <a:r>
                  <a:rPr lang="el-GR" sz="2000" dirty="0">
                    <a:cs typeface="Calibri" panose="020F0502020204030204" pitchFamily="34" charset="0"/>
                  </a:rPr>
                  <a:t> </a:t>
                </a:r>
                <a:r>
                  <a:rPr lang="el-GR" sz="2000" dirty="0" smtClean="0">
                    <a:cs typeface="Calibri" panose="020F0502020204030204" pitchFamily="34" charset="0"/>
                  </a:rPr>
                  <a:t>χώρων</a:t>
                </a:r>
                <a:endParaRPr lang="en-US" sz="2000" dirty="0" smtClean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2000" dirty="0">
                    <a:cs typeface="Calibri" panose="020F0502020204030204" pitchFamily="34" charset="0"/>
                  </a:rPr>
                  <a:t>Ας υποθέσουμε ότι η ποσότητα του </a:t>
                </a:r>
                <a:r>
                  <a:rPr lang="el-GR" sz="2000" dirty="0" smtClean="0">
                    <a:cs typeface="Calibri" panose="020F0502020204030204" pitchFamily="34" charset="0"/>
                  </a:rPr>
                  <a:t>πετρελαίου που </a:t>
                </a:r>
                <a:r>
                  <a:rPr lang="el-GR" sz="2000" dirty="0">
                    <a:cs typeface="Calibri" panose="020F0502020204030204" pitchFamily="34" charset="0"/>
                  </a:rPr>
                  <a:t>παραδίδεται στο κτίριο χρησιμοποιείται </a:t>
                </a:r>
                <a:r>
                  <a:rPr lang="el-GR" sz="2000" dirty="0" smtClean="0">
                    <a:cs typeface="Calibri" panose="020F0502020204030204" pitchFamily="34" charset="0"/>
                  </a:rPr>
                  <a:t>κατά </a:t>
                </a:r>
                <a:r>
                  <a:rPr lang="el-GR" sz="2000" dirty="0">
                    <a:cs typeface="Calibri" panose="020F0502020204030204" pitchFamily="34" charset="0"/>
                  </a:rPr>
                  <a:t>τη διάρκεια του </a:t>
                </a:r>
                <a:r>
                  <a:rPr lang="el-GR" sz="2000" dirty="0" smtClean="0">
                    <a:cs typeface="Calibri" panose="020F0502020204030204" pitchFamily="34" charset="0"/>
                  </a:rPr>
                  <a:t>έτους</a:t>
                </a:r>
                <a:endParaRPr lang="en-US" sz="20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2000" dirty="0" smtClean="0">
                    <a:cs typeface="Calibri" panose="020F0502020204030204" pitchFamily="34" charset="0"/>
                  </a:rPr>
                  <a:t>Υπολογισμός του Μ.Ο. της 3ετίας</a:t>
                </a:r>
                <a:r>
                  <a:rPr lang="en-US" sz="2000" dirty="0" smtClean="0"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(50</m:t>
                        </m:r>
                        <m:r>
                          <a:rPr lang="el-GR" sz="2000" b="0" i="1" smtClean="0">
                            <a:latin typeface="Cambria Math"/>
                          </a:rPr>
                          <m:t>.0</m:t>
                        </m:r>
                        <m:r>
                          <a:rPr lang="en-US" sz="2000" i="1">
                            <a:latin typeface="Cambria Math"/>
                          </a:rPr>
                          <m:t>00+43</m:t>
                        </m:r>
                        <m:r>
                          <a:rPr lang="el-GR" sz="2000" b="0" i="1" smtClean="0">
                            <a:latin typeface="Cambria Math"/>
                          </a:rPr>
                          <m:t>.</m:t>
                        </m:r>
                        <m:r>
                          <a:rPr lang="en-US" sz="2000" i="1">
                            <a:latin typeface="Cambria Math"/>
                          </a:rPr>
                          <m:t>900+48</m:t>
                        </m:r>
                        <m:r>
                          <a:rPr lang="el-GR" sz="2000" b="0" i="1" smtClean="0">
                            <a:latin typeface="Cambria Math"/>
                          </a:rPr>
                          <m:t>.</m:t>
                        </m:r>
                        <m:r>
                          <a:rPr lang="en-US" sz="2000" i="1">
                            <a:latin typeface="Cambria Math"/>
                          </a:rPr>
                          <m:t>100)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lt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l-GR" sz="2000" dirty="0"/>
                  <a:t>Μέση ετήσια </a:t>
                </a:r>
                <a:r>
                  <a:rPr lang="el-GR" sz="2000" dirty="0" smtClean="0"/>
                  <a:t>χρήση καυσίμου</a:t>
                </a:r>
                <a:r>
                  <a:rPr lang="en-US" sz="2000" dirty="0" smtClean="0"/>
                  <a:t>:  </a:t>
                </a:r>
                <a:r>
                  <a:rPr lang="en-US" sz="2000" b="1" u="sng" dirty="0" smtClean="0"/>
                  <a:t>47</a:t>
                </a:r>
                <a:r>
                  <a:rPr lang="el-GR" sz="2000" b="1" u="sng" dirty="0" smtClean="0"/>
                  <a:t>.</a:t>
                </a:r>
                <a:r>
                  <a:rPr lang="en-US" sz="2000" b="1" u="sng" dirty="0" smtClean="0"/>
                  <a:t>500 </a:t>
                </a:r>
                <a:r>
                  <a:rPr lang="en-US" sz="2000" b="1" u="sng" dirty="0" err="1"/>
                  <a:t>lt</a:t>
                </a:r>
                <a:r>
                  <a:rPr lang="en-US" sz="2000" b="1" u="sng" dirty="0"/>
                  <a:t> </a:t>
                </a:r>
                <a:r>
                  <a:rPr lang="el-GR" sz="2000" b="1" u="sng" dirty="0" smtClean="0"/>
                  <a:t>πετρελαίου</a:t>
                </a:r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cs typeface="Calibri" panose="020F0502020204030204" pitchFamily="34" charset="0"/>
                  </a:rPr>
                  <a:t> </a:t>
                </a:r>
                <a:endParaRPr lang="en-US" sz="2000" b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Segnaposto contenut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6F2EB93-A63A-4210-B86A-E5FCAD7D8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58292"/>
                <a:ext cx="8541382" cy="4849655"/>
              </a:xfrm>
              <a:blipFill rotWithShape="1">
                <a:blip r:embed="rId2"/>
                <a:stretch>
                  <a:fillRect l="-714" t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264602"/>
              </p:ext>
            </p:extLst>
          </p:nvPr>
        </p:nvGraphicFramePr>
        <p:xfrm>
          <a:off x="590934" y="3161883"/>
          <a:ext cx="7471668" cy="7416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867917"/>
                <a:gridCol w="1867917"/>
                <a:gridCol w="1867917"/>
                <a:gridCol w="186791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Πετρέλαιο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lt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8" y="2505008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863360" y="1387307"/>
            <a:ext cx="2278172" cy="953916"/>
            <a:chOff x="6863360" y="1387307"/>
            <a:chExt cx="2278172" cy="953916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386" y="1556347"/>
              <a:ext cx="514335" cy="476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733" y="1506604"/>
              <a:ext cx="340173" cy="54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906" y="1387307"/>
              <a:ext cx="1169626" cy="9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6863360" y="1419581"/>
              <a:ext cx="666974" cy="68518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3454252"/>
            <a:ext cx="559848" cy="51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32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63360" y="1387307"/>
            <a:ext cx="2278172" cy="953916"/>
            <a:chOff x="6863360" y="1387307"/>
            <a:chExt cx="2278172" cy="953916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006" y="1489689"/>
              <a:ext cx="624808" cy="582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6863360" y="1419581"/>
              <a:ext cx="666974" cy="68518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733" y="1506604"/>
              <a:ext cx="340173" cy="54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906" y="1387307"/>
              <a:ext cx="1169626" cy="9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958293"/>
            <a:ext cx="8541382" cy="461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cs typeface="Calibri" panose="020F0502020204030204" pitchFamily="34" charset="0"/>
              </a:rPr>
              <a:t>Υπολογίστε </a:t>
            </a:r>
            <a:r>
              <a:rPr lang="el-GR" sz="2000" b="1" dirty="0" smtClean="0">
                <a:cs typeface="Calibri" panose="020F0502020204030204" pitchFamily="34" charset="0"/>
              </a:rPr>
              <a:t>την αποδιδόμενη θερμική ενέργεια από το καύσιμο (πετρέλαιο)</a:t>
            </a:r>
            <a:endParaRPr lang="en-US" sz="2000" dirty="0" smtClean="0"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1587145"/>
            <a:ext cx="4098301" cy="1276706"/>
            <a:chOff x="457200" y="1587145"/>
            <a:chExt cx="4098301" cy="1276706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87145"/>
              <a:ext cx="4098301" cy="127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ounded Rectangle 58"/>
            <p:cNvSpPr/>
            <p:nvPr/>
          </p:nvSpPr>
          <p:spPr>
            <a:xfrm>
              <a:off x="1208314" y="2557288"/>
              <a:ext cx="2179694" cy="199081"/>
            </a:xfrm>
            <a:prstGeom prst="roundRect">
              <a:avLst/>
            </a:prstGeom>
            <a:noFill/>
            <a:ln>
              <a:solidFill>
                <a:srgbClr val="1A96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894" y="2756369"/>
            <a:ext cx="8696616" cy="2259665"/>
            <a:chOff x="440894" y="2756369"/>
            <a:chExt cx="8696616" cy="2259665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544" y="3430476"/>
              <a:ext cx="845970" cy="788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884" y="2756369"/>
              <a:ext cx="1169626" cy="9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940" y="2863851"/>
              <a:ext cx="860492" cy="491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40894" y="4370679"/>
              <a:ext cx="3497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Ποσότητα Καυσίμου</a:t>
              </a:r>
              <a:r>
                <a:rPr lang="en-US" sz="2000" dirty="0" smtClean="0"/>
                <a:t>: </a:t>
              </a:r>
              <a:r>
                <a:rPr lang="en-US" sz="2000" u="sng" dirty="0" smtClean="0"/>
                <a:t>47</a:t>
              </a:r>
              <a:r>
                <a:rPr lang="el-GR" sz="2000" u="sng" dirty="0" smtClean="0"/>
                <a:t>.</a:t>
              </a:r>
              <a:r>
                <a:rPr lang="en-US" sz="2000" u="sng" dirty="0" smtClean="0"/>
                <a:t>500 </a:t>
              </a:r>
              <a:r>
                <a:rPr lang="en-US" sz="2000" u="sng" dirty="0" err="1" smtClean="0"/>
                <a:t>lt</a:t>
              </a:r>
              <a:endParaRPr lang="en-US" sz="2000" u="sng" baseline="30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78904" y="4092704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X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214567" y="3483434"/>
              <a:ext cx="1737360" cy="69473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l-GR" b="1" dirty="0" smtClean="0"/>
                <a:t>ΚΘΙ</a:t>
              </a:r>
              <a:endParaRPr lang="en-US" b="1" dirty="0" smtClean="0"/>
            </a:p>
            <a:p>
              <a:pPr algn="ctr">
                <a:lnSpc>
                  <a:spcPts val="2500"/>
                </a:lnSpc>
              </a:pPr>
              <a:r>
                <a:rPr lang="el-GR" b="1" dirty="0" smtClean="0"/>
                <a:t>Καυσίμου</a:t>
              </a:r>
              <a:endParaRPr lang="en-US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48262" y="4092704"/>
              <a:ext cx="5293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=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76189" y="4323536"/>
              <a:ext cx="12907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9</a:t>
              </a:r>
              <a:r>
                <a:rPr lang="el-GR" sz="2000" u="sng" dirty="0" smtClean="0"/>
                <a:t>,</a:t>
              </a:r>
              <a:r>
                <a:rPr lang="en-US" sz="2000" u="sng" dirty="0" smtClean="0"/>
                <a:t>9 kWh/</a:t>
              </a:r>
              <a:r>
                <a:rPr lang="en-US" sz="2000" u="sng" dirty="0" err="1" smtClean="0"/>
                <a:t>lt</a:t>
              </a:r>
              <a:endParaRPr lang="en-US" sz="2000" u="sng" baseline="30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78053" y="4323536"/>
              <a:ext cx="1677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470.250 kWh</a:t>
              </a:r>
              <a:r>
                <a:rPr lang="el-GR" sz="2000" b="1" baseline="-25000" dirty="0"/>
                <a:t>θ</a:t>
              </a:r>
              <a:endParaRPr lang="en-US" sz="2000" b="1" baseline="-25000" dirty="0"/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475" y="3450024"/>
              <a:ext cx="1228829" cy="74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269408" y="3502024"/>
            <a:ext cx="2837848" cy="2427401"/>
            <a:chOff x="1215615" y="3302598"/>
            <a:chExt cx="2837848" cy="2427401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432" y="3302598"/>
              <a:ext cx="2715031" cy="2058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1215615" y="5360667"/>
              <a:ext cx="2837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Τυπική κάτοψη ορόφου</a:t>
              </a:r>
              <a:endParaRPr lang="en-US" dirty="0"/>
            </a:p>
          </p:txBody>
        </p:sp>
      </p:grp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8292"/>
            <a:ext cx="8541382" cy="2165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>
                <a:cs typeface="Calibri" panose="020F0502020204030204" pitchFamily="34" charset="0"/>
              </a:rPr>
              <a:t>Υπολογίστε την συνολική ωφέλιμη εσωτερική επιφάνεια δαπέδου </a:t>
            </a:r>
            <a:r>
              <a:rPr lang="el-GR" sz="2000" b="1" dirty="0">
                <a:cs typeface="Calibri" panose="020F0502020204030204" pitchFamily="34" charset="0"/>
              </a:rPr>
              <a:t>του </a:t>
            </a:r>
            <a:r>
              <a:rPr lang="el-GR" sz="2000" b="1" dirty="0" smtClean="0">
                <a:cs typeface="Calibri" panose="020F0502020204030204" pitchFamily="34" charset="0"/>
              </a:rPr>
              <a:t>κτιρίου</a:t>
            </a:r>
          </a:p>
          <a:p>
            <a:pPr marL="457200" indent="0">
              <a:buNone/>
            </a:pPr>
            <a:r>
              <a:rPr lang="el-GR" sz="1600" dirty="0">
                <a:cs typeface="Calibri" panose="020F0502020204030204" pitchFamily="34" charset="0"/>
              </a:rPr>
              <a:t>Χρησιμοποιήστε </a:t>
            </a:r>
            <a:r>
              <a:rPr lang="el-GR" sz="1600" dirty="0" smtClean="0">
                <a:cs typeface="Calibri" panose="020F0502020204030204" pitchFamily="34" charset="0"/>
              </a:rPr>
              <a:t>τα </a:t>
            </a:r>
            <a:r>
              <a:rPr lang="el-GR" sz="1600" dirty="0">
                <a:cs typeface="Calibri" panose="020F0502020204030204" pitchFamily="34" charset="0"/>
              </a:rPr>
              <a:t>διαθέσιμα σχέδια </a:t>
            </a:r>
            <a:r>
              <a:rPr lang="el-GR" sz="1600" dirty="0" smtClean="0">
                <a:cs typeface="Calibri" panose="020F0502020204030204" pitchFamily="34" charset="0"/>
              </a:rPr>
              <a:t>που </a:t>
            </a:r>
            <a:r>
              <a:rPr lang="el-GR" sz="1600" dirty="0">
                <a:cs typeface="Calibri" panose="020F0502020204030204" pitchFamily="34" charset="0"/>
              </a:rPr>
              <a:t>έχουν ελεγχθεί και επιβεβαιωθεί ότι </a:t>
            </a:r>
            <a:r>
              <a:rPr lang="el-GR" sz="1600" dirty="0" smtClean="0">
                <a:cs typeface="Calibri" panose="020F0502020204030204" pitchFamily="34" charset="0"/>
              </a:rPr>
              <a:t>είναι σύμφωνα με την υφιστάμενη κατάσταση του κτιρίου κατά </a:t>
            </a:r>
            <a:r>
              <a:rPr lang="el-GR" sz="1600" dirty="0">
                <a:cs typeface="Calibri" panose="020F0502020204030204" pitchFamily="34" charset="0"/>
              </a:rPr>
              <a:t>τη διάρκεια </a:t>
            </a:r>
            <a:r>
              <a:rPr lang="el-GR" sz="1600" dirty="0" smtClean="0">
                <a:cs typeface="Calibri" panose="020F0502020204030204" pitchFamily="34" charset="0"/>
              </a:rPr>
              <a:t>μιας σύντομης ενεργειακής επιθεώρησης </a:t>
            </a:r>
            <a:r>
              <a:rPr lang="el-GR" sz="16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(</a:t>
            </a:r>
            <a:r>
              <a:rPr lang="el-GR" sz="1600" i="1" dirty="0">
                <a:solidFill>
                  <a:prstClr val="black"/>
                </a:solidFill>
                <a:cs typeface="Calibri" panose="020F0502020204030204" pitchFamily="34" charset="0"/>
              </a:rPr>
              <a:t>ελέγχου) του </a:t>
            </a:r>
            <a:r>
              <a:rPr lang="el-GR" sz="16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κτιρίου</a:t>
            </a:r>
            <a:endParaRPr lang="en-US" sz="1600" dirty="0" smtClean="0">
              <a:cs typeface="Calibri" panose="020F0502020204030204" pitchFamily="34" charset="0"/>
            </a:endParaRPr>
          </a:p>
          <a:p>
            <a:pPr marL="457200" indent="0">
              <a:spcBef>
                <a:spcPts val="1200"/>
              </a:spcBef>
              <a:buNone/>
            </a:pPr>
            <a:r>
              <a:rPr lang="el-GR" sz="1600" dirty="0" smtClean="0">
                <a:solidFill>
                  <a:srgbClr val="92D050"/>
                </a:solidFill>
                <a:cs typeface="Calibri" panose="020F0502020204030204" pitchFamily="34" charset="0"/>
              </a:rPr>
              <a:t>Χρησιμοποιήστε </a:t>
            </a:r>
            <a:r>
              <a:rPr lang="el-GR" sz="1600" dirty="0">
                <a:solidFill>
                  <a:srgbClr val="92D050"/>
                </a:solidFill>
                <a:cs typeface="Calibri" panose="020F0502020204030204" pitchFamily="34" charset="0"/>
              </a:rPr>
              <a:t>εσωτερικές διαστάσεις. </a:t>
            </a:r>
            <a:r>
              <a:rPr lang="el-GR" sz="1600" dirty="0">
                <a:solidFill>
                  <a:srgbClr val="FF0000"/>
                </a:solidFill>
                <a:cs typeface="Calibri" panose="020F0502020204030204" pitchFamily="34" charset="0"/>
              </a:rPr>
              <a:t>Εξαιρούνται από </a:t>
            </a:r>
            <a:r>
              <a:rPr lang="el-GR" sz="1600" dirty="0" smtClean="0">
                <a:solidFill>
                  <a:srgbClr val="FF0000"/>
                </a:solidFill>
                <a:cs typeface="Calibri" panose="020F0502020204030204" pitchFamily="34" charset="0"/>
              </a:rPr>
              <a:t>τις επιμετρήσεις οι </a:t>
            </a:r>
            <a:r>
              <a:rPr lang="el-GR" sz="1600" dirty="0">
                <a:solidFill>
                  <a:srgbClr val="FF0000"/>
                </a:solidFill>
                <a:cs typeface="Calibri" panose="020F0502020204030204" pitchFamily="34" charset="0"/>
              </a:rPr>
              <a:t>περιοχές δαπέδου που δεν εμπίπτουν στο πεδίο </a:t>
            </a:r>
            <a:r>
              <a:rPr lang="el-GR" sz="1600" dirty="0" smtClean="0">
                <a:solidFill>
                  <a:srgbClr val="FF0000"/>
                </a:solidFill>
                <a:cs typeface="Calibri" panose="020F0502020204030204" pitchFamily="34" charset="0"/>
              </a:rPr>
              <a:t>εφαρμογής</a:t>
            </a:r>
            <a:r>
              <a:rPr lang="en-US" sz="1600" dirty="0" smtClean="0">
                <a:cs typeface="Calibri" panose="020F0502020204030204" pitchFamily="34" charset="0"/>
              </a:rPr>
              <a:t> (</a:t>
            </a:r>
            <a:r>
              <a:rPr lang="el-GR" sz="1600" dirty="0" smtClean="0">
                <a:cs typeface="Calibri" panose="020F0502020204030204" pitchFamily="34" charset="0"/>
              </a:rPr>
              <a:t>βλέπε </a:t>
            </a:r>
            <a:r>
              <a:rPr lang="en-US" sz="1600" dirty="0" smtClean="0">
                <a:cs typeface="Calibri" panose="020F0502020204030204" pitchFamily="34" charset="0"/>
              </a:rPr>
              <a:t>Levels)</a:t>
            </a:r>
          </a:p>
          <a:p>
            <a:pPr marL="0" indent="0">
              <a:spcBef>
                <a:spcPts val="1800"/>
              </a:spcBef>
              <a:buNone/>
            </a:pPr>
            <a:endParaRPr lang="el-GR" sz="2000" dirty="0" smtClean="0">
              <a:cs typeface="Calibri" panose="020F050202020403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33</a:t>
            </a:fld>
            <a:endParaRPr lang="en-US"/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54" y="2990824"/>
            <a:ext cx="3744694" cy="33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1" y="1416834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1996" y="2990824"/>
            <a:ext cx="3015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Συνολική ωφέλιμη εσωτερική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επιφάνεια δαπέδου</a:t>
            </a: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: </a:t>
            </a:r>
            <a:r>
              <a:rPr lang="en-US" sz="2000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4</a:t>
            </a:r>
            <a:r>
              <a:rPr lang="el-GR" sz="2000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  <a:r>
              <a:rPr lang="en-US" sz="2000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915</a:t>
            </a:r>
            <a:r>
              <a:rPr lang="el-GR" sz="2000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,</a:t>
            </a:r>
            <a:r>
              <a:rPr lang="en-US" sz="2000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1 </a:t>
            </a:r>
            <a:r>
              <a:rPr lang="en-US" sz="2000" b="1" u="sng" dirty="0">
                <a:solidFill>
                  <a:prstClr val="black"/>
                </a:solidFill>
                <a:cs typeface="Calibri" panose="020F0502020204030204" pitchFamily="34" charset="0"/>
              </a:rPr>
              <a:t>m</a:t>
            </a:r>
            <a:r>
              <a:rPr lang="en-US" sz="2000" b="1" u="sng" baseline="30000" dirty="0">
                <a:solidFill>
                  <a:prstClr val="black"/>
                </a:solidFill>
                <a:cs typeface="Calibri" panose="020F0502020204030204" pitchFamily="34" charset="0"/>
              </a:rPr>
              <a:t>2</a:t>
            </a:r>
            <a:r>
              <a:rPr lang="en-US" sz="2000" b="1" u="sng" dirty="0">
                <a:solidFill>
                  <a:prstClr val="black"/>
                </a:solidFill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1" y="2286933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773230"/>
            <a:ext cx="8541382" cy="646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Υπολογίστε τον δείκτη ενεργειακής έντασης </a:t>
            </a:r>
            <a:endParaRPr lang="el-GR" sz="2000" b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Μέση ετήσια χρήση </a:t>
            </a: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θερμικής ενέργειας (kWh</a:t>
            </a:r>
            <a:r>
              <a:rPr lang="el-GR" sz="2000" b="1" baseline="-25000" dirty="0">
                <a:solidFill>
                  <a:prstClr val="black"/>
                </a:solidFill>
                <a:cs typeface="Calibri" panose="020F0502020204030204" pitchFamily="34" charset="0"/>
              </a:rPr>
              <a:t>θ</a:t>
            </a: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/m</a:t>
            </a:r>
            <a:r>
              <a:rPr lang="el-GR" sz="2000" b="1" baseline="30000" dirty="0">
                <a:solidFill>
                  <a:prstClr val="black"/>
                </a:solidFill>
                <a:cs typeface="Calibri" panose="020F0502020204030204" pitchFamily="34" charset="0"/>
              </a:rPr>
              <a:t>2</a:t>
            </a:r>
            <a:r>
              <a:rPr lang="el-GR" sz="2000" b="1" dirty="0">
                <a:solidFill>
                  <a:prstClr val="black"/>
                </a:solidFill>
                <a:cs typeface="Calibri" panose="020F0502020204030204" pitchFamily="34" charset="0"/>
              </a:rPr>
              <a:t>/y) για τις τεχνικές υπηρεσίες του </a:t>
            </a:r>
            <a:r>
              <a:rPr lang="el-GR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κτιρίου</a:t>
            </a:r>
            <a:endParaRPr lang="en-US" sz="200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70" y="1595854"/>
            <a:ext cx="388827" cy="49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33" y="1563049"/>
            <a:ext cx="340173" cy="54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06" y="1443752"/>
            <a:ext cx="1169626" cy="9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6863360" y="1476026"/>
            <a:ext cx="666974" cy="685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13" y="2863804"/>
            <a:ext cx="779879" cy="72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494402" y="3760845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</a:rPr>
              <a:t>470</a:t>
            </a:r>
            <a:r>
              <a:rPr lang="el-GR" sz="2000" u="sng" dirty="0" smtClean="0">
                <a:solidFill>
                  <a:prstClr val="black"/>
                </a:solidFill>
              </a:rPr>
              <a:t>.</a:t>
            </a:r>
            <a:r>
              <a:rPr lang="en-US" sz="2000" u="sng" dirty="0" smtClean="0">
                <a:solidFill>
                  <a:prstClr val="black"/>
                </a:solidFill>
              </a:rPr>
              <a:t>250 kWh</a:t>
            </a:r>
            <a:r>
              <a:rPr lang="el-GR" sz="2000" u="sng" baseline="-25000" dirty="0" smtClean="0">
                <a:solidFill>
                  <a:prstClr val="black"/>
                </a:solidFill>
              </a:rPr>
              <a:t>θ</a:t>
            </a:r>
            <a:endParaRPr lang="en-US" sz="2000" u="sng" baseline="-2500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87742" y="3482870"/>
            <a:ext cx="564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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74474" y="348287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38101" y="2855206"/>
            <a:ext cx="1816443" cy="7315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prstClr val="white"/>
                </a:solidFill>
              </a:rPr>
              <a:t>Θερμική Ενέργεια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73217" y="3713702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</a:rPr>
              <a:t>4</a:t>
            </a:r>
            <a:r>
              <a:rPr lang="el-GR" sz="2000" u="sng" dirty="0" smtClean="0">
                <a:solidFill>
                  <a:prstClr val="black"/>
                </a:solidFill>
              </a:rPr>
              <a:t>.</a:t>
            </a:r>
            <a:r>
              <a:rPr lang="en-US" sz="2000" u="sng" dirty="0" smtClean="0">
                <a:solidFill>
                  <a:prstClr val="black"/>
                </a:solidFill>
              </a:rPr>
              <a:t>915</a:t>
            </a:r>
            <a:r>
              <a:rPr lang="el-GR" sz="2000" u="sng" dirty="0" smtClean="0">
                <a:solidFill>
                  <a:prstClr val="black"/>
                </a:solidFill>
              </a:rPr>
              <a:t>,</a:t>
            </a:r>
            <a:r>
              <a:rPr lang="en-US" sz="2000" u="sng" dirty="0" smtClean="0">
                <a:solidFill>
                  <a:prstClr val="black"/>
                </a:solidFill>
              </a:rPr>
              <a:t>1 m</a:t>
            </a:r>
            <a:r>
              <a:rPr lang="en-US" sz="2000" u="sng" baseline="30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53545" y="3713702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95</a:t>
            </a:r>
            <a:r>
              <a:rPr lang="el-GR" sz="2000" b="1" dirty="0" smtClean="0">
                <a:solidFill>
                  <a:prstClr val="black"/>
                </a:solidFill>
              </a:rPr>
              <a:t>,</a:t>
            </a:r>
            <a:r>
              <a:rPr lang="en-US" sz="2000" b="1" dirty="0" smtClean="0">
                <a:solidFill>
                  <a:prstClr val="black"/>
                </a:solidFill>
              </a:rPr>
              <a:t>7 kWh</a:t>
            </a:r>
            <a:r>
              <a:rPr lang="el-GR" sz="2000" b="1" baseline="-25000" dirty="0" smtClean="0">
                <a:solidFill>
                  <a:prstClr val="black"/>
                </a:solidFill>
              </a:rPr>
              <a:t>θ</a:t>
            </a:r>
            <a:r>
              <a:rPr lang="en-US" sz="2000" b="1" dirty="0" smtClean="0">
                <a:solidFill>
                  <a:prstClr val="black"/>
                </a:solidFill>
              </a:rPr>
              <a:t>/m</a:t>
            </a:r>
            <a:r>
              <a:rPr lang="en-US" sz="20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</a:rPr>
              <a:t>/y</a:t>
            </a:r>
            <a:endParaRPr lang="en-US" sz="2000" b="1" baseline="30000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62128" y="2805467"/>
            <a:ext cx="2133755" cy="830997"/>
            <a:chOff x="-5539527" y="1149673"/>
            <a:chExt cx="2133755" cy="830997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68442" y="1178783"/>
              <a:ext cx="987119" cy="747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-5539527" y="1149673"/>
              <a:ext cx="21337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b="1" i="1" dirty="0" smtClean="0">
                  <a:solidFill>
                    <a:prstClr val="black"/>
                  </a:solidFill>
                </a:rPr>
                <a:t>Ωφέλιμη εσωτερική επιφάνεια δαπέδου κτιρίου </a:t>
              </a:r>
              <a:r>
                <a:rPr lang="en-US" sz="1600" b="1" i="1" dirty="0" smtClean="0">
                  <a:solidFill>
                    <a:prstClr val="black"/>
                  </a:solidFill>
                </a:rPr>
                <a:t>(m</a:t>
              </a:r>
              <a:r>
                <a:rPr lang="en-US" sz="1600" b="1" i="1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sz="1600" b="1" i="1" dirty="0" smtClean="0">
                  <a:solidFill>
                    <a:prstClr val="black"/>
                  </a:solidFill>
                </a:rPr>
                <a:t>)</a:t>
              </a:r>
              <a:endParaRPr lang="en-US" sz="1600" b="1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35</a:t>
            </a:fld>
            <a:endParaRPr lang="en-US"/>
          </a:p>
        </p:txBody>
      </p:sp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174661" y="958292"/>
            <a:ext cx="8894911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l-GR" sz="2000" b="1" dirty="0" smtClean="0">
                <a:cs typeface="Calibri" panose="020F0502020204030204" pitchFamily="34" charset="0"/>
              </a:rPr>
              <a:t>ΑΣΚΗΣΗ</a:t>
            </a:r>
            <a:endParaRPr lang="it-IT" sz="2000" b="1" dirty="0" smtClean="0"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Ένα μικρό κτίριο γραφείων που βρίσκεται στην Αθήνα διαθέτει κεντρικό σύστημα θέρμανσης με λέβητα φυσικού αερίου. Το ΖΝΧ καλύπτεται με τοπικούς ηλεκτρικούς θερμοσίφωνες συνεχούς ροής (χωρίς δεξαμενή).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l-GR" sz="2000" b="1" i="1" dirty="0" smtClean="0">
                <a:cs typeface="Calibri" panose="020F0502020204030204" pitchFamily="34" charset="0"/>
              </a:rPr>
              <a:t>Διαθέσιμα δεδομένα</a:t>
            </a:r>
            <a:r>
              <a:rPr lang="en-US" sz="2000" i="1" dirty="0" smtClean="0">
                <a:cs typeface="Calibri" panose="020F0502020204030204" pitchFamily="34" charset="0"/>
              </a:rPr>
              <a:t>: </a:t>
            </a:r>
            <a:r>
              <a:rPr lang="el-GR" sz="2000" i="1" dirty="0" smtClean="0">
                <a:cs typeface="Calibri" panose="020F0502020204030204" pitchFamily="34" charset="0"/>
              </a:rPr>
              <a:t>Ο διαχειριστής του κτιρίου διέθεσε τα σχέδια του κτιρίου και τις μηνιαίες πραγματικές καταναλώσεις καυσίμου από τους λογαριασμούς, για αρκετά χρόνια. </a:t>
            </a:r>
            <a:endParaRPr lang="en-US" sz="2000" i="1" dirty="0" smtClean="0"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l-GR" sz="20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l-GR" sz="20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sz="2000" i="1" dirty="0" smtClean="0"/>
              <a:t>Χρησιμοποιήστε τα διαθέσιμα δεδομένα για να λύσετε την άσκηση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i="1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1114262" y="3458470"/>
            <a:ext cx="8029737" cy="8286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l-GR" sz="2200" dirty="0" smtClean="0"/>
              <a:t>Υπολογίστε την </a:t>
            </a:r>
            <a:r>
              <a:rPr lang="el-GR" sz="2200" b="1" dirty="0" smtClean="0"/>
              <a:t>ετήσια χρήση θερμικής ενέργειας </a:t>
            </a:r>
            <a:r>
              <a:rPr lang="el-GR" sz="2200" dirty="0" smtClean="0"/>
              <a:t>ανά ωφέλιμη εσωτερική επιφάνεια δαπέδου του κτιρίου</a:t>
            </a:r>
            <a:endParaRPr lang="en-US" sz="2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0" y="3466868"/>
            <a:ext cx="623565" cy="60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36</a:t>
            </a:fld>
            <a:endParaRPr lang="en-US"/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8292"/>
            <a:ext cx="8291264" cy="44847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Σχέδια – Κατόψεις</a:t>
            </a:r>
            <a:endParaRPr lang="it-IT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it-IT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92" y="1000410"/>
            <a:ext cx="1208087" cy="86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29" y="2263410"/>
            <a:ext cx="1225550" cy="86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29" y="3583242"/>
            <a:ext cx="1212850" cy="86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38" y="5388238"/>
            <a:ext cx="643099" cy="65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7" y="1355191"/>
            <a:ext cx="3099816" cy="239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178089" y="5421350"/>
            <a:ext cx="1887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 smtClean="0"/>
              <a:t>Ωφέλιμη </a:t>
            </a:r>
            <a:r>
              <a:rPr lang="el-GR" sz="1400" i="1" dirty="0"/>
              <a:t>εσωτερική επιφάνεια </a:t>
            </a:r>
            <a:r>
              <a:rPr lang="en-US" sz="1400" i="1" dirty="0" smtClean="0"/>
              <a:t>= 416 m</a:t>
            </a:r>
            <a:r>
              <a:rPr lang="en-US" sz="1400" i="1" baseline="30000" dirty="0" smtClean="0"/>
              <a:t>2</a:t>
            </a:r>
            <a:endParaRPr lang="en-US" sz="1400" i="1" baseline="30000" dirty="0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76" y="1369216"/>
            <a:ext cx="3218688" cy="238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98" y="3771142"/>
            <a:ext cx="2578608" cy="23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37</a:t>
            </a:fld>
            <a:endParaRPr lang="en-US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8292"/>
            <a:ext cx="8291264" cy="44847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Ποσότητες Φυσικού Αερίου από τους μηνιαίους λογαριασμούς</a:t>
            </a:r>
            <a:endParaRPr lang="en-US" sz="2000" i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1321"/>
              </p:ext>
            </p:extLst>
          </p:nvPr>
        </p:nvGraphicFramePr>
        <p:xfrm>
          <a:off x="164386" y="1323042"/>
          <a:ext cx="8668114" cy="48209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09636"/>
                <a:gridCol w="1726059"/>
                <a:gridCol w="1469204"/>
                <a:gridCol w="1458931"/>
                <a:gridCol w="140428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Μήνας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Φυσικό αέριο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dirty="0" smtClean="0"/>
                        <a:t>(m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Ιανουάριος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686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959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Φεβρουάριος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713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868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1019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Μάρτιος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868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Απρίλιος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Μάιος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Ιούνιος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Ιούλιος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Αύγουστος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Σεπτέμβριος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Οκτώβριος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Νοέμβριος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Δεκέμβριος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9" y="1477451"/>
            <a:ext cx="587149" cy="65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0" y="2529562"/>
            <a:ext cx="444500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852724"/>
            <a:ext cx="8418576" cy="4482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ΣΚΟΠΟΣ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l-GR" sz="2400" dirty="0">
                <a:cs typeface="Calibri" panose="020F0502020204030204" pitchFamily="34" charset="0"/>
              </a:rPr>
              <a:t>Ελαχιστοποίηση της συνολικής χρήσης </a:t>
            </a:r>
            <a:r>
              <a:rPr lang="el-GR" sz="2400" dirty="0" smtClean="0">
                <a:cs typeface="Calibri" panose="020F0502020204030204" pitchFamily="34" charset="0"/>
              </a:rPr>
              <a:t>θερμικής ενέργειας </a:t>
            </a:r>
            <a:r>
              <a:rPr lang="el-GR" sz="2400" dirty="0">
                <a:cs typeface="Calibri" panose="020F0502020204030204" pitchFamily="34" charset="0"/>
              </a:rPr>
              <a:t>στο </a:t>
            </a:r>
            <a:r>
              <a:rPr lang="el-GR" sz="2400" dirty="0" smtClean="0">
                <a:cs typeface="Calibri" panose="020F0502020204030204" pitchFamily="34" charset="0"/>
              </a:rPr>
              <a:t>κτίριο </a:t>
            </a:r>
            <a:r>
              <a:rPr lang="el-GR" sz="2400" dirty="0"/>
              <a:t>(και στην περιοχή)</a:t>
            </a:r>
            <a:endParaRPr lang="it-IT" sz="2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045621" y="4425158"/>
            <a:ext cx="2018223" cy="1523032"/>
            <a:chOff x="7125777" y="5135969"/>
            <a:chExt cx="2018223" cy="15230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777" y="5135969"/>
              <a:ext cx="2018223" cy="14996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314889" y="6382002"/>
              <a:ext cx="10631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Τηλεθέρμανση</a:t>
              </a:r>
              <a:endParaRPr lang="en-US" sz="12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12708" y="1963723"/>
            <a:ext cx="1920240" cy="1496068"/>
            <a:chOff x="4712708" y="2232663"/>
            <a:chExt cx="1920240" cy="149606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708" y="2232663"/>
              <a:ext cx="1920240" cy="14960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998415" y="3377912"/>
              <a:ext cx="15135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Πετρέλαιο Θέρμανσης</a:t>
              </a:r>
              <a:endParaRPr lang="en-US" sz="12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32948" y="2666355"/>
            <a:ext cx="2194560" cy="1561039"/>
            <a:chOff x="6632948" y="2935295"/>
            <a:chExt cx="2194560" cy="156103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948" y="2961127"/>
              <a:ext cx="2194560" cy="15352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314889" y="2935295"/>
              <a:ext cx="10070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Φυσικό Αέριο</a:t>
              </a:r>
              <a:endParaRPr lang="en-US" sz="12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81282" y="3723634"/>
            <a:ext cx="2164339" cy="2252819"/>
            <a:chOff x="4881282" y="3992574"/>
            <a:chExt cx="2164339" cy="225281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415" y="3992574"/>
              <a:ext cx="1906780" cy="14630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/>
            <a:srcRect l="20077" r="24301"/>
            <a:stretch/>
          </p:blipFill>
          <p:spPr>
            <a:xfrm>
              <a:off x="6180372" y="5483877"/>
              <a:ext cx="611567" cy="76151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881282" y="5030804"/>
              <a:ext cx="21643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Υγροποιημένο </a:t>
              </a:r>
              <a:r>
                <a:rPr lang="el-GR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αέριο </a:t>
              </a:r>
              <a:r>
                <a:rPr lang="el-GR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πετρελαίου (προπάνιο, βουτάνιο)</a:t>
              </a:r>
              <a:endParaRPr lang="en-US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2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it-IT" b="1" u="sng" dirty="0">
              <a:solidFill>
                <a:srgbClr val="1A965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" y="2425722"/>
            <a:ext cx="1949823" cy="13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12" y="4643558"/>
            <a:ext cx="2003565" cy="116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3448" y="5772776"/>
            <a:ext cx="4192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800" b="1" dirty="0">
                <a:solidFill>
                  <a:srgbClr val="006600"/>
                </a:solidFill>
                <a:latin typeface="Arial Narrow" panose="020B0606020202030204" pitchFamily="34" charset="0"/>
                <a:hlinkClick r:id="rId12"/>
              </a:rPr>
              <a:t>https://ec.europa.eu/energy/en/topics/energy-strategy-and-energy-union/clean-energy-all-europeans</a:t>
            </a:r>
            <a:r>
              <a:rPr lang="en-US" sz="8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8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3" y="882509"/>
            <a:ext cx="5943733" cy="3231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b="1" u="sng" dirty="0">
                <a:cs typeface="Calibri" panose="020F0502020204030204" pitchFamily="34" charset="0"/>
              </a:rPr>
              <a:t>ΜΕΘΟΔΟΛΟΓΙΑ ΑΞΙΟΛΟΓΗΣΗΣ - ΠΕΡΙΓΡΑΦΗ</a:t>
            </a:r>
            <a:endParaRPr lang="en-US" sz="2400" b="1" u="sng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u="sng" dirty="0">
              <a:latin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Ο </a:t>
            </a:r>
            <a:r>
              <a:rPr lang="el-GR" sz="2400" dirty="0"/>
              <a:t>δείκτης επίδοσης εκφράζει τη χρήση </a:t>
            </a:r>
            <a:r>
              <a:rPr lang="el-GR" sz="2400" dirty="0" smtClean="0"/>
              <a:t>θερμικής </a:t>
            </a:r>
            <a:r>
              <a:rPr lang="el-GR" sz="2400" dirty="0"/>
              <a:t>ενέργειας για τη λειτουργία του </a:t>
            </a:r>
            <a:r>
              <a:rPr lang="el-GR" sz="2400" dirty="0" smtClean="0"/>
              <a:t>κτιρίου.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Γενικά, η χρήση της ενέργειας για τη λειτουργία του κτιρίου αντιπροσωπεύει το μεγαλύτερο ποσοστό της ενέργειας που καταναλώνεται στον κύκλο ζωής του κτιρίου για κατασκευές πριν </a:t>
            </a:r>
            <a:r>
              <a:rPr lang="el-GR" sz="2400" dirty="0"/>
              <a:t>από το </a:t>
            </a:r>
            <a:r>
              <a:rPr lang="el-GR" sz="2400" dirty="0" smtClean="0"/>
              <a:t>2000.</a:t>
            </a:r>
            <a:endParaRPr lang="en-US" sz="900" dirty="0"/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8223" y="4003621"/>
            <a:ext cx="88307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2200" dirty="0" smtClean="0"/>
              <a:t>Η </a:t>
            </a:r>
            <a:r>
              <a:rPr lang="el-GR" sz="2200" b="1" dirty="0"/>
              <a:t>θερμική ενέργεια </a:t>
            </a:r>
            <a:r>
              <a:rPr lang="el-GR" sz="2200" dirty="0" smtClean="0"/>
              <a:t>αποδίδεται στο </a:t>
            </a:r>
            <a:r>
              <a:rPr lang="el-GR" sz="2200" dirty="0"/>
              <a:t>κτίριο </a:t>
            </a:r>
            <a:r>
              <a:rPr lang="el-GR" sz="2200" dirty="0" smtClean="0"/>
              <a:t>από τα αποκεντρωμένα δίκτυα </a:t>
            </a:r>
            <a:r>
              <a:rPr lang="el-GR" sz="2200" b="1" dirty="0"/>
              <a:t>τηλεθέρμανσης </a:t>
            </a:r>
            <a:r>
              <a:rPr lang="el-GR" sz="2200" b="1" dirty="0" smtClean="0"/>
              <a:t>/ψύξης </a:t>
            </a:r>
            <a:r>
              <a:rPr lang="el-GR" sz="2200" dirty="0" smtClean="0"/>
              <a:t>και από την καύση </a:t>
            </a:r>
            <a:r>
              <a:rPr lang="el-GR" sz="2200" b="1" dirty="0" smtClean="0"/>
              <a:t>καυσίμων</a:t>
            </a:r>
            <a:r>
              <a:rPr lang="el-GR" sz="2200" dirty="0" smtClean="0"/>
              <a:t> </a:t>
            </a:r>
            <a:r>
              <a:rPr lang="el-GR" sz="2200" dirty="0"/>
              <a:t>στις εγκαταστάσεις θέρμανσης του </a:t>
            </a:r>
            <a:r>
              <a:rPr lang="el-GR" sz="2200" dirty="0" smtClean="0"/>
              <a:t>κτιρίου. Ανάλογα με τον «ενεργειακό φορέα», η ενέργεια χρησιμοποιείται για να καλύψει </a:t>
            </a:r>
            <a:r>
              <a:rPr lang="el-GR" sz="2200" dirty="0"/>
              <a:t>τις </a:t>
            </a:r>
            <a:r>
              <a:rPr lang="el-GR" sz="2200" dirty="0" smtClean="0"/>
              <a:t>βασικές χρήσεις του </a:t>
            </a:r>
            <a:r>
              <a:rPr lang="el-GR" sz="2200" dirty="0"/>
              <a:t>κτιρίου </a:t>
            </a:r>
            <a:r>
              <a:rPr lang="el-GR" sz="2200" dirty="0" smtClean="0"/>
              <a:t>(πχ θέρμανση</a:t>
            </a:r>
            <a:r>
              <a:rPr lang="el-GR" sz="2200" dirty="0"/>
              <a:t>, </a:t>
            </a:r>
            <a:r>
              <a:rPr lang="el-GR" sz="2200" dirty="0" smtClean="0"/>
              <a:t>ψύξη). </a:t>
            </a:r>
            <a:endParaRPr lang="it-IT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4" y="1456014"/>
            <a:ext cx="2863092" cy="25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320"/>
            <a:ext cx="8229600" cy="607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>
                <a:cs typeface="Calibri" panose="020F0502020204030204" pitchFamily="34" charset="0"/>
              </a:rPr>
              <a:t>ΜΕΘΟΔΟΛΟΓΙΑ ΑΞΙΟΛΟΓΗΣΗΣ - </a:t>
            </a:r>
            <a:r>
              <a:rPr lang="el-GR" sz="2400" b="1" u="sng" dirty="0" smtClean="0">
                <a:cs typeface="Calibri" panose="020F0502020204030204" pitchFamily="34" charset="0"/>
              </a:rPr>
              <a:t>ΔΕΙΚΤΗΣ</a:t>
            </a:r>
            <a:endParaRPr lang="en-US" sz="2400" b="1" u="sng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1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xmlns="" id="{BA4E60F0-E0CB-4A0A-A9CF-6E5B38912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1558"/>
              </p:ext>
            </p:extLst>
          </p:nvPr>
        </p:nvGraphicFramePr>
        <p:xfrm>
          <a:off x="117563" y="1910008"/>
          <a:ext cx="891609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077">
                  <a:extLst>
                    <a:ext uri="{9D8B030D-6E8A-4147-A177-3AD203B41FA5}">
                      <a16:colId xmlns:a16="http://schemas.microsoft.com/office/drawing/2014/main" xmlns="" val="33815285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125890587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xmlns="" val="2093439941"/>
                    </a:ext>
                  </a:extLst>
                </a:gridCol>
                <a:gridCol w="2502231">
                  <a:extLst>
                    <a:ext uri="{9D8B030D-6E8A-4147-A177-3AD203B41FA5}">
                      <a16:colId xmlns:a16="http://schemas.microsoft.com/office/drawing/2014/main" xmlns="" val="1306176470"/>
                    </a:ext>
                  </a:extLst>
                </a:gridCol>
              </a:tblGrid>
              <a:tr h="359432">
                <a:tc>
                  <a:txBody>
                    <a:bodyPr/>
                    <a:lstStyle/>
                    <a:p>
                      <a:r>
                        <a:rPr lang="el-GR" noProof="0" dirty="0" smtClean="0"/>
                        <a:t>Περιγραφή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Μονάδες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Φάση Έργου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Πηγές Δεδομένων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7756336"/>
                  </a:ext>
                </a:extLst>
              </a:tr>
              <a:tr h="1199253">
                <a:tc>
                  <a:txBody>
                    <a:bodyPr/>
                    <a:lstStyle/>
                    <a:p>
                      <a:r>
                        <a:rPr lang="el-GR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Τελική κατανάλωση θερμικής ενέργειας ανά μονάδα συνολικής ωφέλιμης</a:t>
                      </a:r>
                      <a:r>
                        <a:rPr lang="el-GR" sz="16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εσωτερικής </a:t>
                      </a:r>
                      <a:r>
                        <a:rPr lang="el-GR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επιφάνειας δαπέδου του κτιρίου 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ανά έτος</a:t>
                      </a:r>
                      <a:endParaRPr lang="en-US" sz="1600" u="none" strike="noStrike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kWh/m</a:t>
                      </a:r>
                      <a:r>
                        <a:rPr lang="en-US" sz="1800" kern="1200" baseline="300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l-G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έτος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Μελέτη/Σχεδιασμός</a:t>
                      </a:r>
                    </a:p>
                    <a:p>
                      <a:r>
                        <a:rPr lang="en-US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r>
                        <a:rPr lang="el-GR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r>
                        <a:rPr lang="en-US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l-GR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Λειτουργία</a:t>
                      </a:r>
                      <a:endParaRPr lang="en-US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Υπολογισμοί</a:t>
                      </a:r>
                    </a:p>
                    <a:p>
                      <a:pPr algn="ctr"/>
                      <a:r>
                        <a:rPr lang="el-GR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r>
                        <a:rPr lang="en-US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____________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l-GR" u="none" strike="noStrike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Μετρήσεις</a:t>
                      </a:r>
                      <a:endParaRPr lang="en-US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22151201"/>
                  </a:ext>
                </a:extLst>
              </a:tr>
            </a:tbl>
          </a:graphicData>
        </a:graphic>
      </p:graphicFrame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4525" y="5523949"/>
            <a:ext cx="7625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000" dirty="0" smtClean="0"/>
              <a:t>Η </a:t>
            </a:r>
            <a:r>
              <a:rPr lang="el-GR" sz="2000" b="1" dirty="0"/>
              <a:t>πηγή </a:t>
            </a:r>
            <a:r>
              <a:rPr lang="el-GR" sz="2000" b="1" dirty="0" smtClean="0"/>
              <a:t>των δεδομένων </a:t>
            </a:r>
            <a:r>
              <a:rPr lang="el-GR" sz="2000" dirty="0"/>
              <a:t>πρέπει πάντα να </a:t>
            </a:r>
            <a:r>
              <a:rPr lang="el-GR" sz="2000" b="1" dirty="0"/>
              <a:t>δηλώνεται με σαφήνεια</a:t>
            </a:r>
            <a:endParaRPr lang="en-US" sz="20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1" y="5523949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85" y="3620711"/>
            <a:ext cx="40671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535425"/>
            <a:ext cx="8678781" cy="4519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l-GR" dirty="0"/>
              <a:t>Το </a:t>
            </a:r>
            <a:r>
              <a:rPr lang="el-GR" b="1" dirty="0"/>
              <a:t>πεδίο εφαρμογής </a:t>
            </a:r>
            <a:r>
              <a:rPr lang="el-GR" dirty="0"/>
              <a:t>του δείκτη περιλαμβάνει </a:t>
            </a:r>
            <a:r>
              <a:rPr lang="el-GR" dirty="0" smtClean="0"/>
              <a:t>τις εξής </a:t>
            </a:r>
            <a:r>
              <a:rPr lang="el-GR" b="1" dirty="0" smtClean="0"/>
              <a:t>τελικές χρήσεις &amp; τεχνικές υπηρεσίες του κτιρίου</a:t>
            </a:r>
            <a:r>
              <a:rPr lang="el-GR" dirty="0" smtClean="0"/>
              <a:t>:</a:t>
            </a:r>
            <a:endParaRPr lang="en-US" dirty="0" smtClean="0"/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Θέρμανση</a:t>
            </a:r>
            <a:r>
              <a:rPr lang="en-US" dirty="0" smtClean="0"/>
              <a:t>, 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Ψύξη</a:t>
            </a:r>
            <a:r>
              <a:rPr lang="en-US" dirty="0" smtClean="0"/>
              <a:t>, 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Αερισμό</a:t>
            </a:r>
            <a:r>
              <a:rPr lang="en-US" dirty="0" smtClean="0"/>
              <a:t>, 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Ζεστό νερό χρήσης (ΖΝΧ)</a:t>
            </a:r>
            <a:r>
              <a:rPr lang="en-US" dirty="0" smtClean="0"/>
              <a:t> </a:t>
            </a:r>
          </a:p>
          <a:p>
            <a:pPr marL="0" indent="0">
              <a:spcBef>
                <a:spcPts val="300"/>
              </a:spcBef>
              <a:buNone/>
            </a:pPr>
            <a:endParaRPr lang="el-GR" dirty="0" smtClean="0"/>
          </a:p>
          <a:p>
            <a:pPr marL="0" indent="0">
              <a:spcBef>
                <a:spcPts val="300"/>
              </a:spcBef>
              <a:buNone/>
            </a:pPr>
            <a:endParaRPr lang="en-US" dirty="0" smtClean="0"/>
          </a:p>
          <a:p>
            <a:pPr marL="577850" indent="0">
              <a:spcBef>
                <a:spcPts val="1800"/>
              </a:spcBef>
              <a:buNone/>
            </a:pPr>
            <a:r>
              <a:rPr lang="el-GR" sz="1800" i="1" dirty="0" smtClean="0"/>
              <a:t>Η χρήση της θερμικής ενέργειας αναφέρεται και ως</a:t>
            </a:r>
            <a:r>
              <a:rPr lang="en-US" sz="1800" i="1" dirty="0" smtClean="0"/>
              <a:t> </a:t>
            </a:r>
            <a:r>
              <a:rPr lang="el-GR" sz="1800" b="1" i="1" dirty="0" smtClean="0"/>
              <a:t>κατανάλωση ενέργειας </a:t>
            </a:r>
            <a:r>
              <a:rPr lang="el-GR" sz="1800" i="1" dirty="0" smtClean="0"/>
              <a:t>για την λειτουργία του κτιρίου</a:t>
            </a:r>
            <a:endParaRPr lang="en-US" sz="18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1" y="2495824"/>
            <a:ext cx="4846320" cy="10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926592"/>
            <a:ext cx="8432156" cy="48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ΟΡΙΑ &amp; ΠΕΔΙΟ ΕΦΑΡΜΟΓΗΣ </a:t>
            </a:r>
            <a:endParaRPr lang="en-US" sz="2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3" y="4955962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8</a:t>
            </a:fld>
            <a:endParaRPr lang="en-US"/>
          </a:p>
        </p:txBody>
      </p:sp>
      <p:sp>
        <p:nvSpPr>
          <p:cNvPr id="40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680026" cy="256590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500" b="1" u="sng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μέθοδος υπολογισμού βασίζεται </a:t>
            </a:r>
            <a:r>
              <a:rPr lang="el-GR" sz="2000" dirty="0" smtClean="0"/>
              <a:t>σε μια σειρά Ευρωπαϊκών </a:t>
            </a:r>
            <a:r>
              <a:rPr lang="el-GR" sz="2000" dirty="0"/>
              <a:t>Πρότυπο CEN </a:t>
            </a:r>
            <a:r>
              <a:rPr lang="el-GR" sz="2000" dirty="0" smtClean="0"/>
              <a:t>τα οποία υποστηρίζουν την εφαρμογή της </a:t>
            </a:r>
            <a:r>
              <a:rPr lang="en-US" sz="2000" b="1" dirty="0" smtClean="0"/>
              <a:t>EPBD</a:t>
            </a:r>
            <a:r>
              <a:rPr lang="en-US" sz="2000" dirty="0" smtClean="0"/>
              <a:t> [1] </a:t>
            </a:r>
            <a:r>
              <a:rPr lang="el-GR" sz="2000" dirty="0" smtClean="0"/>
              <a:t>στην Ευρώπη. Η </a:t>
            </a:r>
            <a:r>
              <a:rPr lang="el-GR" sz="2000" dirty="0"/>
              <a:t>σειρά προτύπων CEN, η οποία επί του παρόντος αποτελεί τη βάση για τις περισσότερες από τις εθνικές μεθόδους </a:t>
            </a:r>
            <a:r>
              <a:rPr lang="el-GR" sz="2000" dirty="0" smtClean="0"/>
              <a:t>υπολογισμού (όπως και στην Ελλάδα</a:t>
            </a:r>
            <a:r>
              <a:rPr lang="en-US" sz="2000" dirty="0" smtClean="0"/>
              <a:t> [2]</a:t>
            </a:r>
            <a:r>
              <a:rPr lang="el-GR" sz="2000" dirty="0" smtClean="0"/>
              <a:t>), </a:t>
            </a:r>
            <a:r>
              <a:rPr lang="el-GR" sz="2000" dirty="0"/>
              <a:t>περιλαμβάνει το πρότυπο </a:t>
            </a:r>
            <a:r>
              <a:rPr lang="el-GR" sz="2000" b="1" dirty="0"/>
              <a:t>EN 15603 </a:t>
            </a:r>
            <a:r>
              <a:rPr lang="el-GR" sz="2000" dirty="0" smtClean="0"/>
              <a:t>[3] </a:t>
            </a:r>
            <a:r>
              <a:rPr lang="el-GR" sz="2000" dirty="0"/>
              <a:t>που συγκεντρώνει τα </a:t>
            </a:r>
            <a:r>
              <a:rPr lang="el-GR" sz="2000" dirty="0" smtClean="0"/>
              <a:t>αποτελέσματα από το </a:t>
            </a:r>
            <a:r>
              <a:rPr lang="el-GR" sz="2000" dirty="0"/>
              <a:t>πρότυπο </a:t>
            </a:r>
            <a:r>
              <a:rPr lang="el-GR" sz="2000" b="1" dirty="0"/>
              <a:t>EN ISO 13790 </a:t>
            </a:r>
            <a:r>
              <a:rPr lang="el-GR" sz="2000" dirty="0" smtClean="0"/>
              <a:t>[4].</a:t>
            </a:r>
          </a:p>
        </p:txBody>
      </p:sp>
      <p:pic>
        <p:nvPicPr>
          <p:cNvPr id="4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778843"/>
            <a:ext cx="990145" cy="54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39" y="2370420"/>
            <a:ext cx="1288395" cy="1040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7" y="4328516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03801" y="4281109"/>
            <a:ext cx="843363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smtClean="0"/>
              <a:t>Μπορεί να χρησιμοποιηθούν </a:t>
            </a:r>
            <a:r>
              <a:rPr lang="el-GR" sz="2000" b="1" dirty="0" smtClean="0"/>
              <a:t>εκτιμήσεις</a:t>
            </a:r>
            <a:r>
              <a:rPr lang="el-GR" sz="2000" dirty="0" smtClean="0"/>
              <a:t> για τη </a:t>
            </a:r>
            <a:r>
              <a:rPr lang="el-GR" sz="2000" dirty="0"/>
              <a:t>χρήση </a:t>
            </a:r>
            <a:r>
              <a:rPr lang="el-GR" sz="2000" dirty="0" smtClean="0"/>
              <a:t>της ενέργειας στο κτίριο, ώστε να είναι δυνατή η συμπλήρωση των στοιχείων για τον συγκεκριμένο δείκτη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000" dirty="0"/>
              <a:t>Η </a:t>
            </a:r>
            <a:r>
              <a:rPr lang="el-GR" sz="2000" b="1" dirty="0"/>
              <a:t>πηγή </a:t>
            </a:r>
            <a:r>
              <a:rPr lang="el-GR" sz="2000" b="1" dirty="0" smtClean="0"/>
              <a:t>των δεδομένων </a:t>
            </a:r>
            <a:r>
              <a:rPr lang="el-GR" sz="2000" dirty="0"/>
              <a:t>πρέπει πάντα να </a:t>
            </a:r>
            <a:r>
              <a:rPr lang="el-GR" sz="2000" b="1" dirty="0"/>
              <a:t>δηλώνεται με σαφήνεια</a:t>
            </a:r>
            <a:endParaRPr lang="en-US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630839" y="3563236"/>
            <a:ext cx="8452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Για</a:t>
            </a:r>
            <a:r>
              <a:rPr lang="en-US" sz="2000" dirty="0" smtClean="0"/>
              <a:t> </a:t>
            </a:r>
            <a:r>
              <a:rPr lang="el-GR" sz="2000" b="1" dirty="0"/>
              <a:t>υφιστάμενα κτίρια &amp; εγκαταστάσεις</a:t>
            </a:r>
            <a:r>
              <a:rPr lang="en-US" sz="2000" dirty="0"/>
              <a:t>, </a:t>
            </a:r>
            <a:r>
              <a:rPr lang="el-GR" sz="2000" dirty="0"/>
              <a:t>η χρήση της ενέργειας συνιστάται να βασίζεται σε </a:t>
            </a:r>
            <a:r>
              <a:rPr lang="el-GR" sz="2000" b="1" dirty="0" smtClean="0"/>
              <a:t>μετρήσεις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7" y="3599376"/>
            <a:ext cx="378512" cy="36880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7" y="5302645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73" y="2775004"/>
            <a:ext cx="4769330" cy="245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9</a:t>
            </a:fld>
            <a:endParaRPr lang="en-US"/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r>
              <a:rPr lang="en-US" dirty="0"/>
              <a:t>B.1.2 – </a:t>
            </a:r>
            <a:r>
              <a:rPr lang="el-GR" dirty="0"/>
              <a:t>ΘΕΡΜΙΚΗ ΕΝΕΡΓΕΙΑ</a:t>
            </a:r>
            <a:endParaRPr lang="en-US" dirty="0"/>
          </a:p>
        </p:txBody>
      </p:sp>
      <p:sp>
        <p:nvSpPr>
          <p:cNvPr id="13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8875776" cy="529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ΜΕΤΡΗΣΗ-ΠΑΡΑΚΟΛΟΥΘΗΣΗ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Θερμιδομέτρηση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dirty="0"/>
          </a:p>
        </p:txBody>
      </p:sp>
      <p:sp>
        <p:nvSpPr>
          <p:cNvPr id="29" name="TextBox 28"/>
          <p:cNvSpPr txBox="1"/>
          <p:nvPr/>
        </p:nvSpPr>
        <p:spPr>
          <a:xfrm>
            <a:off x="268224" y="1629445"/>
            <a:ext cx="3167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0099"/>
                </a:solidFill>
                <a:latin typeface="Arial Narrow" pitchFamily="34" charset="0"/>
              </a:rPr>
              <a:t>N.4342 /2015 (</a:t>
            </a:r>
            <a:r>
              <a:rPr lang="el-GR" sz="1600" b="1" i="1" dirty="0" err="1" smtClean="0">
                <a:solidFill>
                  <a:srgbClr val="000099"/>
                </a:solidFill>
                <a:latin typeface="Arial Narrow" pitchFamily="34" charset="0"/>
              </a:rPr>
              <a:t>Εξοικ</a:t>
            </a:r>
            <a:r>
              <a:rPr lang="el-GR" sz="1600" b="1" i="1" dirty="0" smtClean="0">
                <a:solidFill>
                  <a:srgbClr val="000099"/>
                </a:solidFill>
                <a:latin typeface="Arial Narrow" pitchFamily="34" charset="0"/>
              </a:rPr>
              <a:t>. Εν. </a:t>
            </a:r>
            <a:r>
              <a:rPr lang="en-US" sz="1600" b="1" i="1" dirty="0" smtClean="0">
                <a:solidFill>
                  <a:srgbClr val="000099"/>
                </a:solidFill>
                <a:latin typeface="Arial Narrow" pitchFamily="34" charset="0"/>
              </a:rPr>
              <a:t>EED 27/2012)</a:t>
            </a:r>
            <a:endParaRPr lang="el-GR" sz="1600" b="1" i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" y="1341445"/>
            <a:ext cx="426831" cy="2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Thermi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55" y="4430870"/>
            <a:ext cx="983812" cy="917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996267" y="5458510"/>
            <a:ext cx="5147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prstClr val="black"/>
                </a:solidFill>
              </a:rPr>
              <a:t>Μέτρηση της θερμοκρασίας προσαγωγής &amp; επιστροφής </a:t>
            </a:r>
          </a:p>
          <a:p>
            <a:pPr marL="225425" lvl="0" indent="-225425"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prstClr val="black"/>
                </a:solidFill>
              </a:rPr>
              <a:t>Μέτρηση της ροής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32" y="5458510"/>
            <a:ext cx="585635" cy="68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724618" y="5147599"/>
            <a:ext cx="5147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 smtClean="0">
                <a:solidFill>
                  <a:prstClr val="black"/>
                </a:solidFill>
              </a:rPr>
              <a:t>Εύκολη μέτρηση και σε υφιστάμενες εγκαταστάσεις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" y="1967999"/>
            <a:ext cx="4503283" cy="160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23628</TotalTime>
  <Words>2763</Words>
  <Application>Microsoft Office PowerPoint</Application>
  <PresentationFormat>On-screen Show (4:3)</PresentationFormat>
  <Paragraphs>368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SimSun</vt:lpstr>
      <vt:lpstr>Arial</vt:lpstr>
      <vt:lpstr>Arial Narrow</vt:lpstr>
      <vt:lpstr>Arimo</vt:lpstr>
      <vt:lpstr>Calibri</vt:lpstr>
      <vt:lpstr>Cambria Math</vt:lpstr>
      <vt:lpstr>Courier New</vt:lpstr>
      <vt:lpstr>Symbol</vt:lpstr>
      <vt:lpstr>Times New Roman</vt:lpstr>
      <vt:lpstr>Wingdings</vt:lpstr>
      <vt:lpstr>Larissa</vt:lpstr>
      <vt:lpstr>PowerPoint Presentation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  <vt:lpstr>B.1.2 – ΘΕΡΜΙΚΗ ΕΝΕΡΓΕΙΑ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NOA</dc:creator>
  <cp:lastModifiedBy>Πόπη Δρούτσα</cp:lastModifiedBy>
  <cp:revision>334</cp:revision>
  <dcterms:created xsi:type="dcterms:W3CDTF">2017-01-09T10:20:00Z</dcterms:created>
  <dcterms:modified xsi:type="dcterms:W3CDTF">2019-10-18T07:35:06Z</dcterms:modified>
</cp:coreProperties>
</file>