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5" r:id="rId6"/>
    <p:sldId id="455" r:id="rId7"/>
    <p:sldId id="456" r:id="rId8"/>
    <p:sldId id="477" r:id="rId9"/>
    <p:sldId id="476" r:id="rId10"/>
    <p:sldId id="318" r:id="rId11"/>
    <p:sldId id="458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65" r:id="rId20"/>
    <p:sldId id="467" r:id="rId21"/>
    <p:sldId id="485" r:id="rId22"/>
    <p:sldId id="486" r:id="rId23"/>
    <p:sldId id="469" r:id="rId24"/>
    <p:sldId id="470" r:id="rId25"/>
    <p:sldId id="472" r:id="rId26"/>
    <p:sldId id="471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alinovec Puček" initials="MM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FF33"/>
    <a:srgbClr val="FFFFCC"/>
    <a:srgbClr val="4D4D4D"/>
    <a:srgbClr val="009900"/>
    <a:srgbClr val="0000CC"/>
    <a:srgbClr val="FF9900"/>
    <a:srgbClr val="FF9B9B"/>
    <a:srgbClr val="FFC9C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84" autoAdjust="0"/>
  </p:normalViewPr>
  <p:slideViewPr>
    <p:cSldViewPr snapToGrid="0" showGuide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-3738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161122B7-F128-4E7A-90EF-B937752231F2}" type="datetimeFigureOut">
              <a:rPr lang="de-AT" smtClean="0"/>
              <a:t>18.10.2019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D4349D8-82E8-4DA1-B942-901C63439E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1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E7029A03-CC8B-4F0C-9ED9-B737F11F654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1408F923-A320-42BD-84A6-601815CE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16832"/>
            <a:ext cx="5004050" cy="494116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356992"/>
            <a:ext cx="6400800" cy="2520280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Header Content</a:t>
            </a:r>
          </a:p>
          <a:p>
            <a:r>
              <a:rPr lang="de-DE" dirty="0"/>
              <a:t>Name PP / </a:t>
            </a:r>
            <a:r>
              <a:rPr lang="de-DE" dirty="0" err="1"/>
              <a:t>Presenter</a:t>
            </a:r>
            <a:endParaRPr lang="de-DE" dirty="0"/>
          </a:p>
          <a:p>
            <a:r>
              <a:rPr lang="de-DE" dirty="0"/>
              <a:t>Event</a:t>
            </a:r>
          </a:p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61B04D2-5F89-402D-B449-8D97A3660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560" y="6198587"/>
            <a:ext cx="4202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WP4 -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ΔΡΑΣΗ</a:t>
            </a: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4.2: CESBA MED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 ΚΑΤΑΡΤΗΣΗΣ</a:t>
            </a:r>
            <a:endParaRPr kumimoji="0" lang="en-US" altLang="it-I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ΠΑΡΑΔΟΤΕΟ</a:t>
            </a:r>
            <a:r>
              <a:rPr kumimoji="0" lang="en-US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4.2.1</a:t>
            </a:r>
            <a:r>
              <a:rPr kumimoji="0" lang="it-IT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2008"/>
            <a:ext cx="4545078" cy="24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>
            <a:lvl1pPr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Γ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.1.1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ΘΕΡΜΙΚΗ ΕΝΕΡΓΕΙΑ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36431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Testo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Γ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.1.1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el-G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ΘΕΡΜΙΚΗ ΕΝΕΡΓΕΙΑ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19910"/>
            <a:ext cx="8229600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1338" y="6356350"/>
            <a:ext cx="61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 </a:t>
            </a:r>
            <a:fld id="{243FB592-B9A9-49AA-A86F-4031F7B978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18181"/>
            <a:ext cx="9144000" cy="0"/>
          </a:xfrm>
          <a:prstGeom prst="line">
            <a:avLst/>
          </a:prstGeom>
          <a:ln w="38100">
            <a:solidFill>
              <a:srgbClr val="159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31231"/>
            <a:ext cx="1107831" cy="6381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E8A9E16-C193-4E5B-B9C6-F4E1DAD62E47}"/>
              </a:ext>
            </a:extLst>
          </p:cNvPr>
          <p:cNvSpPr/>
          <p:nvPr userDrawn="1"/>
        </p:nvSpPr>
        <p:spPr>
          <a:xfrm>
            <a:off x="1749669" y="6207073"/>
            <a:ext cx="620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ΕΚΠΑΙΔΕΥΤΙΚΗ</a:t>
            </a:r>
            <a:r>
              <a:rPr lang="el-GR" sz="1200" baseline="0" dirty="0" smtClean="0"/>
              <a:t> ΕΝΟΤΗΤΑ </a:t>
            </a:r>
            <a:r>
              <a:rPr lang="en-US" sz="1200" dirty="0" smtClean="0"/>
              <a:t>8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el-GR" sz="1200" dirty="0" smtClean="0"/>
              <a:t>ΚΡΙΤΗΡΙΑ ΑΞΙΟΛΟΓΗΣΗΣ ΤΟΥ ΕΛΛΗΝΙΚΟΥ ΕΡΓΑΛΕΙΟΥ S</a:t>
            </a:r>
            <a:r>
              <a:rPr lang="en-US" sz="1200" smtClean="0"/>
              <a:t>N</a:t>
            </a:r>
            <a:r>
              <a:rPr lang="el-GR" sz="1200" smtClean="0"/>
              <a:t>TOOL </a:t>
            </a:r>
            <a:r>
              <a:rPr lang="el-GR" sz="1200" dirty="0" smtClean="0"/>
              <a:t>- ΚΛΙΜΑΚΑ ΓΕΙΤΟΝΙΑΣ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9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L/TXT/PDF/?uri=CELEX:32018L0844&amp;from=E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portal.tee.gr/portal/page/portal/SCIENTIFIC_WORK/GR_ENERGEIAS/kena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"/><Relationship Id="rId5" Type="http://schemas.openxmlformats.org/officeDocument/2006/relationships/hyperlink" Target="https://ec.europa.eu/energy/en/topics/energy-strategy-and-energy-union/clean-energy-all-europeans" TargetMode="Externa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technical-resources/bookstore/ashrae-greenguide-the-design-construction-and-operation-of-sustainable-buildings" TargetMode="External"/><Relationship Id="rId2" Type="http://schemas.openxmlformats.org/officeDocument/2006/relationships/hyperlink" Target="http://www.ypeka.gr/LinkClick.aspx?fileticket=u1Ez6ny5W90%3D&amp;tabid=281&amp;language=el-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sevier.com/books/handbook-of-energy-efficiency-in-buildings/desideri/978-0-12-812817-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ashrae.org/technical-resources/standards-and-guidelines/read-only-versions-of-ashrae-stand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ec.europa.eu/energy/en/topics/energy-strategy-and-energy-union/clean-energy-all-european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466086" y="3347264"/>
            <a:ext cx="64008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>
                <a:solidFill>
                  <a:srgbClr val="0070C0"/>
                </a:solidFill>
              </a:rPr>
              <a:t>Εκπαιδευτική Ενότητα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8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l-GR" sz="3200" dirty="0" smtClean="0"/>
              <a:t>Κριτήρια αξιολόγησης του </a:t>
            </a:r>
            <a:r>
              <a:rPr lang="el-GR" sz="3200" dirty="0"/>
              <a:t>Ελληνικού εργαλείου </a:t>
            </a:r>
            <a:r>
              <a:rPr lang="el-GR" sz="3200" dirty="0" err="1" smtClean="0"/>
              <a:t>SΝTool</a:t>
            </a:r>
            <a:r>
              <a:rPr lang="el-GR" sz="3200" dirty="0" smtClean="0"/>
              <a:t> - Κλίμακα Γειτονιάς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81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10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8875776" cy="52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ΜΕΤΡΗΣΗ-ΠΑΡΑΚΟΛΟΥΘΗΣΗ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Θερμιδομέτρηση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268224" y="162944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99"/>
                </a:solidFill>
                <a:latin typeface="Arial Narrow" pitchFamily="34" charset="0"/>
              </a:rPr>
              <a:t>N.4342 /2015 (</a:t>
            </a:r>
            <a:r>
              <a:rPr lang="el-GR" sz="1600" b="1" i="1" dirty="0" err="1" smtClean="0">
                <a:solidFill>
                  <a:srgbClr val="000099"/>
                </a:solidFill>
                <a:latin typeface="Arial Narrow" pitchFamily="34" charset="0"/>
              </a:rPr>
              <a:t>Εξοικ</a:t>
            </a:r>
            <a:r>
              <a:rPr lang="el-GR" sz="1600" b="1" i="1" dirty="0" smtClean="0">
                <a:solidFill>
                  <a:srgbClr val="000099"/>
                </a:solidFill>
                <a:latin typeface="Arial Narrow" pitchFamily="34" charset="0"/>
              </a:rPr>
              <a:t>. Εν. </a:t>
            </a:r>
            <a:r>
              <a:rPr lang="en-US" sz="1600" b="1" i="1" dirty="0" smtClean="0">
                <a:solidFill>
                  <a:srgbClr val="000099"/>
                </a:solidFill>
                <a:latin typeface="Arial Narrow" pitchFamily="34" charset="0"/>
              </a:rPr>
              <a:t>EED 27/2012)</a:t>
            </a:r>
            <a:endParaRPr lang="el-GR" sz="1600" b="1" i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" y="1341445"/>
            <a:ext cx="426831" cy="2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996267" y="5111658"/>
            <a:ext cx="5147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prstClr val="black"/>
                </a:solidFill>
              </a:rPr>
              <a:t>Μέτρηση της θερμοκρασίας προσαγωγής &amp; επιστροφής </a:t>
            </a:r>
          </a:p>
          <a:p>
            <a:pPr marL="225425" lvl="0" indent="-225425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prstClr val="black"/>
                </a:solidFill>
              </a:rPr>
              <a:t>Μέτρηση της ροής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32" y="5111658"/>
            <a:ext cx="585635" cy="68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24618" y="4800747"/>
            <a:ext cx="5147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 smtClean="0">
                <a:solidFill>
                  <a:prstClr val="black"/>
                </a:solidFill>
              </a:rPr>
              <a:t>Εύκολη μέτρηση και σε υφιστάμενες εγκαταστάσεις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" y="1967999"/>
            <a:ext cx="4503283" cy="16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29" y="1714921"/>
            <a:ext cx="4193464" cy="271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 descr="Therm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55" y="3592006"/>
            <a:ext cx="983812" cy="917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6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11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32" y="2897680"/>
            <a:ext cx="1084702" cy="10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07" y="3144346"/>
            <a:ext cx="406557" cy="27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12040" y="3418666"/>
            <a:ext cx="202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Κανονισμός Ενεργειακής Απόδοσης Κτιρίων</a:t>
            </a:r>
            <a:endParaRPr lang="el-GR" sz="1200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64" y="4142740"/>
            <a:ext cx="981238" cy="71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809898" y="3287713"/>
            <a:ext cx="6230982" cy="1567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000" dirty="0" smtClean="0"/>
              <a:t>Μπορεί να χρησιμοποιηθεί η μέθοδος υπολογισμού σύμφωνα με τον </a:t>
            </a:r>
            <a:r>
              <a:rPr lang="el-GR" sz="2000" b="1" dirty="0" smtClean="0"/>
              <a:t>ΚΕΝΑΚ</a:t>
            </a:r>
            <a:r>
              <a:rPr lang="el-GR" sz="2000" dirty="0" smtClean="0"/>
              <a:t> για την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Αξιολόγηση της ενεργειακής απόδοσης των κτιρίων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 Έκδοση πιστοποιητικών ενεργειακής απόδοσης (ΠΕΑ)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3334346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9" y="1869937"/>
            <a:ext cx="548645" cy="52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01056" y="1909137"/>
            <a:ext cx="7680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Οι </a:t>
            </a:r>
            <a:r>
              <a:rPr lang="el-GR" sz="2000" b="1" dirty="0" smtClean="0"/>
              <a:t>Προσομοιώσεις </a:t>
            </a:r>
            <a:r>
              <a:rPr lang="el-GR" sz="2000" dirty="0" smtClean="0"/>
              <a:t>μπορούν να δώσουν ακριβή/λεπτομερή αποτελέσματα, αλλά έχουν υψηλές απαιτήσεις</a:t>
            </a:r>
            <a:endParaRPr lang="en-US" sz="2000" dirty="0" smtClean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46" y="1599014"/>
            <a:ext cx="829938" cy="79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149" y="5540614"/>
            <a:ext cx="387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Β.1.2 για την Κλίμακα Κτιρίου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3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12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25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418086"/>
            <a:ext cx="8752439" cy="247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οι </a:t>
            </a:r>
            <a:r>
              <a:rPr lang="el-GR" sz="2000" b="1" dirty="0"/>
              <a:t>πραγματικές ποσότητες καυσίμων </a:t>
            </a:r>
            <a:r>
              <a:rPr lang="el-GR" sz="2000" dirty="0"/>
              <a:t>που παραδίδονται </a:t>
            </a:r>
            <a:r>
              <a:rPr lang="el-GR" sz="2000" dirty="0" smtClean="0"/>
              <a:t>στα κτίρια </a:t>
            </a:r>
            <a:r>
              <a:rPr lang="el-GR" sz="2000" dirty="0"/>
              <a:t>καταγράφονται για να υπολογιστεί στη συνέχεια η θερμική ενέργεια που αποδίδεται από την καύση τους. Εάν </a:t>
            </a:r>
            <a:r>
              <a:rPr lang="el-GR" sz="2000" dirty="0" smtClean="0"/>
              <a:t>τα κτίρια διαθέτουν </a:t>
            </a:r>
            <a:r>
              <a:rPr lang="el-GR" sz="2000" dirty="0"/>
              <a:t>BEMS ή BMS τότε είναι εύκολη η ανάκτηση </a:t>
            </a:r>
            <a:r>
              <a:rPr lang="el-GR" sz="2000" dirty="0" smtClean="0"/>
              <a:t>των δεδομένων </a:t>
            </a:r>
            <a:r>
              <a:rPr lang="el-GR" sz="2000" dirty="0"/>
              <a:t>για τις επιμέρους τελικές </a:t>
            </a:r>
            <a:r>
              <a:rPr lang="el-GR" sz="2000" dirty="0" smtClean="0"/>
              <a:t>χρήσεις.</a:t>
            </a:r>
            <a:endParaRPr lang="el-GR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1600" b="1" dirty="0" smtClean="0"/>
              <a:t>BEMS</a:t>
            </a:r>
            <a:r>
              <a:rPr lang="el-GR" sz="1600" dirty="0" smtClean="0"/>
              <a:t> </a:t>
            </a:r>
            <a:r>
              <a:rPr lang="el-GR" sz="1600" dirty="0"/>
              <a:t>- Κεντρικά συστήματα ενεργειακής διαχείρισης </a:t>
            </a:r>
            <a:r>
              <a:rPr lang="el-GR" sz="1600" dirty="0" smtClean="0"/>
              <a:t>κτιρίων που </a:t>
            </a:r>
            <a:r>
              <a:rPr lang="el-GR" sz="1600" dirty="0"/>
              <a:t>ελέγχουν &amp; καταγράφουν τις ενεργειακές τελικές χρήσεις για την λειτουργία των τεχνικών εγκαταστάσεων (π.χ. θέρμανση, ψύξη, αερισμό, ΖΝΧ, φωτισμό, συσκευές) και τον έλεγχο των εσωτερικών </a:t>
            </a:r>
            <a:r>
              <a:rPr lang="el-GR" sz="1600" dirty="0" smtClean="0"/>
              <a:t>συνθηκών.</a:t>
            </a:r>
            <a:r>
              <a:rPr lang="en-US" sz="1600" dirty="0" smtClean="0"/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/>
              <a:t>BMS</a:t>
            </a:r>
            <a:r>
              <a:rPr lang="el-GR" sz="1600" dirty="0"/>
              <a:t> </a:t>
            </a:r>
            <a:r>
              <a:rPr lang="el-GR" sz="1600" dirty="0" smtClean="0"/>
              <a:t>- Κεντρικά </a:t>
            </a:r>
            <a:r>
              <a:rPr lang="el-GR" sz="1600" dirty="0"/>
              <a:t>συστήματα </a:t>
            </a:r>
            <a:r>
              <a:rPr lang="el-GR" sz="1600" dirty="0" smtClean="0"/>
              <a:t>διαχείρισης κτιρίων που επιπλέον ελέγχουν και άλλες λειτουργίες τους </a:t>
            </a:r>
            <a:r>
              <a:rPr lang="en-US" sz="1600" dirty="0" smtClean="0"/>
              <a:t>(</a:t>
            </a:r>
            <a:r>
              <a:rPr lang="el-GR" sz="1600" dirty="0" smtClean="0"/>
              <a:t>π.χ. ανελκυστήρες, ασφάλεια, προσβασιμότητα, πυροπροστασία</a:t>
            </a:r>
            <a:r>
              <a:rPr lang="en-US" sz="1600" dirty="0" smtClean="0"/>
              <a:t>). 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 - Μετρήσεις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5255" y="4014661"/>
            <a:ext cx="8518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/>
              <a:t>Χρησιμοποιήστε </a:t>
            </a:r>
            <a:r>
              <a:rPr lang="el-GR" sz="2000" b="1" dirty="0" smtClean="0"/>
              <a:t>δεδομένα από τουλάχιστον 12 διαδοχικούς μήνες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Για πιο αντιπροσωπευτικά αποτελέσματα, χρησιμοποιήστε ιστορικά δεδομένα </a:t>
            </a:r>
            <a:r>
              <a:rPr lang="el-GR" sz="2000" b="1" dirty="0" smtClean="0"/>
              <a:t>3ετίας</a:t>
            </a:r>
            <a:r>
              <a:rPr lang="el-GR" sz="2000" dirty="0" smtClean="0"/>
              <a:t> ή μεγαλύτερης χρονικής διάρκειας, εάν υπάρχουν. Έτσι εξομαλύνονται οι </a:t>
            </a:r>
            <a:r>
              <a:rPr lang="el-GR" sz="2000" dirty="0"/>
              <a:t>επιδράσεις από την διακύμανση των καιρικών συνθηκών και </a:t>
            </a:r>
            <a:r>
              <a:rPr lang="el-GR" sz="2000" dirty="0" smtClean="0"/>
              <a:t>συνυπολογίζονται άλλες </a:t>
            </a:r>
            <a:r>
              <a:rPr lang="el-GR" sz="2000" dirty="0"/>
              <a:t>εγγενείς διακυμάνσεις σε σχέση με την λειτουργία </a:t>
            </a:r>
            <a:r>
              <a:rPr lang="el-GR" sz="2000" dirty="0" smtClean="0"/>
              <a:t>των κτιρίων.</a:t>
            </a:r>
            <a:endParaRPr lang="en-US" sz="20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009551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473997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5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13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3" y="2247578"/>
            <a:ext cx="265801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" y="3523092"/>
            <a:ext cx="474469" cy="47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6743" y="1387430"/>
            <a:ext cx="8852232" cy="113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Σε υφιστάμενα κτίρια, η </a:t>
            </a:r>
            <a:r>
              <a:rPr lang="el-GR" sz="2000" b="1" dirty="0"/>
              <a:t>πραγματική </a:t>
            </a:r>
            <a:r>
              <a:rPr lang="el-GR" sz="2000" b="1" dirty="0" smtClean="0"/>
              <a:t>χρήση καυσίμου </a:t>
            </a:r>
            <a:r>
              <a:rPr lang="el-GR" sz="2000" dirty="0"/>
              <a:t>είναι επίσης διαθέσιμη από τους λογαριασμούς. Για πιο αντιπροσωπευτικά αποτελέσματα, χρησιμοποιήστε </a:t>
            </a:r>
            <a:r>
              <a:rPr lang="el-GR" sz="2000" dirty="0" smtClean="0"/>
              <a:t>ιστορικά δεδομένα </a:t>
            </a:r>
            <a:r>
              <a:rPr lang="el-GR" sz="2000" dirty="0"/>
              <a:t>μεγάλης χρονικής διάρκειας (π.χ. </a:t>
            </a:r>
            <a:r>
              <a:rPr lang="el-GR" sz="2000" b="1" dirty="0"/>
              <a:t>3ετίας</a:t>
            </a:r>
            <a:r>
              <a:rPr lang="el-GR" sz="2000" dirty="0" smtClean="0"/>
              <a:t>).</a:t>
            </a:r>
            <a:endParaRPr lang="en-US" sz="20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740229" y="2435904"/>
            <a:ext cx="61109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κατανομή του φυσικού </a:t>
            </a:r>
            <a:r>
              <a:rPr lang="el-GR" sz="2000" b="1" dirty="0"/>
              <a:t>αερίου </a:t>
            </a:r>
            <a:r>
              <a:rPr lang="el-GR" sz="2000" dirty="0" smtClean="0"/>
              <a:t>στις επιμέρους τεχνικές </a:t>
            </a:r>
            <a:r>
              <a:rPr lang="el-GR" sz="2000" dirty="0"/>
              <a:t>υπηρεσίες </a:t>
            </a:r>
            <a:r>
              <a:rPr lang="el-GR" sz="2000" dirty="0" smtClean="0"/>
              <a:t>και τις άλλες τελικές </a:t>
            </a:r>
            <a:r>
              <a:rPr lang="el-GR" sz="2000" dirty="0"/>
              <a:t>χρήσεις (π.χ. μαγείρεμα) μπορεί να μην είναι </a:t>
            </a:r>
            <a:r>
              <a:rPr lang="el-GR" sz="2000" dirty="0" smtClean="0"/>
              <a:t>προφανής.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κατανομή</a:t>
            </a:r>
            <a:r>
              <a:rPr lang="el-GR" sz="2000" dirty="0" smtClean="0"/>
              <a:t> στις επιμέρους τελικές χρήσεις διευκολύνεται από το </a:t>
            </a:r>
            <a:r>
              <a:rPr lang="el-GR" sz="2000" b="1" dirty="0" smtClean="0"/>
              <a:t>BEMS</a:t>
            </a:r>
            <a:r>
              <a:rPr lang="el-GR" sz="2000" dirty="0" smtClean="0"/>
              <a:t> (εάν είναι διαθέσιμο σε υφιστάμενα κτίρια), τις βαθμονομημένες </a:t>
            </a:r>
            <a:r>
              <a:rPr lang="el-GR" sz="2000" b="1" dirty="0" smtClean="0"/>
              <a:t>προσομοιώσεις</a:t>
            </a:r>
            <a:r>
              <a:rPr lang="el-GR" sz="2000" dirty="0" smtClean="0"/>
              <a:t> κτιρίων, τον προσδιορισμό των </a:t>
            </a:r>
            <a:r>
              <a:rPr lang="el-GR" sz="2000" b="1" dirty="0" smtClean="0"/>
              <a:t>βασικών ενεργειακών χρήσεων</a:t>
            </a:r>
            <a:r>
              <a:rPr lang="el-GR" sz="2000" dirty="0" smtClean="0"/>
              <a:t> </a:t>
            </a:r>
            <a:r>
              <a:rPr lang="en-US" sz="2000" dirty="0" smtClean="0"/>
              <a:t>(baseline energy use) </a:t>
            </a:r>
            <a:r>
              <a:rPr lang="el-GR" sz="2000" dirty="0" smtClean="0"/>
              <a:t>σε κατάλληλες χρονικές περιόδους (π.χ. παρακολουθώντας το καλοκαίρι τη χρήση αερίου για μαγείρεμα) ή από ενεργειακές επιθεωρήσεις &amp; ελέγχους.</a:t>
            </a:r>
            <a:endParaRPr lang="en-US" sz="20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463452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1" y="4693869"/>
            <a:ext cx="1968510" cy="1186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0" y="796273"/>
            <a:ext cx="7505743" cy="61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 - Μετρήσεις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1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14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304450"/>
            <a:ext cx="8900850" cy="2873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lvl="0" indent="-280988">
              <a:buNone/>
            </a:pPr>
            <a:r>
              <a:rPr lang="el-GR" sz="2000" dirty="0" smtClean="0"/>
              <a:t>α) Υπολογίστε την </a:t>
            </a:r>
            <a:r>
              <a:rPr lang="el-GR" sz="2000" b="1" dirty="0" smtClean="0"/>
              <a:t>ετήσια ποσότητα καυσίμων</a:t>
            </a:r>
            <a:r>
              <a:rPr lang="el-GR" sz="2000" dirty="0" smtClean="0"/>
              <a:t> </a:t>
            </a:r>
            <a:r>
              <a:rPr lang="el-GR" sz="2000" dirty="0"/>
              <a:t>(π.χ. λίτρα πετρελαίου, κυβικά μέτρα φυσικού </a:t>
            </a:r>
            <a:r>
              <a:rPr lang="el-GR" sz="2000" dirty="0" smtClean="0"/>
              <a:t>αερίου</a:t>
            </a:r>
            <a:r>
              <a:rPr lang="el-GR" sz="2000" dirty="0"/>
              <a:t>) </a:t>
            </a:r>
            <a:r>
              <a:rPr lang="el-GR" sz="2000" dirty="0" smtClean="0"/>
              <a:t>που </a:t>
            </a:r>
            <a:r>
              <a:rPr lang="el-GR" sz="2000" b="1" dirty="0" smtClean="0"/>
              <a:t>παραδίδεται</a:t>
            </a:r>
            <a:r>
              <a:rPr lang="el-GR" sz="2000" dirty="0" smtClean="0"/>
              <a:t> </a:t>
            </a:r>
            <a:r>
              <a:rPr lang="el-GR" sz="2000" b="1" dirty="0" smtClean="0"/>
              <a:t>σε όλα τα κτίρια </a:t>
            </a:r>
            <a:r>
              <a:rPr lang="el-GR" sz="2000" dirty="0" smtClean="0"/>
              <a:t>(</a:t>
            </a:r>
            <a:r>
              <a:rPr lang="el-GR" sz="2000" dirty="0" smtClean="0">
                <a:solidFill>
                  <a:prstClr val="black"/>
                </a:solidFill>
              </a:rPr>
              <a:t>κατοικίες </a:t>
            </a:r>
            <a:r>
              <a:rPr lang="el-GR" sz="2000" dirty="0">
                <a:solidFill>
                  <a:prstClr val="black"/>
                </a:solidFill>
              </a:rPr>
              <a:t>και κτίρια τριτογενή τομέα) </a:t>
            </a:r>
            <a:r>
              <a:rPr lang="el-GR" sz="2000" dirty="0" smtClean="0"/>
              <a:t>για να καλύψουν τις </a:t>
            </a:r>
            <a:r>
              <a:rPr lang="el-GR" sz="2000" dirty="0"/>
              <a:t>τελικές χρήσεις εντός πεδίου </a:t>
            </a:r>
            <a:r>
              <a:rPr lang="el-GR" sz="2000" dirty="0" smtClean="0"/>
              <a:t>εφαρμογής </a:t>
            </a:r>
            <a:r>
              <a:rPr lang="el-GR" sz="2000" dirty="0"/>
              <a:t>ή από κάποιο δίκτυο </a:t>
            </a:r>
            <a:r>
              <a:rPr lang="el-GR" sz="2000" dirty="0" smtClean="0"/>
              <a:t>τηλεθέρμανσης</a:t>
            </a:r>
            <a:r>
              <a:rPr lang="en-US" sz="2000" dirty="0" smtClean="0"/>
              <a:t>, </a:t>
            </a:r>
            <a:r>
              <a:rPr lang="el-GR" sz="2000" dirty="0"/>
              <a:t>χρησιμοποιώντας </a:t>
            </a:r>
            <a:r>
              <a:rPr lang="el-GR" sz="2000" dirty="0" smtClean="0"/>
              <a:t>ιστορικά </a:t>
            </a:r>
            <a:r>
              <a:rPr lang="el-GR" sz="2000" b="1" dirty="0" smtClean="0">
                <a:solidFill>
                  <a:prstClr val="black"/>
                </a:solidFill>
              </a:rPr>
              <a:t>δεδομένα </a:t>
            </a:r>
            <a:r>
              <a:rPr lang="el-GR" sz="2000" dirty="0">
                <a:solidFill>
                  <a:prstClr val="black"/>
                </a:solidFill>
              </a:rPr>
              <a:t>μεγάλης χρονικής διάρκειας (π.χ. </a:t>
            </a:r>
            <a:r>
              <a:rPr lang="el-GR" sz="2000" b="1" dirty="0">
                <a:solidFill>
                  <a:prstClr val="black"/>
                </a:solidFill>
              </a:rPr>
              <a:t>3ετίας</a:t>
            </a:r>
            <a:r>
              <a:rPr lang="el-GR" sz="2000" dirty="0">
                <a:solidFill>
                  <a:prstClr val="black"/>
                </a:solidFill>
              </a:rPr>
              <a:t>) ή τουλάχιστον </a:t>
            </a:r>
            <a:r>
              <a:rPr lang="el-GR" sz="2000" dirty="0" smtClean="0">
                <a:solidFill>
                  <a:prstClr val="black"/>
                </a:solidFill>
              </a:rPr>
              <a:t>12 διαδοχικών μηνών</a:t>
            </a:r>
            <a:endParaRPr lang="en-US" sz="2000" dirty="0" smtClean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520557" y="2880545"/>
            <a:ext cx="8576145" cy="1364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lvl="0" indent="-338138">
              <a:buFont typeface="Courier New" panose="02070309020205020404" pitchFamily="49" charset="0"/>
              <a:buChar char="o"/>
            </a:pPr>
            <a:r>
              <a:rPr lang="el-GR" sz="1800" b="1" dirty="0" smtClean="0"/>
              <a:t>Παρακολούθηση</a:t>
            </a:r>
            <a:r>
              <a:rPr lang="el-GR" sz="1800" dirty="0"/>
              <a:t> </a:t>
            </a:r>
            <a:r>
              <a:rPr lang="el-GR" sz="1800" b="1" dirty="0" smtClean="0"/>
              <a:t>– Μετρήσεις</a:t>
            </a:r>
            <a:r>
              <a:rPr lang="en-US" sz="1800" b="1" dirty="0" smtClean="0"/>
              <a:t>: </a:t>
            </a:r>
            <a:r>
              <a:rPr lang="el-GR" sz="1800" dirty="0" smtClean="0"/>
              <a:t>Η καλύτερη ποιότητα δεδομένων προέρχεται από μετρήσεις της πραγματικής χρήσης καυσίμων.</a:t>
            </a:r>
          </a:p>
          <a:p>
            <a:pPr marL="338138" lvl="0" indent="-338138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prstClr val="black"/>
                </a:solidFill>
              </a:rPr>
              <a:t>Οι </a:t>
            </a:r>
            <a:r>
              <a:rPr lang="el-GR" sz="1800" b="1" dirty="0">
                <a:solidFill>
                  <a:prstClr val="black"/>
                </a:solidFill>
              </a:rPr>
              <a:t>ετήσιες ποσότητες καυσίμων </a:t>
            </a:r>
            <a:r>
              <a:rPr lang="el-GR" sz="1800" dirty="0">
                <a:solidFill>
                  <a:prstClr val="black"/>
                </a:solidFill>
              </a:rPr>
              <a:t>που παραδίδονται </a:t>
            </a:r>
            <a:r>
              <a:rPr lang="el-GR" sz="1800" dirty="0" smtClean="0">
                <a:solidFill>
                  <a:prstClr val="black"/>
                </a:solidFill>
              </a:rPr>
              <a:t>στα κτίρια </a:t>
            </a:r>
            <a:r>
              <a:rPr lang="el-GR" sz="1800" dirty="0">
                <a:solidFill>
                  <a:prstClr val="black"/>
                </a:solidFill>
              </a:rPr>
              <a:t>είναι </a:t>
            </a:r>
            <a:r>
              <a:rPr lang="el-GR" sz="1800" dirty="0" smtClean="0">
                <a:solidFill>
                  <a:prstClr val="black"/>
                </a:solidFill>
              </a:rPr>
              <a:t>επίσης διαθέσιμες </a:t>
            </a:r>
            <a:r>
              <a:rPr lang="el-GR" sz="1800" dirty="0">
                <a:solidFill>
                  <a:prstClr val="black"/>
                </a:solidFill>
              </a:rPr>
              <a:t>από τους </a:t>
            </a:r>
            <a:r>
              <a:rPr lang="el-GR" sz="1800" b="1" dirty="0">
                <a:solidFill>
                  <a:prstClr val="black"/>
                </a:solidFill>
              </a:rPr>
              <a:t>λογαριασμούς</a:t>
            </a:r>
            <a:r>
              <a:rPr lang="el-GR" sz="1800" dirty="0">
                <a:solidFill>
                  <a:prstClr val="black"/>
                </a:solidFill>
              </a:rPr>
              <a:t> ή τα </a:t>
            </a:r>
            <a:r>
              <a:rPr lang="el-GR" sz="1800" b="1" dirty="0">
                <a:solidFill>
                  <a:prstClr val="black"/>
                </a:solidFill>
              </a:rPr>
              <a:t>τιμολόγια/αποδείξεις</a:t>
            </a:r>
            <a:r>
              <a:rPr lang="el-GR" sz="1800" dirty="0">
                <a:solidFill>
                  <a:prstClr val="black"/>
                </a:solidFill>
              </a:rPr>
              <a:t> παραγγελιών</a:t>
            </a:r>
            <a:r>
              <a:rPr lang="el-GR" sz="1800" dirty="0" smtClean="0">
                <a:solidFill>
                  <a:prstClr val="black"/>
                </a:solidFill>
              </a:rPr>
              <a:t>.</a:t>
            </a:r>
            <a:endParaRPr lang="el-GR" sz="1800" dirty="0">
              <a:solidFill>
                <a:prstClr val="black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183882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25255" y="4100062"/>
            <a:ext cx="7044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b="1" dirty="0"/>
              <a:t>καύσιμα</a:t>
            </a:r>
            <a:r>
              <a:rPr lang="el-GR" sz="2000" dirty="0"/>
              <a:t> που παραδίδονται σε ποσότητες </a:t>
            </a:r>
            <a:r>
              <a:rPr lang="el-GR" sz="2000" b="1" dirty="0" smtClean="0"/>
              <a:t>αποθηκεύονται</a:t>
            </a:r>
            <a:r>
              <a:rPr lang="el-GR" sz="2000" dirty="0" smtClean="0"/>
              <a:t> </a:t>
            </a:r>
            <a:r>
              <a:rPr lang="el-GR" sz="2000" dirty="0"/>
              <a:t>πριν από τη χρήση τους (π.χ. πετρέλαιο, στερεά καύσιμα</a:t>
            </a:r>
            <a:r>
              <a:rPr lang="el-GR" sz="20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600" dirty="0" smtClean="0"/>
              <a:t>Η </a:t>
            </a:r>
            <a:r>
              <a:rPr lang="el-GR" sz="1600" dirty="0"/>
              <a:t>ετήσια ποσότητα καυσίμου που τελικά χρησιμοποιείται υπολογίζεται ως </a:t>
            </a:r>
            <a:r>
              <a:rPr lang="el-GR" sz="1600" dirty="0" smtClean="0"/>
              <a:t>εξής</a:t>
            </a:r>
            <a:r>
              <a:rPr lang="en-US" sz="1600" dirty="0" smtClean="0"/>
              <a:t> [5]</a:t>
            </a:r>
            <a:r>
              <a:rPr lang="el-GR" sz="1600" dirty="0" smtClean="0"/>
              <a:t>:</a:t>
            </a:r>
            <a:r>
              <a:rPr lang="en-US" sz="1600" dirty="0" smtClean="0"/>
              <a:t>  </a:t>
            </a:r>
            <a:r>
              <a:rPr lang="el-GR" sz="1600" dirty="0" smtClean="0"/>
              <a:t>Ποσότητα Καυσίμου </a:t>
            </a:r>
            <a:r>
              <a:rPr lang="en-US" sz="1600" dirty="0" smtClean="0"/>
              <a:t>= </a:t>
            </a:r>
            <a:r>
              <a:rPr lang="en-US" sz="1600" dirty="0"/>
              <a:t>A + B – </a:t>
            </a:r>
            <a:r>
              <a:rPr lang="el-GR" sz="1600" dirty="0" smtClean="0"/>
              <a:t>Γ,  όπου </a:t>
            </a:r>
            <a:r>
              <a:rPr lang="en-US" sz="1600" dirty="0"/>
              <a:t>A = </a:t>
            </a:r>
            <a:r>
              <a:rPr lang="el-GR" sz="1600" dirty="0"/>
              <a:t>το μετρημένο απόθεμα καυσίμων στην αρχή της 12μηνης περιόδου,</a:t>
            </a:r>
            <a:r>
              <a:rPr lang="en-US" sz="1600" dirty="0"/>
              <a:t> B = </a:t>
            </a:r>
            <a:r>
              <a:rPr lang="el-GR" sz="1600" dirty="0"/>
              <a:t>η ποσότητα καυσίμου που παραδόθηκε </a:t>
            </a:r>
            <a:r>
              <a:rPr lang="el-GR" sz="1600" dirty="0" smtClean="0"/>
              <a:t>σε κάθε κτίριο </a:t>
            </a:r>
            <a:r>
              <a:rPr lang="el-GR" sz="1600" dirty="0"/>
              <a:t>κατά τη διάρκεια της 12μηνης περιόδου,</a:t>
            </a:r>
            <a:r>
              <a:rPr lang="en-US" sz="1600" dirty="0"/>
              <a:t> </a:t>
            </a:r>
            <a:r>
              <a:rPr lang="el-GR" sz="1600" dirty="0"/>
              <a:t>Γ</a:t>
            </a:r>
            <a:r>
              <a:rPr lang="en-US" sz="1600" dirty="0"/>
              <a:t> = </a:t>
            </a:r>
            <a:r>
              <a:rPr lang="el-GR" sz="1600" dirty="0"/>
              <a:t>το μετρημένο απόθεμα καυσίμων στο τέλος της 12μηνης </a:t>
            </a:r>
            <a:r>
              <a:rPr lang="el-GR" sz="1600" dirty="0" smtClean="0"/>
              <a:t>περιόδου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06" y="4100062"/>
            <a:ext cx="1415861" cy="12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 - Μετρήσεις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15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49" y="1396861"/>
            <a:ext cx="8900850" cy="9679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lvl="0" indent="-287338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β</a:t>
            </a:r>
            <a:r>
              <a:rPr lang="el-GR" sz="2000" dirty="0">
                <a:solidFill>
                  <a:prstClr val="black"/>
                </a:solidFill>
              </a:rPr>
              <a:t>) Υπολογίστε την αποδιδόμενη θερμική ενέργεια από το καύσιμο χρησιμοποιώντας την </a:t>
            </a:r>
            <a:r>
              <a:rPr lang="el-GR" sz="2000" dirty="0" smtClean="0">
                <a:solidFill>
                  <a:prstClr val="black"/>
                </a:solidFill>
              </a:rPr>
              <a:t>κατώτερη θερμογόνο ικανότητα (</a:t>
            </a:r>
            <a:r>
              <a:rPr lang="el-GR" sz="2000" b="1" dirty="0" smtClean="0">
                <a:solidFill>
                  <a:prstClr val="black"/>
                </a:solidFill>
              </a:rPr>
              <a:t>ΚΘΙ</a:t>
            </a:r>
            <a:r>
              <a:rPr lang="el-GR" sz="2000" dirty="0" smtClean="0">
                <a:solidFill>
                  <a:prstClr val="black"/>
                </a:solidFill>
              </a:rPr>
              <a:t>) του κάθε καυσίμου που χρησιμοποιείται στα κτίρια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92751" y="2482526"/>
            <a:ext cx="5697757" cy="1188720"/>
            <a:chOff x="1792751" y="3765462"/>
            <a:chExt cx="5697757" cy="118872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82" y="3816670"/>
              <a:ext cx="1169626" cy="9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751" y="3765462"/>
              <a:ext cx="4791551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243149" y="3605375"/>
            <a:ext cx="885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i="1" dirty="0">
                <a:solidFill>
                  <a:prstClr val="black"/>
                </a:solidFill>
              </a:rPr>
              <a:t>Σε περίπτωση που χρησιμοποιείται λέβητας συμπύκνωσης τότε μπορεί να χρησιμοποιηθεί η ανώτερη θερμογόνος ικανότητα (</a:t>
            </a:r>
            <a:r>
              <a:rPr lang="el-GR" sz="1400" b="1" i="1" dirty="0">
                <a:solidFill>
                  <a:prstClr val="black"/>
                </a:solidFill>
              </a:rPr>
              <a:t>ΑΘΙ</a:t>
            </a:r>
            <a:r>
              <a:rPr lang="el-GR" sz="1400" i="1" dirty="0">
                <a:solidFill>
                  <a:prstClr val="black"/>
                </a:solidFill>
              </a:rPr>
              <a:t>) του καυσίμου, π.χ. για το ΦΑ (</a:t>
            </a:r>
            <a:r>
              <a:rPr lang="en-US" sz="1400" i="1" dirty="0">
                <a:solidFill>
                  <a:prstClr val="black"/>
                </a:solidFill>
              </a:rPr>
              <a:t>11</a:t>
            </a:r>
            <a:r>
              <a:rPr lang="el-GR" sz="1400" i="1" dirty="0">
                <a:solidFill>
                  <a:prstClr val="black"/>
                </a:solidFill>
              </a:rPr>
              <a:t>,</a:t>
            </a:r>
            <a:r>
              <a:rPr lang="en-US" sz="1400" i="1" dirty="0">
                <a:solidFill>
                  <a:prstClr val="black"/>
                </a:solidFill>
              </a:rPr>
              <a:t>5 kWh/m</a:t>
            </a:r>
            <a:r>
              <a:rPr lang="en-US" sz="1400" i="1" baseline="30000" dirty="0">
                <a:solidFill>
                  <a:prstClr val="black"/>
                </a:solidFill>
              </a:rPr>
              <a:t>3</a:t>
            </a:r>
            <a:r>
              <a:rPr lang="el-GR" sz="1400" i="1" dirty="0">
                <a:solidFill>
                  <a:prstClr val="black"/>
                </a:solidFill>
              </a:rPr>
              <a:t>)</a:t>
            </a:r>
            <a:r>
              <a:rPr lang="en-US" sz="1400" i="1" dirty="0">
                <a:solidFill>
                  <a:prstClr val="black"/>
                </a:solidFill>
              </a:rPr>
              <a:t>, LPG (33,76 kWh/m</a:t>
            </a:r>
            <a:r>
              <a:rPr lang="en-US" sz="1400" i="1" baseline="30000" dirty="0">
                <a:solidFill>
                  <a:prstClr val="black"/>
                </a:solidFill>
              </a:rPr>
              <a:t>3</a:t>
            </a:r>
            <a:r>
              <a:rPr lang="en-US" sz="1400" i="1" dirty="0">
                <a:solidFill>
                  <a:prstClr val="black"/>
                </a:solidFill>
              </a:rPr>
              <a:t>), </a:t>
            </a:r>
            <a:r>
              <a:rPr lang="el-GR" sz="1400" i="1" dirty="0">
                <a:solidFill>
                  <a:prstClr val="black"/>
                </a:solidFill>
              </a:rPr>
              <a:t>πετρέλαιο (</a:t>
            </a:r>
            <a:r>
              <a:rPr lang="en-US" sz="1400" i="1" dirty="0">
                <a:solidFill>
                  <a:prstClr val="black"/>
                </a:solidFill>
              </a:rPr>
              <a:t>10</a:t>
            </a:r>
            <a:r>
              <a:rPr lang="el-GR" sz="1400" i="1" dirty="0">
                <a:solidFill>
                  <a:prstClr val="black"/>
                </a:solidFill>
              </a:rPr>
              <a:t>,</a:t>
            </a:r>
            <a:r>
              <a:rPr lang="en-US" sz="1400" i="1" dirty="0">
                <a:solidFill>
                  <a:prstClr val="black"/>
                </a:solidFill>
              </a:rPr>
              <a:t>2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n-US" sz="1400" i="1" dirty="0">
                <a:solidFill>
                  <a:prstClr val="black"/>
                </a:solidFill>
              </a:rPr>
              <a:t>kWh/</a:t>
            </a:r>
            <a:r>
              <a:rPr lang="en-US" sz="1400" i="1" dirty="0" err="1">
                <a:solidFill>
                  <a:prstClr val="black"/>
                </a:solidFill>
              </a:rPr>
              <a:t>lt</a:t>
            </a:r>
            <a:r>
              <a:rPr lang="en-US" sz="1400" i="1" dirty="0" smtClean="0">
                <a:solidFill>
                  <a:prstClr val="black"/>
                </a:solidFill>
              </a:rPr>
              <a:t>)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149" y="4159512"/>
            <a:ext cx="8695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 smtClean="0">
                <a:solidFill>
                  <a:prstClr val="black"/>
                </a:solidFill>
              </a:rPr>
              <a:t>γ) </a:t>
            </a:r>
            <a:r>
              <a:rPr lang="el-GR" sz="2000" dirty="0">
                <a:solidFill>
                  <a:prstClr val="black"/>
                </a:solidFill>
              </a:rPr>
              <a:t>Υπολογίστε τη συνολική ωφέλιμη εσωτερική επιφάνεια δαπέδου </a:t>
            </a:r>
            <a:r>
              <a:rPr lang="el-GR" sz="2000" dirty="0" smtClean="0">
                <a:solidFill>
                  <a:prstClr val="black"/>
                </a:solidFill>
              </a:rPr>
              <a:t>των κτιρίων</a:t>
            </a:r>
            <a:endParaRPr lang="el-GR" sz="2000" dirty="0">
              <a:solidFill>
                <a:prstClr val="black"/>
              </a:solidFill>
            </a:endParaRPr>
          </a:p>
          <a:p>
            <a:pPr marL="225425" lvl="0" indent="-225425" algn="just"/>
            <a:r>
              <a:rPr lang="el-GR" sz="2000" dirty="0" smtClean="0">
                <a:solidFill>
                  <a:prstClr val="black"/>
                </a:solidFill>
              </a:rPr>
              <a:t>δ) </a:t>
            </a:r>
            <a:r>
              <a:rPr lang="el-GR" sz="2000" dirty="0">
                <a:solidFill>
                  <a:prstClr val="black"/>
                </a:solidFill>
              </a:rPr>
              <a:t>Υπολογίστε τον δείκτη επίδοσης για την ετήσια χρήση (κατανάλωση) θερμικής ενέργειας για όλα τα καύσιμα, σε κιλοβατώρες ανά μονάδα συνολικής ωφέλιμης εσωτερικής επιφάνειας δαπέδου </a:t>
            </a:r>
            <a:r>
              <a:rPr lang="el-GR" sz="2000" dirty="0" smtClean="0">
                <a:solidFill>
                  <a:prstClr val="black"/>
                </a:solidFill>
              </a:rPr>
              <a:t>των κτιρίων (</a:t>
            </a:r>
            <a:r>
              <a:rPr lang="el-GR" sz="2000" dirty="0">
                <a:solidFill>
                  <a:prstClr val="black"/>
                </a:solidFill>
              </a:rPr>
              <a:t>kWh</a:t>
            </a:r>
            <a:r>
              <a:rPr lang="el-GR" sz="2000" baseline="-25000" dirty="0">
                <a:solidFill>
                  <a:prstClr val="black"/>
                </a:solidFill>
              </a:rPr>
              <a:t>θ</a:t>
            </a:r>
            <a:r>
              <a:rPr lang="el-GR" sz="2000" dirty="0">
                <a:solidFill>
                  <a:prstClr val="black"/>
                </a:solidFill>
              </a:rPr>
              <a:t>/m</a:t>
            </a:r>
            <a:r>
              <a:rPr lang="el-GR" sz="2000" baseline="30000" dirty="0">
                <a:solidFill>
                  <a:prstClr val="black"/>
                </a:solidFill>
              </a:rPr>
              <a:t>2</a:t>
            </a:r>
            <a:r>
              <a:rPr lang="el-GR" sz="2000" dirty="0">
                <a:solidFill>
                  <a:prstClr val="black"/>
                </a:solidFill>
              </a:rPr>
              <a:t>/y)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5" y="5407026"/>
            <a:ext cx="18512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3149" y="5540614"/>
            <a:ext cx="387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Β.1.2 για την Κλίμακα Κτιρίου</a:t>
            </a:r>
            <a:endParaRPr lang="en-GB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505743" cy="610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 - Μετρήσεις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16</a:t>
            </a:fld>
            <a:endParaRPr lang="en-US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560858"/>
            <a:ext cx="8900850" cy="389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[1] </a:t>
            </a:r>
            <a:r>
              <a:rPr lang="en-US" sz="1800" b="1" dirty="0"/>
              <a:t>EPBD</a:t>
            </a:r>
            <a:r>
              <a:rPr lang="en-US" sz="1800" dirty="0"/>
              <a:t>:2018 - Energy Performance of Buildings Directive, 2018/844/EU. Brussels: European Parliament and the Council of the European Union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r>
              <a:rPr lang="en-US" sz="1800" dirty="0">
                <a:hlinkClick r:id="rId2"/>
              </a:rPr>
              <a:t>https://eur-lex.europa.eu/legal-content/EL/TXT/PDF/?</a:t>
            </a:r>
            <a:r>
              <a:rPr lang="en-US" sz="1800" dirty="0" smtClean="0">
                <a:hlinkClick r:id="rId2"/>
              </a:rPr>
              <a:t>uri=CELEX:32018L0844&amp;from=EL</a:t>
            </a:r>
            <a:r>
              <a:rPr lang="el-GR" sz="1800" dirty="0" smtClean="0"/>
              <a:t> </a:t>
            </a:r>
          </a:p>
          <a:p>
            <a:pPr marL="395288" lvl="0" indent="-395288">
              <a:spcBef>
                <a:spcPts val="0"/>
              </a:spcBef>
              <a:buNone/>
            </a:pPr>
            <a:r>
              <a:rPr lang="el-GR" sz="1800" dirty="0" smtClean="0"/>
              <a:t>[2] </a:t>
            </a:r>
            <a:r>
              <a:rPr lang="el-GR" sz="1800" b="1" dirty="0" smtClean="0"/>
              <a:t>Ν.4122</a:t>
            </a:r>
            <a:r>
              <a:rPr lang="en-US" sz="1800" dirty="0" smtClean="0"/>
              <a:t>:2013 - </a:t>
            </a:r>
            <a:r>
              <a:rPr lang="el-GR" sz="1800" dirty="0" smtClean="0"/>
              <a:t>Ενεργειακή </a:t>
            </a:r>
            <a:r>
              <a:rPr lang="el-GR" sz="1800" dirty="0"/>
              <a:t>Απόδοση Κτιρίων – Εναρμόνιση με την </a:t>
            </a:r>
            <a:r>
              <a:rPr lang="el-GR" sz="1800" dirty="0" smtClean="0"/>
              <a:t>Οδηγία </a:t>
            </a:r>
            <a:r>
              <a:rPr lang="el-GR" sz="1800" dirty="0"/>
              <a:t>2010/31/ΕΕ του Ευρωπαϊκού Κοινοβουλίου και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Συμβουλίου </a:t>
            </a:r>
            <a:r>
              <a:rPr lang="el-GR" sz="1800" dirty="0"/>
              <a:t>και λοιπές </a:t>
            </a:r>
            <a:r>
              <a:rPr lang="el-GR" sz="1800" dirty="0" smtClean="0"/>
              <a:t>διατάξεις</a:t>
            </a:r>
            <a:r>
              <a:rPr lang="en-US" sz="1800" dirty="0" smtClean="0"/>
              <a:t>. </a:t>
            </a:r>
            <a:r>
              <a:rPr lang="el-GR" sz="1800" dirty="0"/>
              <a:t>ΦΕΚ </a:t>
            </a:r>
            <a:r>
              <a:rPr lang="el-GR" sz="1800" dirty="0" smtClean="0"/>
              <a:t>42/19.2.2013.</a:t>
            </a:r>
          </a:p>
          <a:p>
            <a:pPr marL="395288" lvl="0" indent="4763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 smtClean="0"/>
              <a:t>Σχετική κωδικοποίηση </a:t>
            </a:r>
            <a:r>
              <a:rPr lang="el-GR" sz="1800" dirty="0"/>
              <a:t>με το </a:t>
            </a:r>
            <a:r>
              <a:rPr lang="el-GR" sz="1800" dirty="0" smtClean="0"/>
              <a:t>Ν.4409</a:t>
            </a:r>
            <a:r>
              <a:rPr lang="en-US" sz="1800" dirty="0" smtClean="0"/>
              <a:t>:</a:t>
            </a:r>
            <a:r>
              <a:rPr lang="el-GR" sz="1800" dirty="0" smtClean="0"/>
              <a:t>2016 </a:t>
            </a:r>
            <a:r>
              <a:rPr lang="en-US" sz="1800" dirty="0" smtClean="0"/>
              <a:t>(</a:t>
            </a:r>
            <a:r>
              <a:rPr lang="el-GR" sz="1800" dirty="0" smtClean="0"/>
              <a:t>ΦΕΚ 136/28.7.2016).</a:t>
            </a:r>
            <a:endParaRPr lang="en-US" sz="1800" dirty="0"/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/>
              <a:t>3</a:t>
            </a:r>
            <a:r>
              <a:rPr lang="en-US" sz="1800" dirty="0" smtClean="0"/>
              <a:t>] </a:t>
            </a:r>
            <a:r>
              <a:rPr lang="en-US" sz="1800" b="1" dirty="0"/>
              <a:t>EN 15603</a:t>
            </a:r>
            <a:r>
              <a:rPr lang="en-US" sz="1800" dirty="0"/>
              <a:t>:2008 - Energy performance of buildings. Overall energy use and definition of energy ratings. Brussels: European Committee for Standardization.</a:t>
            </a:r>
          </a:p>
          <a:p>
            <a:pPr marL="395288" lvl="0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4</a:t>
            </a:r>
            <a:r>
              <a:rPr lang="en-US" sz="1800" dirty="0" smtClean="0"/>
              <a:t>] </a:t>
            </a:r>
            <a:r>
              <a:rPr lang="en-US" sz="1800" b="1" dirty="0"/>
              <a:t>EN 13790</a:t>
            </a:r>
            <a:r>
              <a:rPr lang="en-US" sz="1800" dirty="0"/>
              <a:t>:2008 - Energy performance of buildings. Calculation of energy use for space heating and cooling. Brussels: European Committee for Standardization.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[</a:t>
            </a:r>
            <a:r>
              <a:rPr lang="el-GR" sz="1800" dirty="0" smtClean="0"/>
              <a:t>5</a:t>
            </a:r>
            <a:r>
              <a:rPr lang="en-US" sz="1800" dirty="0" smtClean="0"/>
              <a:t>] </a:t>
            </a:r>
            <a:r>
              <a:rPr lang="en-US" sz="1800" b="1" dirty="0"/>
              <a:t>ASHRAE Standard 100</a:t>
            </a:r>
            <a:r>
              <a:rPr lang="en-US" sz="1800" dirty="0"/>
              <a:t>: 2018. Energy Efficiency in Existing Buildings. Atlanta: ASHRAE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ΚΑΝΟΝΙΣΜΟΙ/ΟΔΗΓΙΕΣ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17</a:t>
            </a:fld>
            <a:endParaRPr lang="en-US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ΚΑΝΟΝΙΣΜΟΙ/ΟΔΗΓΙΕΣ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4419" y="5122449"/>
            <a:ext cx="3739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portal.tee.gr/portal/page/portal/SCIENTIFIC_WORK/GR_ENERGEIAS/kenak</a:t>
            </a:r>
            <a:r>
              <a:rPr lang="el-GR" sz="800" dirty="0" smtClean="0"/>
              <a:t> </a:t>
            </a:r>
            <a:endParaRPr lang="en-US" sz="8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77" y="1553172"/>
            <a:ext cx="4693516" cy="3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6" y="5362964"/>
            <a:ext cx="1173793" cy="9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2163" y="5445558"/>
            <a:ext cx="5685964" cy="807870"/>
            <a:chOff x="262163" y="5445558"/>
            <a:chExt cx="5685964" cy="807870"/>
          </a:xfrm>
        </p:grpSpPr>
        <p:sp>
          <p:nvSpPr>
            <p:cNvPr id="17" name="Rectangle 16"/>
            <p:cNvSpPr/>
            <p:nvPr/>
          </p:nvSpPr>
          <p:spPr>
            <a:xfrm>
              <a:off x="743227" y="5884096"/>
              <a:ext cx="4723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5"/>
                </a:rPr>
                <a:t>https://</a:t>
              </a:r>
              <a:r>
                <a:rPr lang="en-US" sz="800" dirty="0" smtClean="0">
                  <a:hlinkClick r:id="rId5"/>
                </a:rPr>
                <a:t>ec.europa.eu/energy/en/topics/energy-strategy-and-energy-union/clean-energy-all-europeans</a:t>
              </a:r>
              <a:endParaRPr lang="en-US" sz="800" dirty="0" smtClean="0"/>
            </a:p>
            <a:p>
              <a:endParaRPr lang="en-US" sz="9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2163" y="5445558"/>
              <a:ext cx="5685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b="1" kern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Νέο πακέτο</a:t>
              </a:r>
              <a:r>
                <a:rPr kumimoji="0" lang="en-US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Ευρωπαϊκών</a:t>
              </a:r>
              <a:r>
                <a:rPr kumimoji="0" lang="el-GR" sz="1400" b="1" i="0" u="none" strike="noStrike" kern="0" cap="none" spc="0" normalizeH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 Οδηγιών </a:t>
              </a:r>
              <a:r>
                <a:rPr kumimoji="0" lang="el-GR" sz="14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</a:rPr>
                <a:t>με οκτώ νομοθετικές ρυθμίσεις για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«</a:t>
              </a:r>
              <a:r>
                <a:rPr kumimoji="0" lang="el-GR" sz="1600" b="1" i="1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Καθαρή Ενέργεια για Όλους</a:t>
              </a:r>
              <a:r>
                <a:rPr kumimoji="0" lang="el-GR" sz="1600" b="1" i="0" u="none" strike="noStrike" kern="0" cap="none" spc="0" normalizeH="0" baseline="0" noProof="0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  <a:uLnTx/>
                  <a:uFillTx/>
                  <a:latin typeface="Arimo"/>
                </a:rPr>
                <a:t>»</a:t>
              </a:r>
              <a:endParaRPr kumimoji="0" lang="en-US" sz="16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1" y="1331945"/>
            <a:ext cx="4505324" cy="41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18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224" y="1545209"/>
            <a:ext cx="8875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Γ. </a:t>
            </a:r>
            <a:r>
              <a:rPr lang="el-GR" sz="2000" dirty="0" err="1" smtClean="0"/>
              <a:t>Παντελίδης</a:t>
            </a:r>
            <a:r>
              <a:rPr lang="el-GR" sz="2000" dirty="0" smtClean="0"/>
              <a:t>, </a:t>
            </a:r>
            <a:r>
              <a:rPr lang="el-GR" sz="2000" b="1" dirty="0" smtClean="0"/>
              <a:t>Οδηγός </a:t>
            </a:r>
            <a:r>
              <a:rPr lang="el-GR" sz="2000" b="1" dirty="0"/>
              <a:t>Ενεργειακής </a:t>
            </a:r>
            <a:r>
              <a:rPr lang="el-GR" sz="2000" b="1" dirty="0" smtClean="0"/>
              <a:t>Επιθεώρησης Κτηρίων</a:t>
            </a:r>
            <a:r>
              <a:rPr lang="el-GR" sz="2000" dirty="0" smtClean="0"/>
              <a:t>, 630 σ., Αθήνα, Εκδόσεις </a:t>
            </a:r>
            <a:r>
              <a:rPr lang="el-GR" sz="2000" dirty="0" err="1" smtClean="0"/>
              <a:t>Δεμεδάδη</a:t>
            </a:r>
            <a:r>
              <a:rPr lang="el-GR" sz="2000" dirty="0" smtClean="0"/>
              <a:t>, 2018.</a:t>
            </a:r>
          </a:p>
          <a:p>
            <a:endParaRPr lang="el-GR" sz="2000" dirty="0"/>
          </a:p>
          <a:p>
            <a:r>
              <a:rPr lang="el-GR" sz="2000" b="1" dirty="0" smtClean="0"/>
              <a:t>Οδηγός </a:t>
            </a:r>
            <a:r>
              <a:rPr lang="el-GR" sz="2000" b="1" dirty="0"/>
              <a:t>Ενεργειακών </a:t>
            </a:r>
            <a:r>
              <a:rPr lang="el-GR" sz="2000" b="1" dirty="0" smtClean="0"/>
              <a:t>Ελέγχων σε </a:t>
            </a:r>
            <a:r>
              <a:rPr lang="el-GR" sz="2000" b="1" dirty="0"/>
              <a:t>κτίρια, βιομηχανία και μεταφορές</a:t>
            </a:r>
            <a:r>
              <a:rPr lang="el-GR" sz="2000" dirty="0" smtClean="0"/>
              <a:t>, Υπουργείο Περιβάλλοντος και Ενέργειας, </a:t>
            </a:r>
            <a:r>
              <a:rPr lang="el-GR" sz="2000" dirty="0"/>
              <a:t>Αθήνα, Ιανουάριος </a:t>
            </a:r>
            <a:r>
              <a:rPr lang="el-GR" sz="2000" dirty="0" smtClean="0"/>
              <a:t>2017.</a:t>
            </a:r>
          </a:p>
          <a:p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www.ypeka.gr/LinkClick.aspx?fileticket=u1Ez6ny5W90%3D&amp;tabid=281&amp;language=el-GR</a:t>
            </a:r>
            <a:endParaRPr lang="el-GR" sz="1100" dirty="0" smtClean="0"/>
          </a:p>
        </p:txBody>
      </p:sp>
      <p:sp>
        <p:nvSpPr>
          <p:cNvPr id="1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268224" y="3530994"/>
            <a:ext cx="8752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ASHRAE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GreenGuide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(5th ed.), Design, Construction and Operation of Sustainable Buildings, T. Lawrence, A.K.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Darwich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J.K. Means, D.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Macauley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(Editors), 504 p., Atlanta: ASHRAE, 2018.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https://www.ashrae.org/technical-resources/bookstore/ashrae-greenguide-the-design-construction-and-operation-of-sustainable-buildings</a:t>
            </a:r>
            <a:endParaRPr kumimoji="0" lang="el-G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ea typeface="SimSun"/>
                <a:cs typeface="Times New Roman"/>
              </a:rPr>
              <a:t>Handbook of Energy Efficiency in Buildings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(1st ed.), Umberto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Desideri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and Francesco </a:t>
            </a:r>
            <a:r>
              <a:rPr lang="en-US" sz="2000" dirty="0" err="1">
                <a:solidFill>
                  <a:prstClr val="black"/>
                </a:solidFill>
                <a:ea typeface="SimSun"/>
                <a:cs typeface="Times New Roman"/>
              </a:rPr>
              <a:t>Asdrubali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 (Editors), 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8</a:t>
            </a:r>
            <a:r>
              <a:rPr lang="el-GR" sz="2000" dirty="0" smtClean="0">
                <a:solidFill>
                  <a:prstClr val="black"/>
                </a:solidFill>
                <a:ea typeface="SimSun"/>
                <a:cs typeface="Times New Roman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ea typeface="SimSun"/>
                <a:cs typeface="Times New Roman"/>
              </a:rPr>
              <a:t>6 </a:t>
            </a:r>
            <a:r>
              <a:rPr lang="en-US" sz="2000" dirty="0">
                <a:solidFill>
                  <a:prstClr val="black"/>
                </a:solidFill>
                <a:ea typeface="SimSun"/>
                <a:cs typeface="Times New Roman"/>
              </a:rPr>
              <a:t>p., ISBN 978-0128128176, Butterworth-Heinemann, 2018.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ea typeface="SimSun"/>
                <a:cs typeface="Times New Roman"/>
                <a:hlinkClick r:id="rId4"/>
              </a:rPr>
              <a:t>www.elsevier.com/books/handbook-of-energy-efficiency-in-buildings/desideri/978-0-12-812817-6</a:t>
            </a:r>
            <a:r>
              <a:rPr lang="el-GR" sz="1100" dirty="0" smtClean="0">
                <a:solidFill>
                  <a:prstClr val="black"/>
                </a:solidFill>
                <a:ea typeface="SimSun"/>
                <a:cs typeface="Times New Roman"/>
              </a:rPr>
              <a:t> </a:t>
            </a:r>
            <a:r>
              <a:rPr lang="en-US" sz="1100" dirty="0">
                <a:solidFill>
                  <a:prstClr val="black"/>
                </a:solidFill>
                <a:ea typeface="SimSun"/>
                <a:cs typeface="Times New Roman"/>
              </a:rPr>
              <a:t>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28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19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09297"/>
            <a:ext cx="7253025" cy="87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ASHRAE Standard 189.1</a:t>
            </a:r>
            <a:r>
              <a:rPr lang="en-US" sz="1800" dirty="0" smtClean="0"/>
              <a:t> - Design </a:t>
            </a:r>
            <a:r>
              <a:rPr lang="en-US" sz="1800" dirty="0"/>
              <a:t>of High-Performance Green </a:t>
            </a:r>
            <a:r>
              <a:rPr lang="en-US" sz="1800" dirty="0" smtClean="0"/>
              <a:t>Buildings.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www.ashrae.org/technical-resources/standards-and-guidelines/read-only-versions-of-ashrae-standards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346075" indent="-346075">
              <a:spcBef>
                <a:spcPts val="600"/>
              </a:spcBef>
              <a:buNone/>
            </a:pPr>
            <a:endParaRPr lang="en-US" sz="2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826302"/>
            <a:ext cx="141803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43500" y="2652078"/>
            <a:ext cx="3907155" cy="1100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Το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ΠΡΑΣΙΝΟ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Πρότυπο της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ASHRAE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algn="r"/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1" y="2153522"/>
            <a:ext cx="5092607" cy="34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23FE81EE-0185-4235-8C9C-35FFD5C7D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95739"/>
              </p:ext>
            </p:extLst>
          </p:nvPr>
        </p:nvGraphicFramePr>
        <p:xfrm>
          <a:off x="526143" y="1316854"/>
          <a:ext cx="8128000" cy="13526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2277">
                  <a:extLst>
                    <a:ext uri="{9D8B030D-6E8A-4147-A177-3AD203B41FA5}">
                      <a16:colId xmlns:a16="http://schemas.microsoft.com/office/drawing/2014/main" xmlns="" val="2485450507"/>
                    </a:ext>
                  </a:extLst>
                </a:gridCol>
                <a:gridCol w="4075723">
                  <a:extLst>
                    <a:ext uri="{9D8B030D-6E8A-4147-A177-3AD203B41FA5}">
                      <a16:colId xmlns:a16="http://schemas.microsoft.com/office/drawing/2014/main" xmlns="" val="4179020819"/>
                    </a:ext>
                  </a:extLst>
                </a:gridCol>
              </a:tblGrid>
              <a:tr h="555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C.1.</a:t>
                      </a:r>
                      <a:r>
                        <a:rPr lang="el-G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l-GR" sz="2400" b="1" i="0" dirty="0" smtClean="0"/>
                        <a:t>ΘΕΡΜΙΚΗ ΕΝΕΡΓΕΙΑ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ΚΤΙΡΙΩΝ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20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ΘΕΜΑΤΙΚΗ ΕΝΟΤΗΤΑ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ΚΑΤΗΓΟΡΙΑ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85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l-GR" sz="20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Ενέργεια</a:t>
                      </a:r>
                      <a:endParaRPr lang="it-IT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C.1 </a:t>
                      </a:r>
                      <a:r>
                        <a:rPr lang="el-GR" sz="200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Συμβατικές Πηγές Ενέργειας</a:t>
                      </a:r>
                      <a:endParaRPr lang="it-IT" sz="200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392747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443811"/>
            <a:ext cx="45974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4497" y="3011135"/>
            <a:ext cx="387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Β.1.2 για την Κλίμακα Κτιρίου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46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20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1600201"/>
            <a:ext cx="8418576" cy="415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ΠΑΡΑΔΕΙΓΜΑ</a:t>
            </a:r>
            <a:endParaRPr lang="it-IT" sz="24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21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95836" y="726936"/>
            <a:ext cx="8686800" cy="2000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cs typeface="Calibri" panose="020F0502020204030204" pitchFamily="34" charset="0"/>
              </a:rPr>
              <a:t>Σε μια γειτονιά βρίσκεται ένα δημαρχείο, ένα δημοτικό σχολείο, 15 μονοκατοικίες και 5 μικρές πολυκατοικίες</a:t>
            </a:r>
            <a:r>
              <a:rPr lang="el-GR" sz="2000" dirty="0">
                <a:cs typeface="Calibri" panose="020F0502020204030204" pitchFamily="34" charset="0"/>
              </a:rPr>
              <a:t>. </a:t>
            </a:r>
            <a:r>
              <a:rPr lang="el-GR" sz="2000" dirty="0" smtClean="0">
                <a:cs typeface="Calibri" panose="020F0502020204030204" pitchFamily="34" charset="0"/>
              </a:rPr>
              <a:t>Όλα τα κτίρια είναι συνδεδεμένα με το κεντρικό</a:t>
            </a:r>
            <a:r>
              <a:rPr lang="el-GR" sz="2000" b="1" dirty="0" smtClean="0">
                <a:cs typeface="Calibri" panose="020F0502020204030204" pitchFamily="34" charset="0"/>
              </a:rPr>
              <a:t> δίκτυο </a:t>
            </a:r>
            <a:r>
              <a:rPr lang="el-GR" sz="2000" b="1" dirty="0">
                <a:cs typeface="Calibri" panose="020F0502020204030204" pitchFamily="34" charset="0"/>
              </a:rPr>
              <a:t>διανομής ηλεκτρικής </a:t>
            </a:r>
            <a:r>
              <a:rPr lang="el-GR" sz="2000" b="1" dirty="0" smtClean="0">
                <a:cs typeface="Calibri" panose="020F0502020204030204" pitchFamily="34" charset="0"/>
              </a:rPr>
              <a:t>ενέργειας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l-GR" sz="2000" dirty="0" smtClean="0">
                <a:cs typeface="Calibri" panose="020F0502020204030204" pitchFamily="34" charset="0"/>
              </a:rPr>
              <a:t>και </a:t>
            </a:r>
            <a:r>
              <a:rPr lang="el-GR" sz="2000" b="1" dirty="0" smtClean="0">
                <a:cs typeface="Calibri" panose="020F0502020204030204" pitchFamily="34" charset="0"/>
              </a:rPr>
              <a:t>κάποια από αυτά </a:t>
            </a:r>
            <a:r>
              <a:rPr lang="el-GR" sz="2000" b="1" dirty="0">
                <a:cs typeface="Calibri" panose="020F0502020204030204" pitchFamily="34" charset="0"/>
              </a:rPr>
              <a:t>με το δίκτυο φυσικού αερίου</a:t>
            </a:r>
            <a:r>
              <a:rPr lang="el-GR" sz="2000" dirty="0">
                <a:cs typeface="Calibri" panose="020F0502020204030204" pitchFamily="34" charset="0"/>
              </a:rPr>
              <a:t> </a:t>
            </a:r>
            <a:r>
              <a:rPr lang="el-GR" sz="2000" dirty="0" smtClean="0">
                <a:cs typeface="Calibri" panose="020F0502020204030204" pitchFamily="34" charset="0"/>
              </a:rPr>
              <a:t>που διαθέτει η περιοχή.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Η ετήσια χρήση θερμικής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ενέργειας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el-GR" sz="2000" i="1" dirty="0">
                <a:solidFill>
                  <a:prstClr val="black"/>
                </a:solidFill>
                <a:cs typeface="Calibri" panose="020F0502020204030204" pitchFamily="34" charset="0"/>
              </a:rPr>
              <a:t>εντός πεδίου εφαρμογής)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 υπολογίστηκε για κάθε τύπο κτιρίου και συνοψίζεται στον πίνακα που ακολουθεί</a:t>
            </a:r>
            <a:endParaRPr lang="el-GR" sz="2000" dirty="0" smtClean="0"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84477"/>
              </p:ext>
            </p:extLst>
          </p:nvPr>
        </p:nvGraphicFramePr>
        <p:xfrm>
          <a:off x="414065" y="2656937"/>
          <a:ext cx="853222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17"/>
                <a:gridCol w="1963271"/>
                <a:gridCol w="1156447"/>
                <a:gridCol w="36884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kWh</a:t>
                      </a:r>
                      <a:r>
                        <a:rPr kumimoji="0" lang="el-GR" sz="1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θ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Εγκαταστάσεις / Χρήσεις</a:t>
                      </a:r>
                      <a:r>
                        <a:rPr lang="el-G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Δημαρχείο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045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Κεντρικό σύστημα κλιματισμού με αντλίες θερμότητας υψηλής απόδοσης. Η ηλεκτρική ενέργεια είναι η μόνη πηγή ενέργειας.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847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r>
                        <a:rPr lang="en-US" dirty="0" smtClean="0"/>
                        <a:t>9.</a:t>
                      </a:r>
                      <a:r>
                        <a:rPr lang="el-GR" dirty="0" smtClean="0"/>
                        <a:t>4</a:t>
                      </a:r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σύστημα θέρμανσης χώρων με λέβητα αερίου. ΖΝΧ με τοπικούς ηλεκτρικούς θερμοσίφωνες. Τοπικές Α.Θ. για ψύξη στα γραφεία.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805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202.521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σύστημα θέρμανσης χώρων και ΖΝΧ με λέβητα αερίου. Τοπικές Α.Θ. για ψύξη.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Πολυκατοικίες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291.007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ύστημα θέρμανσης χώρων και ΖΝΧ με λέβητα αερίου. Τοπικές Α.Θ. για ψύξη.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16550" y="5439995"/>
            <a:ext cx="8029737" cy="484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χρήση θερμικής ενέργειας </a:t>
            </a:r>
            <a:r>
              <a:rPr lang="el-GR" sz="2000" dirty="0" smtClean="0"/>
              <a:t>της γειτονιάς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ανά μονάδα συνολικής ωφέλιμης εσωτερικής επιφάνειας δαπέδου των κτιρίων 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5410874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22</a:t>
            </a:fld>
            <a:endParaRPr lang="en-US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95835" y="876834"/>
            <a:ext cx="8848165" cy="2409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τη συνολική χρήση θερμικής ενέργειας για όλα τα κτίρια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cs typeface="Calibri" panose="020F0502020204030204" pitchFamily="34" charset="0"/>
              </a:rPr>
              <a:t>(0+59.452+202.521+291.007) = 552.980 </a:t>
            </a:r>
            <a:r>
              <a:rPr lang="en-US" sz="2000" dirty="0" smtClean="0">
                <a:cs typeface="Calibri" panose="020F0502020204030204" pitchFamily="34" charset="0"/>
              </a:rPr>
              <a:t>kWh</a:t>
            </a:r>
            <a:r>
              <a:rPr lang="el-GR" sz="2000" baseline="-25000" dirty="0" smtClean="0">
                <a:cs typeface="Calibri" panose="020F0502020204030204" pitchFamily="34" charset="0"/>
              </a:rPr>
              <a:t>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</a:t>
            </a:r>
            <a:r>
              <a:rPr lang="el-GR" sz="2000" b="1" dirty="0">
                <a:cs typeface="Calibri" panose="020F0502020204030204" pitchFamily="34" charset="0"/>
              </a:rPr>
              <a:t>τη συνολική ωφέλιμη </a:t>
            </a:r>
            <a:r>
              <a:rPr lang="el-GR" sz="2000" b="1" dirty="0" smtClean="0">
                <a:cs typeface="Calibri" panose="020F0502020204030204" pitchFamily="34" charset="0"/>
              </a:rPr>
              <a:t>εσωτερική επιφάνεια </a:t>
            </a:r>
            <a:r>
              <a:rPr lang="el-GR" sz="2000" b="1" dirty="0">
                <a:cs typeface="Calibri" panose="020F0502020204030204" pitchFamily="34" charset="0"/>
              </a:rPr>
              <a:t>(</a:t>
            </a:r>
            <a:r>
              <a:rPr lang="en-US" sz="2000" b="1" dirty="0">
                <a:cs typeface="Calibri" panose="020F0502020204030204" pitchFamily="34" charset="0"/>
              </a:rPr>
              <a:t>m</a:t>
            </a:r>
            <a:r>
              <a:rPr lang="en-US" sz="2000" b="1" baseline="30000" dirty="0"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cs typeface="Calibri" panose="020F0502020204030204" pitchFamily="34" charset="0"/>
              </a:rPr>
              <a:t>)</a:t>
            </a:r>
            <a:r>
              <a:rPr lang="el-GR" sz="2000" b="1" dirty="0" smtClean="0">
                <a:cs typeface="Calibri" panose="020F0502020204030204" pitchFamily="34" charset="0"/>
              </a:rPr>
              <a:t> για </a:t>
            </a:r>
            <a:r>
              <a:rPr lang="el-GR" sz="2000" b="1" dirty="0">
                <a:cs typeface="Calibri" panose="020F0502020204030204" pitchFamily="34" charset="0"/>
              </a:rPr>
              <a:t>όλα τα κτίρια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(1.045+1.847+1.805+3.322)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=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8.109 </a:t>
            </a:r>
            <a:r>
              <a:rPr lang="en-US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2000" baseline="30000" dirty="0" smtClean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endParaRPr lang="el-GR" sz="20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</a:t>
            </a:r>
            <a:r>
              <a:rPr lang="el-GR" sz="2000" b="1" dirty="0">
                <a:cs typeface="Calibri" panose="020F0502020204030204" pitchFamily="34" charset="0"/>
              </a:rPr>
              <a:t>τον δείκτη ενεργειακής έντασης της ετήσιας χρήσης </a:t>
            </a:r>
            <a:r>
              <a:rPr lang="el-GR" sz="2000" b="1" dirty="0" smtClean="0">
                <a:cs typeface="Calibri" panose="020F0502020204030204" pitchFamily="34" charset="0"/>
              </a:rPr>
              <a:t>θερμικής ενέργειας </a:t>
            </a:r>
            <a:r>
              <a:rPr lang="el-GR" sz="2000" b="1" dirty="0">
                <a:cs typeface="Calibri" panose="020F0502020204030204" pitchFamily="34" charset="0"/>
              </a:rPr>
              <a:t>(</a:t>
            </a:r>
            <a:r>
              <a:rPr lang="el-GR" sz="2000" b="1" dirty="0" smtClean="0">
                <a:cs typeface="Calibri" panose="020F0502020204030204" pitchFamily="34" charset="0"/>
              </a:rPr>
              <a:t>kWh</a:t>
            </a:r>
            <a:r>
              <a:rPr lang="el-GR" sz="2000" b="1" baseline="-25000" dirty="0" smtClean="0">
                <a:cs typeface="Calibri" panose="020F0502020204030204" pitchFamily="34" charset="0"/>
              </a:rPr>
              <a:t>θ</a:t>
            </a:r>
            <a:r>
              <a:rPr lang="el-GR" sz="2000" b="1" dirty="0" smtClean="0">
                <a:cs typeface="Calibri" panose="020F0502020204030204" pitchFamily="34" charset="0"/>
              </a:rPr>
              <a:t>/m</a:t>
            </a:r>
            <a:r>
              <a:rPr lang="el-GR" sz="2000" b="1" baseline="30000" dirty="0" smtClean="0">
                <a:cs typeface="Calibri" panose="020F0502020204030204" pitchFamily="34" charset="0"/>
              </a:rPr>
              <a:t>2</a:t>
            </a:r>
            <a:r>
              <a:rPr lang="el-GR" sz="2000" b="1" dirty="0" smtClean="0">
                <a:cs typeface="Calibri" panose="020F0502020204030204" pitchFamily="34" charset="0"/>
              </a:rPr>
              <a:t>/y</a:t>
            </a:r>
            <a:r>
              <a:rPr lang="el-GR" sz="2000" b="1" dirty="0">
                <a:cs typeface="Calibri" panose="020F0502020204030204" pitchFamily="34" charset="0"/>
              </a:rPr>
              <a:t>) για τις τεχνικές υπηρεσίες </a:t>
            </a:r>
            <a:r>
              <a:rPr lang="el-GR" sz="2000" b="1" dirty="0" smtClean="0">
                <a:cs typeface="Calibri" panose="020F0502020204030204" pitchFamily="34" charset="0"/>
              </a:rPr>
              <a:t>των κτιρίων</a:t>
            </a: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l-GR" sz="2000" baseline="-25000" dirty="0" smtClean="0"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34" y="3286348"/>
            <a:ext cx="17367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5" y="3305070"/>
            <a:ext cx="4158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6674631" y="3217171"/>
            <a:ext cx="54864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8332" y="4003529"/>
            <a:ext cx="7163430" cy="1661168"/>
            <a:chOff x="522498" y="3721142"/>
            <a:chExt cx="7163430" cy="166116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269" y="3901745"/>
              <a:ext cx="2595659" cy="1372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3086384" y="3721142"/>
              <a:ext cx="2133755" cy="830997"/>
              <a:chOff x="-5539527" y="1149673"/>
              <a:chExt cx="2133755" cy="830997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68442" y="1178783"/>
                <a:ext cx="987119" cy="74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-5539527" y="1149673"/>
                <a:ext cx="21337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600" b="1" i="1" dirty="0" smtClean="0"/>
                  <a:t>Ωφέλιμη εσωτερική επιφάνεια δαπέδου των κτιρίων </a:t>
                </a:r>
                <a:r>
                  <a:rPr lang="en-US" sz="1600" b="1" i="1" dirty="0" smtClean="0"/>
                  <a:t>(m</a:t>
                </a:r>
                <a:r>
                  <a:rPr lang="en-US" sz="1600" b="1" i="1" baseline="30000" dirty="0" smtClean="0"/>
                  <a:t>2</a:t>
                </a:r>
                <a:r>
                  <a:rPr lang="en-US" sz="1600" b="1" i="1" dirty="0" smtClean="0"/>
                  <a:t>)</a:t>
                </a:r>
                <a:endParaRPr lang="en-US" sz="1600" b="1" i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88346" y="4736955"/>
              <a:ext cx="16562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u="sng" dirty="0" smtClean="0"/>
                <a:t>552.980</a:t>
              </a:r>
              <a:r>
                <a:rPr lang="en-US" sz="2000" u="sng" dirty="0" smtClean="0"/>
                <a:t> kWh</a:t>
              </a:r>
              <a:r>
                <a:rPr lang="el-GR" sz="2000" u="sng" baseline="-25000" dirty="0"/>
                <a:t>θ</a:t>
              </a:r>
              <a:endParaRPr lang="en-US" sz="2000" u="sng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50235" y="4458980"/>
              <a:ext cx="5645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sym typeface="Symbol"/>
                </a:rPr>
                <a:t>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1897" y="4458980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=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2498" y="3831316"/>
              <a:ext cx="2043245" cy="85849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Θερμική Ενέργεια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0880" y="4689812"/>
              <a:ext cx="1117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8.109 m</a:t>
              </a:r>
              <a:r>
                <a:rPr lang="en-US" sz="2000" u="sng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26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23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748224"/>
            <a:ext cx="8894911" cy="514354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000" b="1" dirty="0">
                <a:cs typeface="Calibri" panose="020F0502020204030204" pitchFamily="34" charset="0"/>
              </a:rPr>
              <a:t>ΑΣΚΗΣΗ</a:t>
            </a:r>
            <a:endParaRPr lang="it-IT" sz="20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800" dirty="0">
                <a:cs typeface="Calibri" panose="020F0502020204030204" pitchFamily="34" charset="0"/>
              </a:rPr>
              <a:t>Σε μια γειτονιά βρίσκεται ένας δημοτικός παιδικός σταθμός, ένα γυμνάσιο, και 22 μονοκατοικίες. </a:t>
            </a:r>
            <a:r>
              <a:rPr lang="el-GR" sz="1800" dirty="0" smtClean="0">
                <a:cs typeface="Calibri" panose="020F0502020204030204" pitchFamily="34" charset="0"/>
              </a:rPr>
              <a:t>Τα κτίρια διαθέτουν </a:t>
            </a:r>
            <a:r>
              <a:rPr lang="el-GR" sz="1800" b="1" dirty="0">
                <a:cs typeface="Calibri" panose="020F0502020204030204" pitchFamily="34" charset="0"/>
              </a:rPr>
              <a:t>κεντρική θέρμανση </a:t>
            </a:r>
            <a:r>
              <a:rPr lang="el-GR" sz="1800" dirty="0">
                <a:cs typeface="Calibri" panose="020F0502020204030204" pitchFamily="34" charset="0"/>
              </a:rPr>
              <a:t>με</a:t>
            </a:r>
            <a:r>
              <a:rPr lang="el-GR" sz="1800" b="1" dirty="0">
                <a:cs typeface="Calibri" panose="020F0502020204030204" pitchFamily="34" charset="0"/>
              </a:rPr>
              <a:t> φυσικό αέριο </a:t>
            </a:r>
            <a:r>
              <a:rPr lang="el-GR" sz="1800" dirty="0" smtClean="0">
                <a:cs typeface="Calibri" panose="020F0502020204030204" pitchFamily="34" charset="0"/>
              </a:rPr>
              <a:t>ή με </a:t>
            </a:r>
            <a:r>
              <a:rPr lang="el-GR" sz="1800" b="1" dirty="0">
                <a:cs typeface="Calibri" panose="020F0502020204030204" pitchFamily="34" charset="0"/>
              </a:rPr>
              <a:t>πετρέλαιο</a:t>
            </a:r>
            <a:r>
              <a:rPr lang="el-GR" sz="1800" dirty="0">
                <a:cs typeface="Calibri" panose="020F0502020204030204" pitchFamily="34" charset="0"/>
              </a:rPr>
              <a:t>. </a:t>
            </a: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Η 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ετήσια χρήση θερμικής </a:t>
            </a: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ενέργειας 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el-GR" sz="1800" i="1" dirty="0">
                <a:solidFill>
                  <a:prstClr val="black"/>
                </a:solidFill>
                <a:cs typeface="Calibri" panose="020F0502020204030204" pitchFamily="34" charset="0"/>
              </a:rPr>
              <a:t>εντός πεδίου εφαρμογής)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υπολογίστηκε για 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κάθε τύπο κτιρίου </a:t>
            </a: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και συνοψίζεται στον 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πίνακα που ακολουθεί.</a:t>
            </a:r>
            <a:endParaRPr lang="el-GR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000" i="1" dirty="0" smtClean="0"/>
              <a:t>Χρησιμοποιήστε </a:t>
            </a:r>
            <a:r>
              <a:rPr lang="el-GR" sz="2000" i="1" dirty="0"/>
              <a:t>τα διαθέσιμα δεδομένα για να λύσετε την άσκηση</a:t>
            </a:r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4602359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46515"/>
              </p:ext>
            </p:extLst>
          </p:nvPr>
        </p:nvGraphicFramePr>
        <p:xfrm>
          <a:off x="252211" y="2252205"/>
          <a:ext cx="86940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67"/>
                <a:gridCol w="1452181"/>
                <a:gridCol w="1411941"/>
                <a:gridCol w="36884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kWh</a:t>
                      </a:r>
                      <a:r>
                        <a:rPr kumimoji="0" lang="el-GR" sz="1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θ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Εγκαταστάσεις / Χρήσεις</a:t>
                      </a:r>
                      <a:r>
                        <a:rPr lang="el-G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Παιδικός σταθμός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52.470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l-GR" sz="800" b="1" dirty="0" smtClean="0"/>
                        <a:t>πετρέλαιο</a:t>
                      </a:r>
                      <a:r>
                        <a:rPr lang="el-GR" sz="800" dirty="0" smtClean="0"/>
                        <a:t>)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Κεντρικό σύστημα θέρμανσης χώρων με λέβητα πετρελαίου.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ΖΝΧ με τοπικούς ηλεκτρικούς θερμοσίφωνες.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Τοπικές Α.Θ. για ψύξη.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.</a:t>
                      </a:r>
                      <a:r>
                        <a:rPr lang="el-GR" dirty="0" smtClean="0"/>
                        <a:t>151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112.929</a:t>
                      </a:r>
                      <a:endParaRPr lang="el-G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(</a:t>
                      </a:r>
                      <a:r>
                        <a:rPr lang="el-GR" sz="800" b="1" dirty="0" smtClean="0"/>
                        <a:t>φυσικό αέριο</a:t>
                      </a:r>
                      <a:r>
                        <a:rPr lang="el-GR" sz="800" dirty="0" smtClean="0"/>
                        <a:t>)</a:t>
                      </a:r>
                      <a:endParaRPr lang="en-US" sz="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Κεντρικό σύστημα θέρμανσης </a:t>
                      </a:r>
                      <a:r>
                        <a:rPr lang="el-GR" sz="1200" dirty="0" smtClean="0"/>
                        <a:t>χώρων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 λέβητα αερίου. ΖΝΧ με τοπικούς ηλεκτρικούς θερμοσίφωνες. Τοπικές Α.Θ. για ψύξη στα γραφεία.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311.443</a:t>
                      </a:r>
                      <a:endParaRPr lang="el-G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(</a:t>
                      </a:r>
                      <a:r>
                        <a:rPr lang="el-GR" sz="800" b="1" dirty="0" smtClean="0"/>
                        <a:t>φυσικό αέριο</a:t>
                      </a:r>
                      <a:r>
                        <a:rPr lang="el-GR" sz="800" dirty="0" smtClean="0"/>
                        <a:t>)</a:t>
                      </a:r>
                      <a:endParaRPr lang="en-US" sz="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Κεντρικά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συστήματα θέρμανσης χώρων και ΖΝΧ </a:t>
                      </a:r>
                      <a:r>
                        <a:rPr kumimoji="0" lang="el-G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 λέβητες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αερίου. Τοπικές Α.Θ. για ψύξη.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16550" y="4633175"/>
            <a:ext cx="8029737" cy="484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χρήση θερμικής ενέργειας </a:t>
            </a:r>
            <a:r>
              <a:rPr lang="el-GR" sz="2000" dirty="0" smtClean="0"/>
              <a:t>της γειτονιάς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ανά μονάδα συνολικής ωφέλιμης εσωτερικής επιφάνειας δαπέδου των κτιρίων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" y="1036321"/>
            <a:ext cx="9130298" cy="5160708"/>
            <a:chOff x="1" y="1036321"/>
            <a:chExt cx="9130298" cy="5160708"/>
          </a:xfrm>
        </p:grpSpPr>
        <p:sp>
          <p:nvSpPr>
            <p:cNvPr id="28" name="TextBox 27"/>
            <p:cNvSpPr txBox="1"/>
            <p:nvPr/>
          </p:nvSpPr>
          <p:spPr>
            <a:xfrm>
              <a:off x="1354033" y="1511470"/>
              <a:ext cx="1360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ΤΡΙΤΟΓΕΝΗΣ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95157" y="1511470"/>
              <a:ext cx="1165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ΚΑΤΟΙΚΙΕΣ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0492" y="5341314"/>
              <a:ext cx="8274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800" dirty="0" smtClean="0"/>
                <a:t>Πηγή</a:t>
              </a:r>
              <a:r>
                <a:rPr lang="en-US" sz="800" dirty="0" smtClean="0"/>
                <a:t>: Eurostat </a:t>
              </a:r>
              <a:endParaRPr lang="en-US" sz="800" dirty="0"/>
            </a:p>
          </p:txBody>
        </p:sp>
        <p:sp>
          <p:nvSpPr>
            <p:cNvPr id="31" name="Segnaposto contenuto 2">
              <a:extLst>
                <a:ext uri="{FF2B5EF4-FFF2-40B4-BE49-F238E27FC236}">
                  <a16:creationId xmlns="" xmlns:a16="http://schemas.microsoft.com/office/drawing/2014/main" id="{86F2EB93-A63A-4210-B86A-E5FCAD7D8D7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036321"/>
              <a:ext cx="8229600" cy="4995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l-GR" sz="2400" b="1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ΓΕΝΙΚΕΣ ΠΛΗΡΟΦΟΡΙΕΣ</a:t>
              </a:r>
              <a:endPara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it-IT" sz="1000" dirty="0"/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019" y="3632886"/>
              <a:ext cx="3396343" cy="2564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896249"/>
              <a:ext cx="2348754" cy="1915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604" y="1896249"/>
              <a:ext cx="2122160" cy="1574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60" y="3632886"/>
              <a:ext cx="3907072" cy="2546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302828" y="5341314"/>
              <a:ext cx="8274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800" dirty="0" smtClean="0"/>
                <a:t>Πηγή</a:t>
              </a:r>
              <a:r>
                <a:rPr lang="en-US" sz="800" dirty="0" smtClean="0"/>
                <a:t>: Eurostat </a:t>
              </a:r>
              <a:endParaRPr lang="en-US" sz="800" dirty="0"/>
            </a:p>
          </p:txBody>
        </p:sp>
      </p:grpSp>
      <p:sp>
        <p:nvSpPr>
          <p:cNvPr id="37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3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4</a:t>
            </a:fld>
            <a:endParaRPr lang="en-US"/>
          </a:p>
        </p:txBody>
      </p:sp>
      <p:sp>
        <p:nvSpPr>
          <p:cNvPr id="2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362712" y="729792"/>
            <a:ext cx="8418576" cy="448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ΣΚΟΠΟΣ</a:t>
            </a:r>
            <a:endParaRPr lang="en-US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Ελαχιστοποίηση της συνολικής χρήσης θερμικής ενέργειας στα κτίρια και </a:t>
            </a:r>
            <a:r>
              <a:rPr lang="el-GR" sz="2400" smtClean="0">
                <a:latin typeface="Calibri" panose="020F0502020204030204" pitchFamily="34" charset="0"/>
                <a:cs typeface="Calibri" panose="020F0502020204030204" pitchFamily="34" charset="0"/>
              </a:rPr>
              <a:t>την περιοχή.</a:t>
            </a:r>
            <a:endParaRPr lang="it-IT" dirty="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0" y="2529562"/>
            <a:ext cx="44450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045621" y="4425158"/>
            <a:ext cx="2018223" cy="1523032"/>
            <a:chOff x="7125777" y="5135969"/>
            <a:chExt cx="2018223" cy="152303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777" y="5135969"/>
              <a:ext cx="2018223" cy="14996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314889" y="6382002"/>
              <a:ext cx="10631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Τηλεθέρμανση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12708" y="1963723"/>
            <a:ext cx="1920240" cy="1496068"/>
            <a:chOff x="4712708" y="2232663"/>
            <a:chExt cx="1920240" cy="149606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708" y="2232663"/>
              <a:ext cx="1920240" cy="149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4998415" y="3377912"/>
              <a:ext cx="15135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Πετρέλαιο Θέρμανσης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32948" y="2666355"/>
            <a:ext cx="2194560" cy="1561039"/>
            <a:chOff x="6632948" y="2935295"/>
            <a:chExt cx="2194560" cy="1561039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948" y="2961127"/>
              <a:ext cx="2194560" cy="15352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7314889" y="2935295"/>
              <a:ext cx="1007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Φυσικό Αέριο</a:t>
              </a:r>
              <a:endParaRPr lang="en-US" sz="12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81282" y="3723634"/>
            <a:ext cx="2164339" cy="2252819"/>
            <a:chOff x="4881282" y="3992574"/>
            <a:chExt cx="2164339" cy="2252819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415" y="3992574"/>
              <a:ext cx="1906780" cy="14630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/>
            <a:srcRect l="20077" r="24301"/>
            <a:stretch/>
          </p:blipFill>
          <p:spPr>
            <a:xfrm>
              <a:off x="6180372" y="5483877"/>
              <a:ext cx="611567" cy="761516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4881282" y="5030804"/>
              <a:ext cx="21643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Υγροποιημένο </a:t>
              </a:r>
              <a:r>
                <a:rPr lang="el-GR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αέριο </a:t>
              </a:r>
              <a:r>
                <a:rPr lang="el-GR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πετρελαίου (προπάνιο, βουτάνιο)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" y="2425722"/>
            <a:ext cx="1949823" cy="13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12" y="4643558"/>
            <a:ext cx="2003565" cy="11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3448" y="5772776"/>
            <a:ext cx="4192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800" b="1" dirty="0">
                <a:solidFill>
                  <a:srgbClr val="006600"/>
                </a:solidFill>
                <a:latin typeface="Arial Narrow" panose="020B0606020202030204" pitchFamily="34" charset="0"/>
                <a:hlinkClick r:id="rId10"/>
              </a:rPr>
              <a:t>https://ec.europa.eu/energy/en/topics/energy-strategy-and-energy-union/clean-energy-all-europeans</a:t>
            </a:r>
            <a:r>
              <a:rPr lang="en-US" sz="8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5</a:t>
            </a:fld>
            <a:endParaRPr lang="en-US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882509"/>
            <a:ext cx="5943733" cy="323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cs typeface="Calibri" panose="020F0502020204030204" pitchFamily="34" charset="0"/>
              </a:rPr>
              <a:t>ΜΕΘΟΔΟΛΟΓΙΑ ΑΞΙΟΛΟΓΗΣΗΣ - ΠΕΡΙΓΡΑΦΗ</a:t>
            </a:r>
            <a:endParaRPr lang="en-US" sz="2400" b="1" u="sng" dirty="0" smtClean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u="sng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l-GR" sz="2400" dirty="0" smtClean="0"/>
              <a:t>Ο δείκτης επίδοσης εκφράζει τη χρήση θερμικής ενέργειας για τη λειτουργία των κτιρίων.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sz="2400" dirty="0" smtClean="0"/>
              <a:t>Γενικά, η χρήση της ενέργειας για τη λειτουργία των κτιρίων αντιπροσωπεύει το μεγαλύτερο ποσοστό της ενέργειας που καταναλώνεται στον κύκλο ζωής των κτιρίων για κατασκευές πριν από το 2000.</a:t>
            </a:r>
            <a:endParaRPr lang="en-US" sz="900" dirty="0" smtClean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68223" y="4003621"/>
            <a:ext cx="88307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2200" dirty="0" smtClean="0"/>
              <a:t>Η </a:t>
            </a:r>
            <a:r>
              <a:rPr lang="el-GR" sz="2200" b="1" dirty="0"/>
              <a:t>θερμική ενέργεια </a:t>
            </a:r>
            <a:r>
              <a:rPr lang="el-GR" sz="2200" dirty="0" smtClean="0"/>
              <a:t>αποδίδεται στα κτίρια από τα αποκεντρωμένα δίκτυα </a:t>
            </a:r>
            <a:r>
              <a:rPr lang="el-GR" sz="2200" b="1" dirty="0"/>
              <a:t>τηλεθέρμανσης </a:t>
            </a:r>
            <a:r>
              <a:rPr lang="el-GR" sz="2200" b="1" dirty="0" smtClean="0"/>
              <a:t>/ψύξης </a:t>
            </a:r>
            <a:r>
              <a:rPr lang="el-GR" sz="2200" dirty="0" smtClean="0"/>
              <a:t>και από την καύση </a:t>
            </a:r>
            <a:r>
              <a:rPr lang="el-GR" sz="2200" b="1" dirty="0" smtClean="0"/>
              <a:t>καυσίμων</a:t>
            </a:r>
            <a:r>
              <a:rPr lang="el-GR" sz="2200" dirty="0" smtClean="0"/>
              <a:t> </a:t>
            </a:r>
            <a:r>
              <a:rPr lang="el-GR" sz="2200" dirty="0"/>
              <a:t>στις εγκαταστάσεις θέρμανσης </a:t>
            </a:r>
            <a:r>
              <a:rPr lang="el-GR" sz="2200" dirty="0" smtClean="0"/>
              <a:t>των κτιρίων. Ανάλογα με τον «ενεργειακό φορέα», η ενέργεια χρησιμοποιείται για να καλύψει </a:t>
            </a:r>
            <a:r>
              <a:rPr lang="el-GR" sz="2200" dirty="0"/>
              <a:t>τις </a:t>
            </a:r>
            <a:r>
              <a:rPr lang="el-GR" sz="2200" dirty="0" smtClean="0"/>
              <a:t>βασικές χρήσεις των κτιρίων (π.χ. θέρμανση</a:t>
            </a:r>
            <a:r>
              <a:rPr lang="el-GR" sz="2200" dirty="0"/>
              <a:t>, </a:t>
            </a:r>
            <a:r>
              <a:rPr lang="el-GR" sz="2200" dirty="0" smtClean="0"/>
              <a:t>ψύξη). 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82" y="1445741"/>
            <a:ext cx="3132478" cy="25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3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6</a:t>
            </a:fld>
            <a:endParaRPr lang="en-US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25" name="Picture 9" descr="2 konden kotla VIESSMANN.jpg">
            <a:extLst>
              <a:ext uri="{FF2B5EF4-FFF2-40B4-BE49-F238E27FC236}">
                <a16:creationId xmlns="" xmlns:a16="http://schemas.microsoft.com/office/drawing/2014/main" id="{2C2B4592-5193-4A28-B8D3-9CE796506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/>
          <a:stretch/>
        </p:blipFill>
        <p:spPr bwMode="auto">
          <a:xfrm>
            <a:off x="3496934" y="1781551"/>
            <a:ext cx="3496981" cy="27737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2734379-7C65-409C-B1FF-534F6DEB1171}"/>
              </a:ext>
            </a:extLst>
          </p:cNvPr>
          <p:cNvSpPr txBox="1"/>
          <p:nvPr/>
        </p:nvSpPr>
        <p:spPr>
          <a:xfrm>
            <a:off x="4954732" y="3779141"/>
            <a:ext cx="21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FF00"/>
                </a:solidFill>
                <a:latin typeface="+mj-lt"/>
              </a:rPr>
              <a:t>Φυσικό Αέριο</a:t>
            </a:r>
            <a:endParaRPr lang="en-GB" sz="16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l-GR" sz="1600" dirty="0">
                <a:solidFill>
                  <a:srgbClr val="FFFF00"/>
                </a:solidFill>
              </a:rPr>
              <a:t>για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l-GR" sz="1600" dirty="0">
                <a:solidFill>
                  <a:srgbClr val="FF0000"/>
                </a:solidFill>
              </a:rPr>
              <a:t>Θ</a:t>
            </a:r>
            <a:r>
              <a:rPr lang="el-GR" sz="1600" dirty="0" smtClean="0">
                <a:solidFill>
                  <a:srgbClr val="FF0000"/>
                </a:solidFill>
              </a:rPr>
              <a:t>έρμανση </a:t>
            </a:r>
            <a:r>
              <a:rPr lang="el-GR" sz="1600" dirty="0">
                <a:solidFill>
                  <a:srgbClr val="FF0000"/>
                </a:solidFill>
              </a:rPr>
              <a:t>χώρων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l-GR" sz="1600" dirty="0">
                <a:solidFill>
                  <a:srgbClr val="FFFF00"/>
                </a:solidFill>
              </a:rPr>
              <a:t>και </a:t>
            </a:r>
            <a:r>
              <a:rPr lang="el-GR" sz="1600" dirty="0">
                <a:solidFill>
                  <a:srgbClr val="FFC000"/>
                </a:solidFill>
              </a:rPr>
              <a:t>Ζεστό νερό χρήσης</a:t>
            </a:r>
            <a:endParaRPr lang="en-GB" sz="1600" dirty="0">
              <a:solidFill>
                <a:srgbClr val="FFC000"/>
              </a:solidFill>
            </a:endParaRPr>
          </a:p>
        </p:txBody>
      </p:sp>
      <p:pic>
        <p:nvPicPr>
          <p:cNvPr id="29" name="Picture 28" descr="APS-plinska apsorpcijska DT-prikljuci.jpg">
            <a:extLst>
              <a:ext uri="{FF2B5EF4-FFF2-40B4-BE49-F238E27FC236}">
                <a16:creationId xmlns="" xmlns:a16="http://schemas.microsoft.com/office/drawing/2014/main" id="{A2973459-EE2B-4E86-9559-B1F87207C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880"/>
          <a:stretch/>
        </p:blipFill>
        <p:spPr>
          <a:xfrm>
            <a:off x="7089052" y="1771055"/>
            <a:ext cx="1964572" cy="27737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8F445FF-DC06-4ACF-AA9C-3FB9376CB52C}"/>
              </a:ext>
            </a:extLst>
          </p:cNvPr>
          <p:cNvSpPr txBox="1"/>
          <p:nvPr/>
        </p:nvSpPr>
        <p:spPr>
          <a:xfrm>
            <a:off x="7665722" y="3706213"/>
            <a:ext cx="149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FFFF00"/>
                </a:solidFill>
              </a:rPr>
              <a:t>Φυσικό Αέριο</a:t>
            </a:r>
            <a:endParaRPr lang="en-GB" sz="1600" b="1" dirty="0">
              <a:solidFill>
                <a:srgbClr val="FFFF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για</a:t>
            </a:r>
            <a:r>
              <a:rPr lang="en-GB" sz="1600" dirty="0" smtClean="0">
                <a:solidFill>
                  <a:srgbClr val="FFFF00"/>
                </a:solidFill>
              </a:rPr>
              <a:t> </a:t>
            </a:r>
            <a:r>
              <a:rPr lang="el-GR" sz="1600" dirty="0" smtClean="0">
                <a:solidFill>
                  <a:srgbClr val="0000CC"/>
                </a:solidFill>
              </a:rPr>
              <a:t>Ψύξη</a:t>
            </a:r>
            <a:endParaRPr lang="en-GB" sz="1600" dirty="0">
              <a:solidFill>
                <a:srgbClr val="0000CC"/>
              </a:solidFill>
            </a:endParaRPr>
          </a:p>
        </p:txBody>
      </p:sp>
      <p:pic>
        <p:nvPicPr>
          <p:cNvPr id="31" name="Picture 8" descr="KOTAO 1-2-3.jpg">
            <a:extLst>
              <a:ext uri="{FF2B5EF4-FFF2-40B4-BE49-F238E27FC236}">
                <a16:creationId xmlns="" xmlns:a16="http://schemas.microsoft.com/office/drawing/2014/main" id="{928BFCDD-A70D-4D28-9F04-88BF7377FD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4937"/>
          <a:stretch/>
        </p:blipFill>
        <p:spPr bwMode="auto">
          <a:xfrm>
            <a:off x="102382" y="1781551"/>
            <a:ext cx="3316130" cy="27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1B0AF1-DD11-4846-9CCC-FCCF0D301534}"/>
              </a:ext>
            </a:extLst>
          </p:cNvPr>
          <p:cNvSpPr txBox="1"/>
          <p:nvPr/>
        </p:nvSpPr>
        <p:spPr>
          <a:xfrm>
            <a:off x="111705" y="3696011"/>
            <a:ext cx="21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FF00"/>
                </a:solidFill>
                <a:latin typeface="+mj-lt"/>
              </a:rPr>
              <a:t>Πετρέλαιο</a:t>
            </a:r>
            <a:endParaRPr lang="hr-HR" sz="16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l-GR" sz="1600" dirty="0">
                <a:solidFill>
                  <a:srgbClr val="FFFF00"/>
                </a:solidFill>
                <a:latin typeface="+mj-lt"/>
              </a:rPr>
              <a:t>γ</a:t>
            </a:r>
            <a:r>
              <a:rPr lang="el-GR" sz="1600" dirty="0" smtClean="0">
                <a:solidFill>
                  <a:srgbClr val="FFFF00"/>
                </a:solidFill>
                <a:latin typeface="+mj-lt"/>
              </a:rPr>
              <a:t>ια</a:t>
            </a:r>
            <a:r>
              <a:rPr lang="en-GB" sz="1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Θ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έρμανση χώρων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1600" dirty="0" smtClean="0">
                <a:solidFill>
                  <a:srgbClr val="FFFF00"/>
                </a:solidFill>
                <a:latin typeface="+mj-lt"/>
              </a:rPr>
              <a:t>και </a:t>
            </a:r>
            <a:r>
              <a:rPr lang="el-GR" sz="1600" dirty="0" smtClean="0">
                <a:solidFill>
                  <a:srgbClr val="FFC000"/>
                </a:solidFill>
                <a:latin typeface="+mj-lt"/>
              </a:rPr>
              <a:t>Ζεστό νερό χρήσης</a:t>
            </a:r>
            <a:endParaRPr lang="en-GB" sz="1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="" xmlns:a16="http://schemas.microsoft.com/office/drawing/2014/main" id="{82265225-B333-4FBE-A581-BFC5C04D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5" y="4571946"/>
            <a:ext cx="9045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■"/>
              <a:defRPr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□"/>
              <a:defRPr sz="28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sr-Latn-RS" sz="1600" i="1" dirty="0">
                <a:solidFill>
                  <a:srgbClr val="5F5F5F"/>
                </a:solidFill>
                <a:latin typeface="Arial Narrow" panose="020B0606020202030204" pitchFamily="34" charset="0"/>
              </a:rPr>
              <a:t> </a:t>
            </a:r>
            <a:r>
              <a:rPr lang="el-GR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                Λέβητες πετρελαίου</a:t>
            </a:r>
            <a:r>
              <a:rPr lang="en-GB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                                  </a:t>
            </a:r>
            <a:r>
              <a:rPr lang="el-GR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Λέβητες συμπύκνωσης Φ.Α.</a:t>
            </a:r>
            <a:r>
              <a:rPr lang="en-GB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             </a:t>
            </a:r>
            <a:r>
              <a:rPr lang="el-GR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            </a:t>
            </a:r>
            <a:r>
              <a:rPr lang="el-GR" altLang="sr-Latn-RS" sz="1600" i="1" dirty="0" err="1" smtClean="0">
                <a:solidFill>
                  <a:srgbClr val="5F5F5F"/>
                </a:solidFill>
                <a:latin typeface="Arial Narrow" panose="020B0606020202030204" pitchFamily="34" charset="0"/>
              </a:rPr>
              <a:t>Ψύκτης</a:t>
            </a:r>
            <a:r>
              <a:rPr lang="el-GR" altLang="sr-Latn-RS" sz="1600" i="1" dirty="0" smtClean="0">
                <a:solidFill>
                  <a:srgbClr val="5F5F5F"/>
                </a:solidFill>
                <a:latin typeface="Arial Narrow" panose="020B0606020202030204" pitchFamily="34" charset="0"/>
              </a:rPr>
              <a:t> απορρόφησης</a:t>
            </a:r>
            <a:endParaRPr lang="en-GB" altLang="sr-Latn-RS" sz="1600" i="1" dirty="0">
              <a:solidFill>
                <a:srgbClr val="5F5F5F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57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7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</a:t>
            </a:r>
            <a:r>
              <a:rPr lang="el-GR" b="1" u="sng" dirty="0" smtClean="0">
                <a:cs typeface="Calibri" panose="020F0502020204030204" pitchFamily="34" charset="0"/>
              </a:rPr>
              <a:t>ΔΕΙΚΤΗΣ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graphicFrame>
        <p:nvGraphicFramePr>
          <p:cNvPr id="11" name="Tabella 9">
            <a:extLst>
              <a:ext uri="{FF2B5EF4-FFF2-40B4-BE49-F238E27FC236}">
                <a16:creationId xmlns:a16="http://schemas.microsoft.com/office/drawing/2014/main" xmlns="" id="{BA4E60F0-E0CB-4A0A-A9CF-6E5B3891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60430"/>
              </p:ext>
            </p:extLst>
          </p:nvPr>
        </p:nvGraphicFramePr>
        <p:xfrm>
          <a:off x="394220" y="1449772"/>
          <a:ext cx="8439537" cy="128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05">
                  <a:extLst>
                    <a:ext uri="{9D8B030D-6E8A-4147-A177-3AD203B41FA5}">
                      <a16:colId xmlns:a16="http://schemas.microsoft.com/office/drawing/2014/main" xmlns="" val="338152859"/>
                    </a:ext>
                  </a:extLst>
                </a:gridCol>
                <a:gridCol w="1762153">
                  <a:extLst>
                    <a:ext uri="{9D8B030D-6E8A-4147-A177-3AD203B41FA5}">
                      <a16:colId xmlns:a16="http://schemas.microsoft.com/office/drawing/2014/main" xmlns="" val="125890587"/>
                    </a:ext>
                  </a:extLst>
                </a:gridCol>
                <a:gridCol w="2803779">
                  <a:extLst>
                    <a:ext uri="{9D8B030D-6E8A-4147-A177-3AD203B41FA5}">
                      <a16:colId xmlns:a16="http://schemas.microsoft.com/office/drawing/2014/main" xmlns="" val="1306176470"/>
                    </a:ext>
                  </a:extLst>
                </a:gridCol>
              </a:tblGrid>
              <a:tr h="280704">
                <a:tc>
                  <a:txBody>
                    <a:bodyPr/>
                    <a:lstStyle/>
                    <a:p>
                      <a:r>
                        <a:rPr lang="el-GR" noProof="0" dirty="0" smtClean="0"/>
                        <a:t>Περιγραφή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Μονάδες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Πηγές Δεδομένων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756336"/>
                  </a:ext>
                </a:extLst>
              </a:tr>
              <a:tr h="920373">
                <a:tc>
                  <a:txBody>
                    <a:bodyPr/>
                    <a:lstStyle/>
                    <a:p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Συνολική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θερμική </a:t>
                      </a:r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ενέργεια ανά μονάδα συνολικής ωφέλιμης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εσωτερικής </a:t>
                      </a:r>
                      <a:r>
                        <a:rPr lang="el-G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επιφάνειας δαπέδου των κτιρίων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ανά έτος</a:t>
                      </a:r>
                      <a:endParaRPr lang="en-US" sz="1600" u="none" strike="noStrike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kWh/m</a:t>
                      </a:r>
                      <a:r>
                        <a:rPr lang="en-US" sz="1800" kern="1200" baseline="300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έτος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Μετρήσεις</a:t>
                      </a:r>
                      <a:r>
                        <a:rPr lang="el-GR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ή Υπολογισμοί</a:t>
                      </a:r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221512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65573" y="4633978"/>
            <a:ext cx="7625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9" y="4633978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59" y="2837221"/>
            <a:ext cx="3563280" cy="165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8" y="5100077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65573" y="4989715"/>
            <a:ext cx="7625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Για την αξιολόγηση της </a:t>
            </a:r>
            <a:r>
              <a:rPr lang="el-GR" sz="2000" b="1" dirty="0"/>
              <a:t>πραγματικής </a:t>
            </a:r>
            <a:r>
              <a:rPr lang="el-GR" sz="2000" b="1" dirty="0" smtClean="0"/>
              <a:t>επίδοσης </a:t>
            </a:r>
            <a:r>
              <a:rPr lang="el-GR" sz="2000" dirty="0" smtClean="0"/>
              <a:t>της </a:t>
            </a:r>
            <a:r>
              <a:rPr lang="el-GR" sz="2000" dirty="0"/>
              <a:t>αστικής περιοχής είναι </a:t>
            </a:r>
            <a:r>
              <a:rPr lang="el-GR" sz="2000" b="1" dirty="0"/>
              <a:t>προτιμότερο</a:t>
            </a:r>
            <a:r>
              <a:rPr lang="el-GR" sz="2000" dirty="0"/>
              <a:t> να χρησιμοποιούνται </a:t>
            </a:r>
            <a:r>
              <a:rPr lang="el-GR" sz="2000" dirty="0" smtClean="0"/>
              <a:t>δεδομένα από </a:t>
            </a:r>
            <a:r>
              <a:rPr lang="el-GR" sz="2000" b="1" dirty="0" smtClean="0"/>
              <a:t>μετρήσεις</a:t>
            </a:r>
            <a:r>
              <a:rPr lang="el-GR" sz="2000" dirty="0" smtClean="0"/>
              <a:t>. </a:t>
            </a:r>
            <a:r>
              <a:rPr lang="el-GR" sz="2000" dirty="0"/>
              <a:t>Εάν </a:t>
            </a:r>
            <a:r>
              <a:rPr lang="el-GR" sz="2000" dirty="0" smtClean="0"/>
              <a:t>δεν </a:t>
            </a:r>
            <a:r>
              <a:rPr lang="el-GR" sz="2000" dirty="0"/>
              <a:t>είναι διαθέσιμα, χρησιμοποιούνται </a:t>
            </a:r>
            <a:r>
              <a:rPr lang="el-GR" sz="2000" dirty="0" smtClean="0"/>
              <a:t>δεδομένα από υπολογισμούς.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682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8</a:t>
            </a:fld>
            <a:endParaRPr lang="en-US"/>
          </a:p>
        </p:txBody>
      </p:sp>
      <p:sp>
        <p:nvSpPr>
          <p:cNvPr id="1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59643" y="1388736"/>
            <a:ext cx="7725027" cy="494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Το </a:t>
            </a:r>
            <a:r>
              <a:rPr lang="el-GR" sz="2400" b="1" dirty="0"/>
              <a:t>όριο</a:t>
            </a:r>
            <a:r>
              <a:rPr lang="el-GR" sz="2400" dirty="0"/>
              <a:t> αξιολόγησης είναι </a:t>
            </a:r>
            <a:r>
              <a:rPr lang="el-GR" sz="2400" b="1" dirty="0" smtClean="0"/>
              <a:t>όλα τα κτίρια </a:t>
            </a:r>
            <a:r>
              <a:rPr lang="el-GR" sz="2400" dirty="0" smtClean="0"/>
              <a:t>στην </a:t>
            </a:r>
            <a:r>
              <a:rPr lang="el-GR" sz="2400" b="1" dirty="0" smtClean="0"/>
              <a:t>γειτονιά 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2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26592"/>
            <a:ext cx="8432156" cy="48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ΟΡΙ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ΠΕΔΙ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ΕΦΑΡΜΟΓΗΣ</a:t>
            </a:r>
            <a:endParaRPr lang="en-US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787681"/>
            <a:ext cx="8678781" cy="3982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l-GR" dirty="0"/>
              <a:t>Το </a:t>
            </a:r>
            <a:r>
              <a:rPr lang="el-GR" b="1" dirty="0"/>
              <a:t>πεδίο εφαρμογής </a:t>
            </a:r>
            <a:r>
              <a:rPr lang="el-GR" dirty="0"/>
              <a:t>του δείκτη περιλαμβάνει </a:t>
            </a:r>
            <a:r>
              <a:rPr lang="el-GR" dirty="0" smtClean="0"/>
              <a:t>τις εξής </a:t>
            </a:r>
            <a:r>
              <a:rPr lang="el-GR" b="1" dirty="0" smtClean="0"/>
              <a:t>τελικές </a:t>
            </a:r>
            <a:r>
              <a:rPr lang="el-GR" b="1" dirty="0"/>
              <a:t>χρήσεις &amp; τεχνικές υπηρεσίες των </a:t>
            </a:r>
            <a:r>
              <a:rPr lang="el-GR" b="1" dirty="0" smtClean="0"/>
              <a:t>κτιρίων</a:t>
            </a:r>
            <a:r>
              <a:rPr lang="el-GR" dirty="0" smtClean="0"/>
              <a:t>:</a:t>
            </a:r>
            <a:endParaRPr lang="en-US" dirty="0" smtClean="0"/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Θέρμανση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Ψύξη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Αερισμό</a:t>
            </a:r>
            <a:r>
              <a:rPr lang="en-US" dirty="0" smtClean="0"/>
              <a:t>,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Ζεστό νερό χρήσης (ΖΝΧ)</a:t>
            </a:r>
            <a:r>
              <a:rPr lang="en-US" dirty="0" smtClean="0"/>
              <a:t> </a:t>
            </a:r>
          </a:p>
          <a:p>
            <a:pPr marL="577850" indent="0">
              <a:spcBef>
                <a:spcPts val="1800"/>
              </a:spcBef>
              <a:buNone/>
            </a:pPr>
            <a:r>
              <a:rPr lang="el-GR" sz="1800" i="1" dirty="0" smtClean="0"/>
              <a:t>Η </a:t>
            </a:r>
            <a:r>
              <a:rPr lang="el-GR" sz="1800" i="1" dirty="0"/>
              <a:t>χρήση των διαφόρων μορφών ενέργειας αναφέρεται και ως</a:t>
            </a:r>
            <a:r>
              <a:rPr lang="en-US" sz="1800" i="1" dirty="0"/>
              <a:t> </a:t>
            </a:r>
            <a:r>
              <a:rPr lang="el-GR" sz="1800" b="1" i="1" dirty="0"/>
              <a:t>κατανάλωση ενέργειας </a:t>
            </a:r>
            <a:r>
              <a:rPr lang="el-GR" sz="1800" i="1" dirty="0"/>
              <a:t>για την λειτουργία των </a:t>
            </a:r>
            <a:r>
              <a:rPr lang="el-GR" sz="1800" i="1" dirty="0" smtClean="0"/>
              <a:t>κτιρίων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" y="4482982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2748080"/>
            <a:ext cx="4846320" cy="10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9</a:t>
            </a:fld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6A089E5-01BB-4338-9765-31AF63FC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.1.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l-GR" sz="1400" dirty="0" smtClean="0"/>
              <a:t>  </a:t>
            </a:r>
            <a:r>
              <a:rPr lang="el-G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ΘΕΡΜΙΚΗ ΕΝΕΡΓΕΙΑ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0" y="796273"/>
            <a:ext cx="7680026" cy="256590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ΜΕΘΟΔΟΣ ΥΠΟΛΟΓΙΣΜΟΥ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1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μέθοδος υπολογισμού βασίζεται </a:t>
            </a:r>
            <a:r>
              <a:rPr lang="el-GR" sz="2000" dirty="0" smtClean="0"/>
              <a:t>σε μια σειρά Ευρωπαϊκών </a:t>
            </a:r>
            <a:r>
              <a:rPr lang="el-GR" sz="2000" dirty="0"/>
              <a:t>Πρότυπο CEN </a:t>
            </a:r>
            <a:r>
              <a:rPr lang="el-GR" sz="2000" dirty="0" smtClean="0"/>
              <a:t>τα οποία υποστηρίζουν την εφαρμογή της </a:t>
            </a:r>
            <a:r>
              <a:rPr lang="en-US" sz="2000" b="1" dirty="0" smtClean="0"/>
              <a:t>EPBD</a:t>
            </a:r>
            <a:r>
              <a:rPr lang="en-US" sz="2000" dirty="0" smtClean="0"/>
              <a:t> [1] </a:t>
            </a:r>
            <a:r>
              <a:rPr lang="el-GR" sz="2000" dirty="0" smtClean="0"/>
              <a:t>στην Ευρώπη. Η </a:t>
            </a:r>
            <a:r>
              <a:rPr lang="el-GR" sz="2000" dirty="0"/>
              <a:t>σειρά προτύπων CEN, η οποία επί του παρόντος αποτελεί τη βάση για τις περισσότερες από τις εθνικές μεθόδους </a:t>
            </a:r>
            <a:r>
              <a:rPr lang="el-GR" sz="2000" dirty="0" smtClean="0"/>
              <a:t>υπολογισμού (όπως και στην Ελλάδα</a:t>
            </a:r>
            <a:r>
              <a:rPr lang="en-US" sz="2000" dirty="0" smtClean="0"/>
              <a:t> [2]</a:t>
            </a:r>
            <a:r>
              <a:rPr lang="el-GR" sz="2000" dirty="0" smtClean="0"/>
              <a:t>), </a:t>
            </a:r>
            <a:r>
              <a:rPr lang="el-GR" sz="2000" dirty="0"/>
              <a:t>περιλαμβάνει το πρότυπο </a:t>
            </a:r>
            <a:r>
              <a:rPr lang="el-GR" sz="2000" b="1" dirty="0"/>
              <a:t>EN 15603 </a:t>
            </a:r>
            <a:r>
              <a:rPr lang="el-GR" sz="2000" dirty="0" smtClean="0"/>
              <a:t>[3] </a:t>
            </a:r>
            <a:r>
              <a:rPr lang="el-GR" sz="2000" dirty="0"/>
              <a:t>που συγκεντρώνει τα </a:t>
            </a:r>
            <a:r>
              <a:rPr lang="el-GR" sz="2000" dirty="0" smtClean="0"/>
              <a:t>αποτελέσματα από το </a:t>
            </a:r>
            <a:r>
              <a:rPr lang="el-GR" sz="2000" dirty="0"/>
              <a:t>πρότυπο </a:t>
            </a:r>
            <a:r>
              <a:rPr lang="el-GR" sz="2000" b="1" dirty="0"/>
              <a:t>EN ISO 13790 </a:t>
            </a:r>
            <a:r>
              <a:rPr lang="el-GR" sz="2000" dirty="0" smtClean="0"/>
              <a:t>[4].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39" y="2370420"/>
            <a:ext cx="1288395" cy="104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4328516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3801" y="4281109"/>
            <a:ext cx="84336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Μπορεί να χρησιμοποιηθούν </a:t>
            </a:r>
            <a:r>
              <a:rPr lang="el-GR" sz="2000" b="1" dirty="0" smtClean="0"/>
              <a:t>εκτιμήσεις</a:t>
            </a:r>
            <a:r>
              <a:rPr lang="el-GR" sz="2000" dirty="0" smtClean="0"/>
              <a:t> για τη </a:t>
            </a:r>
            <a:r>
              <a:rPr lang="el-GR" sz="2000" dirty="0"/>
              <a:t>χρήση </a:t>
            </a:r>
            <a:r>
              <a:rPr lang="el-GR" sz="2000" dirty="0" smtClean="0"/>
              <a:t>της θερμικής ενέργειας στα κτίρια, ώστε να είναι δυνατή η συμπλήρωση των στοιχείων για τον συγκεκριμένο δείκτη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000" dirty="0"/>
              <a:t>Η </a:t>
            </a:r>
            <a:r>
              <a:rPr lang="el-GR" sz="2000" b="1" dirty="0"/>
              <a:t>πηγή </a:t>
            </a:r>
            <a:r>
              <a:rPr lang="el-GR" sz="2000" b="1" dirty="0" smtClean="0"/>
              <a:t>των δεδομένων </a:t>
            </a:r>
            <a:r>
              <a:rPr lang="el-GR" sz="2000" dirty="0"/>
              <a:t>πρέπει πάντα να </a:t>
            </a:r>
            <a:r>
              <a:rPr lang="el-GR" sz="2000" b="1" dirty="0"/>
              <a:t>δηλώνεται με σαφήνεια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30839" y="3563236"/>
            <a:ext cx="8452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b="1" dirty="0"/>
              <a:t>υφιστάμενα κτίρια &amp; εγκαταστάσεις</a:t>
            </a:r>
            <a:r>
              <a:rPr lang="en-US" sz="2000" dirty="0"/>
              <a:t>, </a:t>
            </a:r>
            <a:r>
              <a:rPr lang="el-GR" sz="2000" dirty="0"/>
              <a:t>η χρήση της ενέργειας συνιστάται να βασίζεται σε </a:t>
            </a:r>
            <a:r>
              <a:rPr lang="el-GR" sz="2000" b="1" dirty="0" smtClean="0"/>
              <a:t>μετρήσεις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3599376"/>
            <a:ext cx="378512" cy="3688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7" y="5302645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19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C8A6DC6B8B49479FF506FCDFE0B38A" ma:contentTypeVersion="7" ma:contentTypeDescription="Stvaranje novog dokumenta." ma:contentTypeScope="" ma:versionID="17f25fdbb958e2ac9e7381b472988aee">
  <xsd:schema xmlns:xsd="http://www.w3.org/2001/XMLSchema" xmlns:xs="http://www.w3.org/2001/XMLSchema" xmlns:p="http://schemas.microsoft.com/office/2006/metadata/properties" xmlns:ns2="eb5fb299-4249-4b9d-bb6e-80e2e74f6c21" xmlns:ns3="60f0558c-3963-48cf-a64e-d62672273061" targetNamespace="http://schemas.microsoft.com/office/2006/metadata/properties" ma:root="true" ma:fieldsID="372f9689eae8a739053a620e1c263b79" ns2:_="" ns3:_="">
    <xsd:import namespace="eb5fb299-4249-4b9d-bb6e-80e2e74f6c21"/>
    <xsd:import namespace="60f0558c-3963-48cf-a64e-d626722730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fb299-4249-4b9d-bb6e-80e2e74f6c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0558c-3963-48cf-a64e-d62672273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A16C3-6B7F-4E8D-9AF7-97BF5B553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7D46D-CDE5-4610-A4EE-C3E44C10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fb299-4249-4b9d-bb6e-80e2e74f6c21"/>
    <ds:schemaRef ds:uri="60f0558c-3963-48cf-a64e-d62672273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A86A1-D1BE-469D-A98E-E9939B7B7FC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0f0558c-3963-48cf-a64e-d62672273061"/>
    <ds:schemaRef ds:uri="eb5fb299-4249-4b9d-bb6e-80e2e74f6c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2022</Words>
  <Application>Microsoft Office PowerPoint</Application>
  <PresentationFormat>On-screen Show (4:3)</PresentationFormat>
  <Paragraphs>225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SimSun</vt:lpstr>
      <vt:lpstr>Arial</vt:lpstr>
      <vt:lpstr>Arial Narrow</vt:lpstr>
      <vt:lpstr>Arimo</vt:lpstr>
      <vt:lpstr>Calibri</vt:lpstr>
      <vt:lpstr>Courier New</vt:lpstr>
      <vt:lpstr>Symbol</vt:lpstr>
      <vt:lpstr>Times New Roman</vt:lpstr>
      <vt:lpstr>Wingdings</vt:lpstr>
      <vt:lpstr>Larissa</vt:lpstr>
      <vt:lpstr>PowerPoint Presentation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  <vt:lpstr>Γ.1.1  - ΘΕΡΜΙΚΗ ΕΝΕΡΓΕΙΑ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heimaten</dc:creator>
  <cp:lastModifiedBy>Πόπη Δρούτσα</cp:lastModifiedBy>
  <cp:revision>203</cp:revision>
  <cp:lastPrinted>2018-05-28T12:30:57Z</cp:lastPrinted>
  <dcterms:created xsi:type="dcterms:W3CDTF">2017-01-09T10:20:00Z</dcterms:created>
  <dcterms:modified xsi:type="dcterms:W3CDTF">2019-10-18T07:47:09Z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0x01010062C8A6DC6B8B49479FF506FCDFE0B38A</vt:lpwstr>
  </property>
</Properties>
</file>