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5" r:id="rId6"/>
    <p:sldId id="455" r:id="rId7"/>
    <p:sldId id="456" r:id="rId8"/>
    <p:sldId id="477" r:id="rId9"/>
    <p:sldId id="318" r:id="rId10"/>
    <p:sldId id="458" r:id="rId11"/>
    <p:sldId id="478" r:id="rId12"/>
    <p:sldId id="480" r:id="rId13"/>
    <p:sldId id="481" r:id="rId14"/>
    <p:sldId id="482" r:id="rId15"/>
    <p:sldId id="483" r:id="rId16"/>
    <p:sldId id="487" r:id="rId17"/>
    <p:sldId id="488" r:id="rId18"/>
    <p:sldId id="484" r:id="rId19"/>
    <p:sldId id="465" r:id="rId20"/>
    <p:sldId id="467" r:id="rId21"/>
    <p:sldId id="485" r:id="rId22"/>
    <p:sldId id="492" r:id="rId23"/>
    <p:sldId id="469" r:id="rId24"/>
    <p:sldId id="489" r:id="rId25"/>
    <p:sldId id="490" r:id="rId26"/>
    <p:sldId id="491" r:id="rId2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Malinovec Puček" initials="MM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CC99"/>
    <a:srgbClr val="FFFFCC"/>
    <a:srgbClr val="4D4D4D"/>
    <a:srgbClr val="009900"/>
    <a:srgbClr val="0000CC"/>
    <a:srgbClr val="FF9900"/>
    <a:srgbClr val="FF9B9B"/>
    <a:srgbClr val="FFC9C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84" autoAdjust="0"/>
  </p:normalViewPr>
  <p:slideViewPr>
    <p:cSldViewPr snapToGrid="0" showGuides="1"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-3738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161122B7-F128-4E7A-90EF-B937752231F2}" type="datetimeFigureOut">
              <a:rPr lang="de-AT" smtClean="0"/>
              <a:t>18.10.2019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AD4349D8-82E8-4DA1-B942-901C63439EB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61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E7029A03-CC8B-4F0C-9ED9-B737F11F654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1408F923-A320-42BD-84A6-601815CE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F923-A320-42BD-84A6-601815CE83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916832"/>
            <a:ext cx="5004050" cy="494116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3356992"/>
            <a:ext cx="6400800" cy="2520280"/>
          </a:xfrm>
        </p:spPr>
        <p:txBody>
          <a:bodyPr>
            <a:noAutofit/>
          </a:bodyPr>
          <a:lstStyle>
            <a:lvl1pPr marL="0" indent="0" algn="l">
              <a:buNone/>
              <a:defRPr sz="4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Header Content</a:t>
            </a:r>
          </a:p>
          <a:p>
            <a:r>
              <a:rPr lang="de-DE" dirty="0"/>
              <a:t>Name PP / </a:t>
            </a:r>
            <a:r>
              <a:rPr lang="de-DE" dirty="0" err="1"/>
              <a:t>Presenter</a:t>
            </a:r>
            <a:endParaRPr lang="de-DE" dirty="0"/>
          </a:p>
          <a:p>
            <a:r>
              <a:rPr lang="de-DE" dirty="0"/>
              <a:t>Event</a:t>
            </a:r>
          </a:p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61B04D2-5F89-402D-B449-8D97A3660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560" y="6198587"/>
            <a:ext cx="42027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WP4 -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ΔΡΑΣΗ</a:t>
            </a: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4.2: CESBA MED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 ΚΑΤΑΡΤΗΣΗΣ</a:t>
            </a:r>
            <a:endParaRPr kumimoji="0" lang="en-US" altLang="it-IT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ΠΑΡΑΔΟΤΕΟ</a:t>
            </a:r>
            <a:r>
              <a:rPr kumimoji="0" lang="en-US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4.2.1</a:t>
            </a:r>
            <a:r>
              <a:rPr kumimoji="0" lang="it-IT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2008"/>
            <a:ext cx="4545078" cy="24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>
            <a:lvl1pPr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Γ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.1.1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ΗΛΕΚΤΡΙΚΗ ΕΝΕΡΓΕΙΑ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336431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Testo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1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Γ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.1.1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ΗΛΕΚΤΡΙΚΗ ΕΝΕΡΓΕΙΑ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19910"/>
            <a:ext cx="8229600" cy="493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1338" y="6356350"/>
            <a:ext cx="61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 </a:t>
            </a:r>
            <a:fld id="{243FB592-B9A9-49AA-A86F-4031F7B978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18181"/>
            <a:ext cx="9144000" cy="0"/>
          </a:xfrm>
          <a:prstGeom prst="line">
            <a:avLst/>
          </a:prstGeom>
          <a:ln w="38100">
            <a:solidFill>
              <a:srgbClr val="159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31231"/>
            <a:ext cx="1107831" cy="6381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E8A9E16-C193-4E5B-B9C6-F4E1DAD62E47}"/>
              </a:ext>
            </a:extLst>
          </p:cNvPr>
          <p:cNvSpPr/>
          <p:nvPr userDrawn="1"/>
        </p:nvSpPr>
        <p:spPr>
          <a:xfrm>
            <a:off x="1749669" y="6207073"/>
            <a:ext cx="620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ΕΚΠΑΙΔΕΥΤΙΚΗ</a:t>
            </a:r>
            <a:r>
              <a:rPr lang="el-GR" sz="1200" baseline="0" dirty="0" smtClean="0"/>
              <a:t> ΕΝΟΤΗΤΑ </a:t>
            </a:r>
            <a:r>
              <a:rPr lang="en-US" sz="1200" dirty="0" smtClean="0"/>
              <a:t>8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el-GR" sz="1200" dirty="0" smtClean="0"/>
              <a:t>ΚΡΙΤΗΡΙΑ ΑΞΙΟΛΟΓΗΣΗΣ ΤΟΥ ΕΛΛΗΝΙΚΟΥ ΕΡΓΑΛΕΙΟΥ S</a:t>
            </a:r>
            <a:r>
              <a:rPr lang="en-US" sz="1200" dirty="0" smtClean="0"/>
              <a:t>N</a:t>
            </a:r>
            <a:r>
              <a:rPr lang="el-GR" sz="1200" dirty="0" smtClean="0"/>
              <a:t>TOOL - ΚΛΙΜΑΚΑ ΓΕΙΤΟΝΙΑΣ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9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L/TXT/PDF/?uri=CELEX:32018L0844&amp;from=E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portal.tee.gr/portal/page/portal/SCIENTIFIC_WORK/GR_ENERGEIAS/kena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"/><Relationship Id="rId5" Type="http://schemas.openxmlformats.org/officeDocument/2006/relationships/hyperlink" Target="https://ec.europa.eu/energy/en/topics/energy-strategy-and-energy-union/clean-energy-all-europeans" TargetMode="Externa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rae.org/technical-resources/bookstore/ashrae-greenguide-the-design-construction-and-operation-of-sustainable-buildings" TargetMode="External"/><Relationship Id="rId2" Type="http://schemas.openxmlformats.org/officeDocument/2006/relationships/hyperlink" Target="http://www.ypeka.gr/LinkClick.aspx?fileticket=u1Ez6ny5W90%3D&amp;tabid=281&amp;language=el-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sevier.com/books/handbook-of-energy-efficiency-in-buildings/desideri/978-0-12-812817-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ashrae.org/technical-resources/standards-and-guidelines/read-only-versions-of-ashrae-standa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466086" y="3347264"/>
            <a:ext cx="640080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>
                <a:solidFill>
                  <a:srgbClr val="0070C0"/>
                </a:solidFill>
              </a:rPr>
              <a:t>Εκπαιδευτική Ενότητα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l-GR" sz="3600" dirty="0" smtClean="0">
                <a:solidFill>
                  <a:srgbClr val="0070C0"/>
                </a:solidFill>
              </a:rPr>
              <a:t>8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l-GR" sz="3200" dirty="0" smtClean="0"/>
              <a:t>Κριτήρια αξιολόγησης του </a:t>
            </a:r>
            <a:r>
              <a:rPr lang="el-GR" sz="3200" dirty="0"/>
              <a:t>Ελληνικού εργαλείου </a:t>
            </a:r>
            <a:r>
              <a:rPr lang="el-GR" sz="3200" dirty="0" err="1" smtClean="0"/>
              <a:t>SΝTool</a:t>
            </a:r>
            <a:r>
              <a:rPr lang="el-GR" sz="3200" dirty="0" smtClean="0"/>
              <a:t> - Κλίμακα Γειτονιάς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9081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10</a:t>
            </a:fld>
            <a:endParaRPr lang="en-US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350850"/>
            <a:ext cx="8752439" cy="2709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Σε υφιστάμενα κτίρια, η </a:t>
            </a:r>
            <a:r>
              <a:rPr lang="el-GR" sz="2000" b="1" dirty="0" smtClean="0"/>
              <a:t>πραγματική χρήση ηλεκτρικής ενέργειας </a:t>
            </a:r>
            <a:r>
              <a:rPr lang="el-GR" sz="2000" dirty="0" smtClean="0"/>
              <a:t>μπορεί να μετρηθεί. </a:t>
            </a:r>
            <a:r>
              <a:rPr lang="el-GR" sz="2000" dirty="0"/>
              <a:t>Εάν </a:t>
            </a:r>
            <a:r>
              <a:rPr lang="el-GR" sz="2000" dirty="0" smtClean="0"/>
              <a:t>τα κτίρια διαθέτουν BEMS </a:t>
            </a:r>
            <a:r>
              <a:rPr lang="el-GR" sz="2000" dirty="0"/>
              <a:t>ή BMS τότε είναι εύκολη η ανάκτηση </a:t>
            </a:r>
            <a:r>
              <a:rPr lang="el-GR" sz="2000" dirty="0" smtClean="0"/>
              <a:t>των δεδομένων </a:t>
            </a:r>
            <a:r>
              <a:rPr lang="el-GR" sz="2000" dirty="0"/>
              <a:t>για τις επιμέρους τελικές </a:t>
            </a:r>
            <a:r>
              <a:rPr lang="el-GR" sz="2000" dirty="0" smtClean="0"/>
              <a:t>χρήσεις.</a:t>
            </a:r>
            <a:endParaRPr lang="el-GR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1600" b="1" dirty="0" smtClean="0"/>
              <a:t>BEMS</a:t>
            </a:r>
            <a:r>
              <a:rPr lang="el-GR" sz="1600" dirty="0" smtClean="0"/>
              <a:t> </a:t>
            </a:r>
            <a:r>
              <a:rPr lang="el-GR" sz="1600" dirty="0"/>
              <a:t>- Κεντρικά συστήματα ενεργειακής </a:t>
            </a:r>
            <a:r>
              <a:rPr lang="el-GR" sz="1600"/>
              <a:t>διαχείρισης </a:t>
            </a:r>
            <a:r>
              <a:rPr lang="el-GR" sz="1600" smtClean="0"/>
              <a:t>κτιρίων που </a:t>
            </a:r>
            <a:r>
              <a:rPr lang="el-GR" sz="1600" dirty="0"/>
              <a:t>ελέγχουν &amp; καταγράφουν τις ενεργειακές </a:t>
            </a:r>
            <a:r>
              <a:rPr lang="el-GR" sz="1600" dirty="0" smtClean="0"/>
              <a:t>τελικές χρήσεις </a:t>
            </a:r>
            <a:r>
              <a:rPr lang="el-GR" sz="1600" dirty="0"/>
              <a:t>για την λειτουργία των τεχνικών εγκαταστάσεων </a:t>
            </a:r>
            <a:r>
              <a:rPr lang="el-GR" sz="1600" dirty="0" smtClean="0"/>
              <a:t>(</a:t>
            </a:r>
            <a:r>
              <a:rPr lang="el-GR" sz="1600" dirty="0"/>
              <a:t>π.χ. θέρμανση, ψύξη, αερισμό, ΖΝΧ, φωτισμό, συσκευές) και </a:t>
            </a:r>
            <a:r>
              <a:rPr lang="el-GR" sz="1600" dirty="0" smtClean="0"/>
              <a:t>τον έλεγχο των εσωτερικών συνθηκών</a:t>
            </a:r>
            <a:r>
              <a:rPr lang="en-US" sz="1600" dirty="0" smtClean="0"/>
              <a:t>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/>
              <a:t>BMS</a:t>
            </a:r>
            <a:r>
              <a:rPr lang="el-GR" sz="1600" dirty="0"/>
              <a:t> </a:t>
            </a:r>
            <a:r>
              <a:rPr lang="el-GR" sz="1600" dirty="0" smtClean="0"/>
              <a:t>- Κεντρικά </a:t>
            </a:r>
            <a:r>
              <a:rPr lang="el-GR" sz="1600" dirty="0"/>
              <a:t>συστήματα </a:t>
            </a:r>
            <a:r>
              <a:rPr lang="el-GR" sz="1600" dirty="0" smtClean="0"/>
              <a:t>διαχείρισης κτιρίων που επιπλέον ελέγχουν και άλλες λειτουργίες τους </a:t>
            </a:r>
            <a:r>
              <a:rPr lang="en-US" sz="1600" dirty="0" smtClean="0"/>
              <a:t>(</a:t>
            </a:r>
            <a:r>
              <a:rPr lang="el-GR" sz="1600" dirty="0" smtClean="0"/>
              <a:t>π.χ. ανελκυστήρες, ασφάλεια, προσβασιμότητα, πυροπροστασία</a:t>
            </a:r>
            <a:r>
              <a:rPr lang="en-US" sz="1600" dirty="0" smtClean="0"/>
              <a:t>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255" y="3880191"/>
            <a:ext cx="85187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dirty="0" smtClean="0"/>
              <a:t>Χρησιμοποιήστε </a:t>
            </a:r>
            <a:r>
              <a:rPr lang="el-GR" sz="2000" b="1" dirty="0" smtClean="0"/>
              <a:t>δεδομένα από τουλάχιστον 12 διαδοχικούς μήνες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Για πιο αντιπροσωπευτικά αποτελέσματα, χρησιμοποιήστε ιστορικά δεδομένα </a:t>
            </a:r>
            <a:r>
              <a:rPr lang="el-GR" sz="2000" b="1" dirty="0" smtClean="0"/>
              <a:t>3ετίας</a:t>
            </a:r>
            <a:r>
              <a:rPr lang="el-GR" sz="2000" dirty="0" smtClean="0"/>
              <a:t> ή μεγαλύτερης χρονικής διάρκειας, εάν υπάρχουν. Έτσι εξομαλύνονται οι </a:t>
            </a:r>
            <a:r>
              <a:rPr lang="el-GR" sz="2000" dirty="0"/>
              <a:t>επιδράσεις από την διακύμανση των καιρικών συνθηκών και </a:t>
            </a:r>
            <a:r>
              <a:rPr lang="el-GR" sz="2000" dirty="0" smtClean="0"/>
              <a:t>συνυπολογίζονται άλλες </a:t>
            </a:r>
            <a:r>
              <a:rPr lang="el-GR" sz="2000" dirty="0"/>
              <a:t>εγγενείς διακυμάνσεις σε σχέση με την λειτουργία </a:t>
            </a:r>
            <a:r>
              <a:rPr lang="el-GR" sz="2000" dirty="0" smtClean="0"/>
              <a:t>των κτιρίων.</a:t>
            </a:r>
            <a:endParaRPr lang="en-US" sz="20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875081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4339527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5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11</a:t>
            </a:fld>
            <a:endParaRPr lang="en-US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6" y="3687886"/>
            <a:ext cx="474469" cy="47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334681"/>
            <a:ext cx="8852232" cy="988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Σε υφιστάμενα κτίρια, η </a:t>
            </a:r>
            <a:r>
              <a:rPr lang="el-GR" sz="2000" dirty="0"/>
              <a:t>πραγματική </a:t>
            </a:r>
            <a:r>
              <a:rPr lang="el-GR" sz="2000" dirty="0" smtClean="0"/>
              <a:t>χρήση ηλεκτρικής ενέργειας είναι </a:t>
            </a:r>
            <a:r>
              <a:rPr lang="el-GR" sz="2000" dirty="0"/>
              <a:t>επίσης διαθέσιμη από τους λογαριασμούς. Για πιο αντιπροσωπευτικά αποτελέσματα, χρησιμοποιήστε ιστορικά δεδομένα μεγάλης χρονικής διάρκειας (π.χ. </a:t>
            </a:r>
            <a:r>
              <a:rPr lang="el-GR" sz="2000" b="1" dirty="0"/>
              <a:t>3ετίας</a:t>
            </a:r>
            <a:r>
              <a:rPr lang="el-GR" sz="2000" dirty="0" smtClean="0"/>
              <a:t>).</a:t>
            </a:r>
            <a:endParaRPr lang="en-US" sz="2000" dirty="0" smtClean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489244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159829" y="2323069"/>
            <a:ext cx="4060373" cy="3858172"/>
            <a:chOff x="5159829" y="2323069"/>
            <a:chExt cx="4060373" cy="3858172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708" y="2323069"/>
              <a:ext cx="1402709" cy="1828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405" y="4223982"/>
              <a:ext cx="348620" cy="4467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5159829" y="4223983"/>
              <a:ext cx="2311461" cy="1723367"/>
              <a:chOff x="5067229" y="4223983"/>
              <a:chExt cx="2311461" cy="1723367"/>
            </a:xfrm>
          </p:grpSpPr>
          <p:sp>
            <p:nvSpPr>
              <p:cNvPr id="31" name="Chevron 30"/>
              <p:cNvSpPr/>
              <p:nvPr/>
            </p:nvSpPr>
            <p:spPr>
              <a:xfrm rot="5400000">
                <a:off x="6288750" y="4286101"/>
                <a:ext cx="725714" cy="601477"/>
              </a:xfrm>
              <a:prstGeom prst="chevron">
                <a:avLst/>
              </a:prstGeom>
              <a:solidFill>
                <a:srgbClr val="1A965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67229" y="5024020"/>
                <a:ext cx="223482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l-GR" b="1" dirty="0">
                    <a:solidFill>
                      <a:srgbClr val="006600"/>
                    </a:solidFill>
                  </a:rPr>
                  <a:t>Τεχνικές υπηρεσίες</a:t>
                </a:r>
                <a:endParaRPr lang="en-US" b="1" dirty="0" smtClean="0">
                  <a:solidFill>
                    <a:srgbClr val="006600"/>
                  </a:solidFill>
                </a:endParaRPr>
              </a:p>
              <a:p>
                <a:pPr algn="r"/>
                <a:r>
                  <a:rPr lang="en-US" sz="1200" i="1" dirty="0" smtClean="0">
                    <a:solidFill>
                      <a:srgbClr val="006600"/>
                    </a:solidFill>
                  </a:rPr>
                  <a:t>(</a:t>
                </a:r>
                <a:r>
                  <a:rPr lang="el-GR" sz="1200" i="1" dirty="0" smtClean="0">
                    <a:solidFill>
                      <a:srgbClr val="006600"/>
                    </a:solidFill>
                  </a:rPr>
                  <a:t>τελικές χρήσεις για θέρμανση</a:t>
                </a:r>
                <a:r>
                  <a:rPr lang="en-US" sz="1200" i="1" dirty="0" smtClean="0">
                    <a:solidFill>
                      <a:srgbClr val="006600"/>
                    </a:solidFill>
                  </a:rPr>
                  <a:t>, </a:t>
                </a:r>
                <a:r>
                  <a:rPr lang="el-GR" sz="1200" i="1" dirty="0" smtClean="0">
                    <a:solidFill>
                      <a:srgbClr val="006600"/>
                    </a:solidFill>
                  </a:rPr>
                  <a:t>ΖΝΧ</a:t>
                </a:r>
                <a:r>
                  <a:rPr lang="en-US" sz="1200" i="1" dirty="0" smtClean="0">
                    <a:solidFill>
                      <a:srgbClr val="006600"/>
                    </a:solidFill>
                  </a:rPr>
                  <a:t>, </a:t>
                </a:r>
                <a:r>
                  <a:rPr lang="el-GR" sz="1200" i="1" dirty="0" smtClean="0">
                    <a:solidFill>
                      <a:srgbClr val="006600"/>
                    </a:solidFill>
                  </a:rPr>
                  <a:t>ψύξη</a:t>
                </a:r>
                <a:r>
                  <a:rPr lang="en-US" sz="1200" i="1" dirty="0" smtClean="0">
                    <a:solidFill>
                      <a:srgbClr val="006600"/>
                    </a:solidFill>
                  </a:rPr>
                  <a:t>, </a:t>
                </a:r>
                <a:r>
                  <a:rPr lang="el-GR" sz="1200" i="1" dirty="0" smtClean="0">
                    <a:solidFill>
                      <a:srgbClr val="006600"/>
                    </a:solidFill>
                  </a:rPr>
                  <a:t>φωτισμό</a:t>
                </a:r>
                <a:r>
                  <a:rPr lang="en-US" sz="1200" i="1" dirty="0" smtClean="0">
                    <a:solidFill>
                      <a:srgbClr val="006600"/>
                    </a:solidFill>
                  </a:rPr>
                  <a:t>, </a:t>
                </a:r>
                <a:r>
                  <a:rPr lang="el-GR" sz="1200" i="1" dirty="0" smtClean="0">
                    <a:solidFill>
                      <a:srgbClr val="006600"/>
                    </a:solidFill>
                  </a:rPr>
                  <a:t>βοηθητικά συστήματα</a:t>
                </a:r>
                <a:r>
                  <a:rPr lang="en-US" sz="1200" i="1" dirty="0" smtClean="0">
                    <a:solidFill>
                      <a:srgbClr val="006600"/>
                    </a:solidFill>
                  </a:rPr>
                  <a:t>)</a:t>
                </a:r>
                <a:endParaRPr lang="en-US" sz="1200" i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92514" y="4224803"/>
                <a:ext cx="1386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/>
                  <a:t>ΕΝΤΟΣ</a:t>
                </a:r>
              </a:p>
              <a:p>
                <a:pPr algn="ctr"/>
                <a:r>
                  <a:rPr lang="el-GR" b="1" dirty="0"/>
                  <a:t>πεδίου εφαρμογής</a:t>
                </a:r>
                <a:endParaRPr lang="en-US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470852" y="3663509"/>
              <a:ext cx="1749350" cy="2517732"/>
              <a:chOff x="7378252" y="3663509"/>
              <a:chExt cx="1749350" cy="2517732"/>
            </a:xfrm>
          </p:grpSpPr>
          <p:sp>
            <p:nvSpPr>
              <p:cNvPr id="27" name="Chevron 26"/>
              <p:cNvSpPr/>
              <p:nvPr/>
            </p:nvSpPr>
            <p:spPr>
              <a:xfrm rot="5400000">
                <a:off x="7745972" y="4286101"/>
                <a:ext cx="725714" cy="601477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78252" y="4980912"/>
                <a:ext cx="174935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Συσκευές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l-G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Μαγείρεμα κ.α.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1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:r>
                  <a:rPr lang="el-GR" sz="1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συσκευές</a:t>
                </a:r>
                <a:r>
                  <a:rPr lang="en-US" sz="1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l-GR" sz="1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εξοπλισμό γραφείου, μαγείρεμα, άλλες υπηρεσίες</a:t>
                </a:r>
                <a:r>
                  <a:rPr lang="en-US" sz="12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879492" y="3663509"/>
                <a:ext cx="50847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x</a:t>
                </a:r>
                <a:endPara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452907" y="4207978"/>
                <a:ext cx="13448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ΕΚΤΟΣ</a:t>
                </a:r>
                <a:endParaRPr lang="el-GR" b="1" dirty="0"/>
              </a:p>
              <a:p>
                <a:pPr algn="ctr"/>
                <a:r>
                  <a:rPr lang="el-GR" b="1" dirty="0"/>
                  <a:t>πεδίου εφαρμογής</a:t>
                </a:r>
                <a:endParaRPr lang="en-US" b="1" dirty="0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709106" y="2463180"/>
            <a:ext cx="608260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dirty="0" smtClean="0"/>
              <a:t>Η </a:t>
            </a:r>
            <a:r>
              <a:rPr lang="el-GR" sz="2000" b="1" dirty="0" smtClean="0"/>
              <a:t>κατανομή της ηλεκτρικής ενέργειας </a:t>
            </a:r>
            <a:r>
              <a:rPr lang="el-GR" sz="2000" dirty="0" smtClean="0"/>
              <a:t>στις επιμέρους τεχνικές </a:t>
            </a:r>
            <a:r>
              <a:rPr lang="el-GR" sz="2000" dirty="0"/>
              <a:t>υπηρεσίες </a:t>
            </a:r>
            <a:r>
              <a:rPr lang="el-GR" sz="2000" dirty="0" smtClean="0"/>
              <a:t>και τις άλλες τελικές </a:t>
            </a:r>
            <a:r>
              <a:rPr lang="el-GR" sz="2000" dirty="0"/>
              <a:t>χρήσεις (π.χ. </a:t>
            </a:r>
            <a:r>
              <a:rPr lang="el-GR" sz="2000" dirty="0" smtClean="0"/>
              <a:t>συσκευές) </a:t>
            </a:r>
            <a:r>
              <a:rPr lang="el-GR" sz="2000" dirty="0"/>
              <a:t>μπορεί να μην είναι προφανής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l-GR" sz="2000" dirty="0"/>
              <a:t>Ο </a:t>
            </a:r>
            <a:r>
              <a:rPr lang="el-GR" sz="2000" b="1" dirty="0"/>
              <a:t>καταμερισμός</a:t>
            </a:r>
            <a:r>
              <a:rPr lang="el-GR" sz="2000" dirty="0"/>
              <a:t> στις επιμέρους τελικές χρήσεις διευκολύνεται από το </a:t>
            </a:r>
            <a:r>
              <a:rPr lang="el-GR" sz="2000" b="1" dirty="0"/>
              <a:t>BEMS</a:t>
            </a:r>
            <a:r>
              <a:rPr lang="el-GR" sz="2000" dirty="0"/>
              <a:t> (εάν είναι διαθέσιμο σε υφιστάμενα </a:t>
            </a:r>
            <a:r>
              <a:rPr lang="el-GR" sz="2000" dirty="0" smtClean="0"/>
              <a:t>κτίρια), τις </a:t>
            </a:r>
            <a:r>
              <a:rPr lang="el-GR" sz="2000" dirty="0"/>
              <a:t>βαθμονομημένες </a:t>
            </a:r>
            <a:r>
              <a:rPr lang="el-GR" sz="2000" b="1" dirty="0"/>
              <a:t>προσομοιώσεις</a:t>
            </a:r>
            <a:r>
              <a:rPr lang="el-GR" sz="2000" dirty="0"/>
              <a:t> </a:t>
            </a:r>
            <a:r>
              <a:rPr lang="el-GR" sz="2000" dirty="0" smtClean="0"/>
              <a:t>κτιρίων ή από ενεργειακ</a:t>
            </a:r>
            <a:r>
              <a:rPr lang="el-GR" sz="2000" dirty="0"/>
              <a:t>έ</a:t>
            </a:r>
            <a:r>
              <a:rPr lang="el-GR" sz="2000" dirty="0" smtClean="0"/>
              <a:t>ς επιθεωρήσεις &amp; ελέγχους.</a:t>
            </a:r>
            <a:endParaRPr lang="en-US" sz="2000" b="1" dirty="0"/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1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12</a:t>
            </a:fld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230" y="2309292"/>
            <a:ext cx="84037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Οι λογαριασμοί περιλαμβάνουν την </a:t>
            </a:r>
            <a:r>
              <a:rPr lang="el-GR" b="1" dirty="0" smtClean="0"/>
              <a:t>συνολική χρήση </a:t>
            </a:r>
            <a:r>
              <a:rPr lang="el-GR" dirty="0" smtClean="0"/>
              <a:t>ηλεκτρικής ενέργειας για τις τεχνικές υπηρεσίες των κτιρίων </a:t>
            </a:r>
            <a:r>
              <a:rPr lang="en-US" dirty="0" smtClean="0"/>
              <a:t>(</a:t>
            </a:r>
            <a:r>
              <a:rPr lang="el-GR" i="1" dirty="0" smtClean="0"/>
              <a:t>εντός πεδίου εφαρμογής</a:t>
            </a:r>
            <a:r>
              <a:rPr lang="en-US" dirty="0" smtClean="0"/>
              <a:t>) </a:t>
            </a:r>
            <a:r>
              <a:rPr lang="el-GR" dirty="0" smtClean="0"/>
              <a:t>και τις συσκευές ή άλλες υπηρεσίες </a:t>
            </a:r>
            <a:r>
              <a:rPr lang="en-US" dirty="0" smtClean="0"/>
              <a:t>(</a:t>
            </a:r>
            <a:r>
              <a:rPr lang="el-GR" i="1" dirty="0" smtClean="0"/>
              <a:t>εκτός </a:t>
            </a:r>
            <a:r>
              <a:rPr lang="el-GR" i="1" dirty="0"/>
              <a:t>πεδίου εφαρμογής</a:t>
            </a:r>
            <a:r>
              <a:rPr lang="en-US" dirty="0" smtClean="0"/>
              <a:t>). </a:t>
            </a:r>
          </a:p>
          <a:p>
            <a:pPr>
              <a:spcAft>
                <a:spcPts val="1200"/>
              </a:spcAft>
            </a:pPr>
            <a:r>
              <a:rPr lang="el-GR" dirty="0" smtClean="0"/>
              <a:t>Η </a:t>
            </a:r>
            <a:r>
              <a:rPr lang="el-GR" b="1" dirty="0" smtClean="0"/>
              <a:t>κατανομή</a:t>
            </a:r>
            <a:r>
              <a:rPr lang="el-GR" dirty="0" smtClean="0"/>
              <a:t> στις </a:t>
            </a:r>
            <a:r>
              <a:rPr lang="el-GR" dirty="0"/>
              <a:t>επιμέρους τελικές χρήσεις </a:t>
            </a:r>
            <a:r>
              <a:rPr lang="el-GR" dirty="0" smtClean="0"/>
              <a:t>γίνεται με τα αποτελέσματα από βαθμονομημένες </a:t>
            </a:r>
            <a:r>
              <a:rPr lang="el-GR" dirty="0"/>
              <a:t>προσομοιώσεις </a:t>
            </a:r>
            <a:r>
              <a:rPr lang="el-GR" dirty="0" smtClean="0"/>
              <a:t>ή ενεργειακές </a:t>
            </a:r>
            <a:r>
              <a:rPr lang="el-GR" dirty="0"/>
              <a:t>επιθεωρήσεις </a:t>
            </a:r>
            <a:r>
              <a:rPr lang="el-GR" dirty="0" smtClean="0"/>
              <a:t>(ελέγχους).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336840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4" y="3301994"/>
            <a:ext cx="474469" cy="47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721392" y="3764732"/>
            <a:ext cx="4283515" cy="2513450"/>
            <a:chOff x="4721392" y="3666758"/>
            <a:chExt cx="4283515" cy="2513450"/>
          </a:xfrm>
        </p:grpSpPr>
        <p:grpSp>
          <p:nvGrpSpPr>
            <p:cNvPr id="17" name="Group 16"/>
            <p:cNvGrpSpPr/>
            <p:nvPr/>
          </p:nvGrpSpPr>
          <p:grpSpPr>
            <a:xfrm>
              <a:off x="4721392" y="3981573"/>
              <a:ext cx="4283515" cy="2198635"/>
              <a:chOff x="4721392" y="3912298"/>
              <a:chExt cx="4283515" cy="21986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721392" y="3912298"/>
                <a:ext cx="4283515" cy="2197326"/>
                <a:chOff x="4721392" y="3912298"/>
                <a:chExt cx="4283515" cy="2197326"/>
              </a:xfrm>
            </p:grpSpPr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1392" y="3912298"/>
                  <a:ext cx="2374724" cy="2197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0154" y="4931152"/>
                  <a:ext cx="457200" cy="3048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8" name="Group 27"/>
                <p:cNvGrpSpPr/>
                <p:nvPr/>
              </p:nvGrpSpPr>
              <p:grpSpPr>
                <a:xfrm>
                  <a:off x="7212752" y="4016966"/>
                  <a:ext cx="1792155" cy="1958248"/>
                  <a:chOff x="7212752" y="4016966"/>
                  <a:chExt cx="1792155" cy="1958248"/>
                </a:xfrm>
              </p:grpSpPr>
              <p:pic>
                <p:nvPicPr>
                  <p:cNvPr id="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12752" y="4016966"/>
                    <a:ext cx="1792155" cy="1066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37377" y="5087766"/>
                    <a:ext cx="1600200" cy="887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TextBox 23"/>
              <p:cNvSpPr txBox="1"/>
              <p:nvPr/>
            </p:nvSpPr>
            <p:spPr>
              <a:xfrm>
                <a:off x="6259359" y="5895489"/>
                <a:ext cx="8274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800" dirty="0" smtClean="0"/>
                  <a:t>Πηγή</a:t>
                </a:r>
                <a:r>
                  <a:rPr lang="en-US" sz="800" dirty="0" smtClean="0"/>
                  <a:t>: Eurostat </a:t>
                </a:r>
                <a:endParaRPr lang="en-US" sz="8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995709" y="3666758"/>
              <a:ext cx="180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Κτίρια Τριτογενή</a:t>
              </a:r>
              <a:endParaRPr lang="en-US" b="1" dirty="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3808709"/>
            <a:ext cx="643099" cy="6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334681"/>
            <a:ext cx="8852232" cy="988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/>
              <a:t>Η πραγματική </a:t>
            </a:r>
            <a:r>
              <a:rPr lang="el-GR" sz="2000" dirty="0" smtClean="0"/>
              <a:t>χρήση ηλεκτρικής ενέργειας είναι </a:t>
            </a:r>
            <a:r>
              <a:rPr lang="el-GR" sz="2000" dirty="0"/>
              <a:t>επίσης διαθέσιμη από τους λογαριασμούς. Για πιο αντιπροσωπευτικά αποτελέσματα, χρησιμοποιήστε ιστορικά δεδομένα μεγάλης χρονικής διάρκειας (π.χ. </a:t>
            </a:r>
            <a:r>
              <a:rPr lang="el-GR" sz="2000" b="1" dirty="0"/>
              <a:t>3ετίας</a:t>
            </a:r>
            <a:r>
              <a:rPr lang="el-GR" sz="2000" dirty="0" smtClean="0"/>
              <a:t>).</a:t>
            </a:r>
            <a:endParaRPr lang="en-US" sz="20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672552" y="3764732"/>
            <a:ext cx="3608997" cy="2300802"/>
            <a:chOff x="672552" y="3764732"/>
            <a:chExt cx="3608997" cy="2300802"/>
          </a:xfrm>
        </p:grpSpPr>
        <p:grpSp>
          <p:nvGrpSpPr>
            <p:cNvPr id="34" name="Group 33"/>
            <p:cNvGrpSpPr/>
            <p:nvPr/>
          </p:nvGrpSpPr>
          <p:grpSpPr>
            <a:xfrm>
              <a:off x="672552" y="3764732"/>
              <a:ext cx="3608997" cy="2298006"/>
              <a:chOff x="672552" y="3666758"/>
              <a:chExt cx="3608997" cy="229800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720745" y="3666758"/>
                <a:ext cx="1791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Κτίρια Κατοικίας</a:t>
                </a:r>
                <a:endParaRPr lang="en-US" b="1" dirty="0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72552" y="4036090"/>
                <a:ext cx="3608997" cy="1928674"/>
                <a:chOff x="672552" y="4036090"/>
                <a:chExt cx="3608997" cy="1928674"/>
              </a:xfrm>
            </p:grpSpPr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552" y="4036090"/>
                  <a:ext cx="3608997" cy="1928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3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8450" y="4745306"/>
                  <a:ext cx="457200" cy="3048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5" name="TextBox 34"/>
            <p:cNvSpPr txBox="1"/>
            <p:nvPr/>
          </p:nvSpPr>
          <p:spPr>
            <a:xfrm>
              <a:off x="3424453" y="5850090"/>
              <a:ext cx="5966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800" dirty="0" smtClean="0"/>
                <a:t>Πηγή</a:t>
              </a:r>
              <a:r>
                <a:rPr lang="en-US" sz="800" dirty="0" smtClean="0"/>
                <a:t>: JRC</a:t>
              </a:r>
              <a:endParaRPr lang="en-US" sz="800" dirty="0"/>
            </a:p>
          </p:txBody>
        </p:sp>
      </p:grp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2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13</a:t>
            </a:fld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230" y="2309292"/>
            <a:ext cx="84037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Οι λογαριασμοί περιλαμβάνουν την </a:t>
            </a:r>
            <a:r>
              <a:rPr lang="el-GR" b="1" dirty="0" smtClean="0"/>
              <a:t>συνολική χρήση </a:t>
            </a:r>
            <a:r>
              <a:rPr lang="el-GR" dirty="0" smtClean="0"/>
              <a:t>ηλεκτρικής ενέργειας για τις τεχνικές υπηρεσίες των κτιρίων </a:t>
            </a:r>
            <a:r>
              <a:rPr lang="en-US" dirty="0" smtClean="0"/>
              <a:t>(</a:t>
            </a:r>
            <a:r>
              <a:rPr lang="el-GR" i="1" dirty="0" smtClean="0"/>
              <a:t>εντός πεδίου εφαρμογής</a:t>
            </a:r>
            <a:r>
              <a:rPr lang="en-US" dirty="0" smtClean="0"/>
              <a:t>) </a:t>
            </a:r>
            <a:r>
              <a:rPr lang="el-GR" dirty="0" smtClean="0"/>
              <a:t>και τις συσκευές ή άλλες υπηρεσίες </a:t>
            </a:r>
            <a:r>
              <a:rPr lang="en-US" dirty="0" smtClean="0"/>
              <a:t>(</a:t>
            </a:r>
            <a:r>
              <a:rPr lang="el-GR" i="1" dirty="0" smtClean="0"/>
              <a:t>εκτός </a:t>
            </a:r>
            <a:r>
              <a:rPr lang="el-GR" i="1" dirty="0"/>
              <a:t>πεδίου εφαρμογής</a:t>
            </a:r>
            <a:r>
              <a:rPr lang="en-US" dirty="0" smtClean="0"/>
              <a:t>). </a:t>
            </a:r>
          </a:p>
          <a:p>
            <a:pPr>
              <a:spcAft>
                <a:spcPts val="1200"/>
              </a:spcAft>
            </a:pPr>
            <a:r>
              <a:rPr lang="el-GR" dirty="0" smtClean="0"/>
              <a:t>Η </a:t>
            </a:r>
            <a:r>
              <a:rPr lang="el-GR" b="1" dirty="0" smtClean="0"/>
              <a:t>κατανομή</a:t>
            </a:r>
            <a:r>
              <a:rPr lang="el-GR" dirty="0" smtClean="0"/>
              <a:t> στις </a:t>
            </a:r>
            <a:r>
              <a:rPr lang="el-GR" dirty="0"/>
              <a:t>επιμέρους τελικές χρήσεις </a:t>
            </a:r>
            <a:r>
              <a:rPr lang="el-GR" dirty="0" smtClean="0"/>
              <a:t>γίνεται με τα αποτελέσματα από βαθμονομημένες </a:t>
            </a:r>
            <a:r>
              <a:rPr lang="el-GR" dirty="0"/>
              <a:t>προσομοιώσεις </a:t>
            </a:r>
            <a:r>
              <a:rPr lang="el-GR" dirty="0" smtClean="0"/>
              <a:t>ή ενεργειακές </a:t>
            </a:r>
            <a:r>
              <a:rPr lang="el-GR" dirty="0"/>
              <a:t>επιθεωρήσεις </a:t>
            </a:r>
            <a:r>
              <a:rPr lang="el-GR" dirty="0" smtClean="0"/>
              <a:t>(ελέγχους).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336840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3808709"/>
            <a:ext cx="643099" cy="6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334681"/>
            <a:ext cx="8852232" cy="988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/>
              <a:t>Η πραγματική </a:t>
            </a:r>
            <a:r>
              <a:rPr lang="el-GR" sz="2000" dirty="0" smtClean="0"/>
              <a:t>χρήση ηλεκτρικής ενέργειας είναι </a:t>
            </a:r>
            <a:r>
              <a:rPr lang="el-GR" sz="2000" dirty="0"/>
              <a:t>επίσης διαθέσιμη από τους λογαριασμούς. Για πιο αντιπροσωπευτικά αποτελέσματα, χρησιμοποιήστε ιστορικά δεδομένα μεγάλης χρονικής διάρκειας (π.χ. </a:t>
            </a:r>
            <a:r>
              <a:rPr lang="el-GR" sz="2000" b="1" dirty="0"/>
              <a:t>3ετίας</a:t>
            </a:r>
            <a:r>
              <a:rPr lang="el-GR" sz="2000" dirty="0" smtClean="0"/>
              <a:t>).</a:t>
            </a:r>
            <a:endParaRPr lang="en-US" sz="2000" dirty="0" smtClean="0"/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084" y="3756505"/>
            <a:ext cx="3604298" cy="2291621"/>
            <a:chOff x="198084" y="3756505"/>
            <a:chExt cx="3604298" cy="2291621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84" y="3756505"/>
              <a:ext cx="3604298" cy="229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090" y="4036090"/>
              <a:ext cx="560231" cy="3780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5172326" y="3756505"/>
            <a:ext cx="3926649" cy="2286000"/>
            <a:chOff x="5172326" y="3756505"/>
            <a:chExt cx="3926649" cy="2286000"/>
          </a:xfrm>
        </p:grpSpPr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26" y="3756505"/>
              <a:ext cx="3926649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376" y="4036090"/>
              <a:ext cx="560231" cy="3780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4176352" y="4726753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dirty="0" smtClean="0"/>
              <a:t>Πηγή</a:t>
            </a:r>
            <a:r>
              <a:rPr lang="en-US" sz="800" dirty="0" smtClean="0"/>
              <a:t>: </a:t>
            </a:r>
            <a:r>
              <a:rPr lang="el-GR" sz="800" dirty="0" smtClean="0"/>
              <a:t>ΕΛΣΤΑΤ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3738552" y="4369821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Κτίρια Κατοικίας</a:t>
            </a:r>
            <a:endParaRPr lang="en-US" b="1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4" y="3301994"/>
            <a:ext cx="474469" cy="47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2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14</a:t>
            </a:fld>
            <a:endParaRPr lang="en-US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 - Μετρήσεις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85" y="5349423"/>
            <a:ext cx="2019563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3497362"/>
            <a:ext cx="8900850" cy="16088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0" indent="-282575">
              <a:spcBef>
                <a:spcPts val="0"/>
              </a:spcBef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β) </a:t>
            </a:r>
            <a:r>
              <a:rPr lang="el-GR" sz="2000" dirty="0">
                <a:solidFill>
                  <a:prstClr val="black"/>
                </a:solidFill>
              </a:rPr>
              <a:t>Υπολογίστε την </a:t>
            </a:r>
            <a:r>
              <a:rPr lang="el-GR" sz="2000" dirty="0" smtClean="0">
                <a:solidFill>
                  <a:prstClr val="black"/>
                </a:solidFill>
              </a:rPr>
              <a:t>συνολική ωφέλιμη </a:t>
            </a:r>
            <a:r>
              <a:rPr lang="el-GR" sz="2000" dirty="0">
                <a:solidFill>
                  <a:prstClr val="black"/>
                </a:solidFill>
              </a:rPr>
              <a:t>εσωτερική επιφάνεια δαπέδου </a:t>
            </a:r>
            <a:r>
              <a:rPr lang="el-GR" sz="2000" dirty="0" smtClean="0">
                <a:solidFill>
                  <a:prstClr val="black"/>
                </a:solidFill>
              </a:rPr>
              <a:t>των κτιρίων (από </a:t>
            </a:r>
            <a:r>
              <a:rPr lang="el-GR" sz="2000" dirty="0">
                <a:solidFill>
                  <a:prstClr val="black"/>
                </a:solidFill>
              </a:rPr>
              <a:t>ελεγμένα σχέδια ή </a:t>
            </a:r>
            <a:r>
              <a:rPr lang="el-GR" sz="2000" dirty="0" smtClean="0">
                <a:solidFill>
                  <a:prstClr val="black"/>
                </a:solidFill>
              </a:rPr>
              <a:t>επιμετρήσεις)</a:t>
            </a:r>
          </a:p>
          <a:p>
            <a:pPr marL="282575" lvl="0" indent="-282575" algn="just">
              <a:spcBef>
                <a:spcPts val="0"/>
              </a:spcBef>
              <a:buNone/>
            </a:pPr>
            <a:r>
              <a:rPr lang="el-GR" sz="2000" dirty="0"/>
              <a:t>γ) Υπολογίστε τον δείκτη επίδοσης για την ετήσια χρήση (κατανάλωση) ηλεκτρικής ενέργειας από το δίκτυο, σε κιλοβατώρες ανά μονάδα συνολικής ωφέλιμης εσωτερικής επιφάνειας </a:t>
            </a:r>
            <a:r>
              <a:rPr lang="el-GR" sz="2000" dirty="0" smtClean="0"/>
              <a:t>δαπέδου των κτιρίων (kWh</a:t>
            </a:r>
            <a:r>
              <a:rPr lang="el-GR" sz="2000" baseline="-25000" dirty="0" smtClean="0"/>
              <a:t>ηλ</a:t>
            </a:r>
            <a:r>
              <a:rPr lang="el-GR" sz="2000" dirty="0" smtClean="0"/>
              <a:t>/m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/y</a:t>
            </a:r>
            <a:r>
              <a:rPr lang="el-GR" sz="2000" dirty="0"/>
              <a:t>)</a:t>
            </a:r>
            <a:endParaRPr lang="el-GR" sz="2800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73641"/>
            <a:ext cx="8900850" cy="21705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lvl="0" indent="-280988">
              <a:spcBef>
                <a:spcPts val="0"/>
              </a:spcBef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α</a:t>
            </a:r>
            <a:r>
              <a:rPr lang="el-GR" sz="2000" dirty="0">
                <a:solidFill>
                  <a:prstClr val="black"/>
                </a:solidFill>
              </a:rPr>
              <a:t>) Υπολογίστε την </a:t>
            </a:r>
            <a:r>
              <a:rPr lang="el-GR" sz="2000" b="1" dirty="0" smtClean="0">
                <a:solidFill>
                  <a:prstClr val="black"/>
                </a:solidFill>
              </a:rPr>
              <a:t>ετήσια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</a:rPr>
              <a:t>ηλεκτρική </a:t>
            </a:r>
            <a:r>
              <a:rPr lang="el-GR" sz="2000" b="1" dirty="0">
                <a:solidFill>
                  <a:prstClr val="black"/>
                </a:solidFill>
              </a:rPr>
              <a:t>ενέργεια από το δίκτυο </a:t>
            </a:r>
            <a:r>
              <a:rPr lang="el-GR" sz="2000" dirty="0">
                <a:solidFill>
                  <a:prstClr val="black"/>
                </a:solidFill>
              </a:rPr>
              <a:t>που διατίθεται σε </a:t>
            </a:r>
            <a:r>
              <a:rPr lang="el-GR" sz="2000" b="1" dirty="0" smtClean="0">
                <a:solidFill>
                  <a:prstClr val="black"/>
                </a:solidFill>
              </a:rPr>
              <a:t>όλα </a:t>
            </a:r>
            <a:r>
              <a:rPr lang="el-GR" sz="2000" b="1" dirty="0">
                <a:solidFill>
                  <a:prstClr val="black"/>
                </a:solidFill>
              </a:rPr>
              <a:t>τα κτίρια</a:t>
            </a:r>
            <a:r>
              <a:rPr lang="el-GR" sz="2000" dirty="0">
                <a:solidFill>
                  <a:prstClr val="black"/>
                </a:solidFill>
              </a:rPr>
              <a:t> (κατοικίες και κτίρια τριτογενή τομέα) </a:t>
            </a:r>
            <a:r>
              <a:rPr lang="el-GR" sz="2000" dirty="0" smtClean="0">
                <a:solidFill>
                  <a:prstClr val="black"/>
                </a:solidFill>
              </a:rPr>
              <a:t>για </a:t>
            </a:r>
            <a:r>
              <a:rPr lang="el-GR" sz="2000" dirty="0">
                <a:solidFill>
                  <a:prstClr val="black"/>
                </a:solidFill>
              </a:rPr>
              <a:t>τις </a:t>
            </a:r>
            <a:r>
              <a:rPr lang="el-GR" sz="2000" b="1" dirty="0">
                <a:solidFill>
                  <a:prstClr val="black"/>
                </a:solidFill>
              </a:rPr>
              <a:t>τελικές χρήσεις εντός πεδίου εφαρμογής</a:t>
            </a:r>
            <a:r>
              <a:rPr lang="el-GR" sz="2000" dirty="0">
                <a:solidFill>
                  <a:prstClr val="black"/>
                </a:solidFill>
              </a:rPr>
              <a:t>, </a:t>
            </a:r>
            <a:r>
              <a:rPr lang="el-GR" sz="2000" dirty="0" smtClean="0">
                <a:solidFill>
                  <a:prstClr val="black"/>
                </a:solidFill>
              </a:rPr>
              <a:t>χρησιμοποιώντας ιστορικά δεδομένα από </a:t>
            </a:r>
            <a:r>
              <a:rPr lang="el-GR" sz="2000" b="1" dirty="0" smtClean="0">
                <a:solidFill>
                  <a:prstClr val="black"/>
                </a:solidFill>
              </a:rPr>
              <a:t>μετρήσεις </a:t>
            </a:r>
            <a:r>
              <a:rPr lang="el-GR" sz="2000" dirty="0" smtClean="0">
                <a:solidFill>
                  <a:prstClr val="black"/>
                </a:solidFill>
              </a:rPr>
              <a:t>μεγάλης </a:t>
            </a:r>
            <a:r>
              <a:rPr lang="el-GR" sz="2000" dirty="0">
                <a:solidFill>
                  <a:prstClr val="black"/>
                </a:solidFill>
              </a:rPr>
              <a:t>χρονικής διάρκειας (π.χ. </a:t>
            </a:r>
            <a:r>
              <a:rPr lang="el-GR" sz="2000" b="1" dirty="0">
                <a:solidFill>
                  <a:prstClr val="black"/>
                </a:solidFill>
              </a:rPr>
              <a:t>3ετίας</a:t>
            </a:r>
            <a:r>
              <a:rPr lang="el-GR" sz="2000" dirty="0">
                <a:solidFill>
                  <a:prstClr val="black"/>
                </a:solidFill>
              </a:rPr>
              <a:t>) ή τουλάχιστον 12 διαδοχικών </a:t>
            </a:r>
            <a:r>
              <a:rPr lang="el-GR" sz="2000" dirty="0" smtClean="0">
                <a:solidFill>
                  <a:prstClr val="black"/>
                </a:solidFill>
              </a:rPr>
              <a:t>μηνών</a:t>
            </a:r>
            <a:endParaRPr lang="el-GR" sz="2200" dirty="0" smtClean="0"/>
          </a:p>
          <a:p>
            <a:pPr marL="800100" lvl="0">
              <a:buFont typeface="Courier New" panose="02070309020205020404" pitchFamily="49" charset="0"/>
              <a:buChar char="o"/>
            </a:pPr>
            <a:r>
              <a:rPr lang="el-GR" sz="1600" dirty="0" smtClean="0"/>
              <a:t>Μπορούν να χρησιμοποιηθούν δεδομένα από τους λογαριασμούς. </a:t>
            </a:r>
            <a:r>
              <a:rPr lang="el-GR" sz="1600" dirty="0"/>
              <a:t>Η κατανομή στις επιμέρους τελικές χρήσεις </a:t>
            </a:r>
            <a:r>
              <a:rPr lang="el-GR" sz="1600" dirty="0" smtClean="0"/>
              <a:t>εντός πεδίου εφαρμογής γίνεται με τα αποτελέσματα από ενεργειακές </a:t>
            </a:r>
            <a:r>
              <a:rPr lang="el-GR" sz="1600" dirty="0"/>
              <a:t>επιθεωρήσεις &amp; ελέγχους</a:t>
            </a:r>
            <a:r>
              <a:rPr lang="el-GR" sz="1600" dirty="0" smtClean="0"/>
              <a:t>.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43149" y="5540614"/>
            <a:ext cx="398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Β.1.3 για την Κλίμακα Κτιρίου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70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73640"/>
            <a:ext cx="8900850" cy="408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buNone/>
            </a:pPr>
            <a:r>
              <a:rPr lang="el-GR" sz="2000" dirty="0" smtClean="0"/>
              <a:t>α</a:t>
            </a:r>
            <a:r>
              <a:rPr lang="el-GR" sz="2000" dirty="0"/>
              <a:t>) Υπολογίστε </a:t>
            </a:r>
            <a:r>
              <a:rPr lang="el-GR" sz="2000" dirty="0" smtClean="0"/>
              <a:t>την </a:t>
            </a:r>
            <a:r>
              <a:rPr lang="el-GR" sz="2000" b="1" dirty="0" smtClean="0"/>
              <a:t>ετήσια</a:t>
            </a:r>
            <a:r>
              <a:rPr lang="el-GR" sz="2000" dirty="0" smtClean="0"/>
              <a:t> </a:t>
            </a:r>
            <a:r>
              <a:rPr lang="el-GR" sz="2000" b="1" dirty="0" smtClean="0"/>
              <a:t>ηλεκτρική ενέργεια από το δίκτυο </a:t>
            </a:r>
            <a:r>
              <a:rPr lang="el-GR" sz="2000" dirty="0" smtClean="0"/>
              <a:t>που διατίθεται σε </a:t>
            </a:r>
            <a:r>
              <a:rPr lang="el-GR" sz="2000" b="1" dirty="0"/>
              <a:t>όλα τα κτίρια</a:t>
            </a:r>
            <a:r>
              <a:rPr lang="el-GR" sz="2000" dirty="0"/>
              <a:t> </a:t>
            </a:r>
            <a:r>
              <a:rPr lang="el-GR" sz="2000" dirty="0" smtClean="0"/>
              <a:t>(</a:t>
            </a:r>
            <a:r>
              <a:rPr lang="el-GR" sz="2000" dirty="0">
                <a:solidFill>
                  <a:prstClr val="black"/>
                </a:solidFill>
              </a:rPr>
              <a:t>κατοικίες και κτίρια τριτογενή τομέα) </a:t>
            </a:r>
            <a:r>
              <a:rPr lang="el-GR" sz="2000" dirty="0" smtClean="0"/>
              <a:t>για </a:t>
            </a:r>
            <a:r>
              <a:rPr lang="el-GR" sz="2000" dirty="0"/>
              <a:t>τις </a:t>
            </a:r>
            <a:r>
              <a:rPr lang="el-GR" sz="2000" b="1" dirty="0"/>
              <a:t>τελικές χρήσεις εντός πεδίου εφαρμογής</a:t>
            </a:r>
            <a:r>
              <a:rPr lang="el-GR" sz="2000" dirty="0"/>
              <a:t>, κατά τη διάρκεια ενός </a:t>
            </a:r>
            <a:r>
              <a:rPr lang="el-GR" sz="2000" b="1" dirty="0"/>
              <a:t>τυπικού έτους</a:t>
            </a:r>
            <a:r>
              <a:rPr lang="el-GR" sz="2000" dirty="0"/>
              <a:t>, σύμφωνα με τα Ευρωπαϊκά πρότυπα ή τον </a:t>
            </a:r>
            <a:r>
              <a:rPr lang="el-GR" sz="2000" dirty="0" smtClean="0"/>
              <a:t>ΚΕΝΑΚ</a:t>
            </a:r>
          </a:p>
          <a:p>
            <a:pPr marL="0" indent="0">
              <a:buNone/>
            </a:pPr>
            <a:endParaRPr lang="en-US" sz="2200" dirty="0"/>
          </a:p>
          <a:p>
            <a:pPr marL="0" lvl="0" indent="0">
              <a:spcBef>
                <a:spcPts val="4200"/>
              </a:spcBef>
              <a:buNone/>
            </a:pPr>
            <a:r>
              <a:rPr lang="el-GR" sz="2000" dirty="0" smtClean="0"/>
              <a:t>β</a:t>
            </a:r>
            <a:r>
              <a:rPr lang="el-GR" sz="2000" dirty="0"/>
              <a:t>) Υπολογίστε τη συνολική ωφέλιμη εσωτερική επιφάνεια δαπέδου </a:t>
            </a:r>
            <a:r>
              <a:rPr lang="el-GR" sz="2000" dirty="0" smtClean="0"/>
              <a:t>των κτιρίων </a:t>
            </a:r>
            <a:endParaRPr lang="el-GR" sz="2000" dirty="0"/>
          </a:p>
          <a:p>
            <a:pPr marL="282575" lvl="0" indent="-282575" algn="just">
              <a:spcBef>
                <a:spcPts val="0"/>
              </a:spcBef>
              <a:buNone/>
            </a:pPr>
            <a:r>
              <a:rPr lang="el-GR" sz="2000" dirty="0"/>
              <a:t>γ) Υπολογίστε τον δείκτη επίδοσης για την ετήσια χρήση (κατανάλωση) </a:t>
            </a:r>
            <a:r>
              <a:rPr lang="el-GR" sz="2000" dirty="0" smtClean="0"/>
              <a:t>ηλεκτρικής ενέργειας από το δίκτυο, </a:t>
            </a:r>
            <a:r>
              <a:rPr lang="el-GR" sz="2000" dirty="0"/>
              <a:t>σε κιλοβατώρες ανά μονάδα συνολικής ωφέλιμης εσωτερικής επιφάνειας </a:t>
            </a:r>
            <a:r>
              <a:rPr lang="el-GR" sz="2000" dirty="0" smtClean="0"/>
              <a:t>δαπέδου </a:t>
            </a:r>
            <a:r>
              <a:rPr lang="el-GR" sz="2000" dirty="0">
                <a:solidFill>
                  <a:prstClr val="black"/>
                </a:solidFill>
              </a:rPr>
              <a:t>των κτιρίων </a:t>
            </a:r>
            <a:r>
              <a:rPr lang="el-GR" sz="2000" dirty="0" smtClean="0"/>
              <a:t>(kWh</a:t>
            </a:r>
            <a:r>
              <a:rPr lang="el-GR" sz="2000" baseline="-25000" dirty="0" smtClean="0"/>
              <a:t>ηλ</a:t>
            </a:r>
            <a:r>
              <a:rPr lang="el-GR" sz="2000" dirty="0" smtClean="0"/>
              <a:t>/m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/y)</a:t>
            </a:r>
            <a:endParaRPr lang="el-GR" sz="2200" dirty="0" smtClean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15</a:t>
            </a:fld>
            <a:endParaRPr lang="en-US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85" y="5349423"/>
            <a:ext cx="2019563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22" y="2725762"/>
            <a:ext cx="2716306" cy="9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3149" y="5540614"/>
            <a:ext cx="398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Β.1.3 για την Κλίμακα Κτιρίου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2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16</a:t>
            </a:fld>
            <a:endParaRPr lang="en-US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560858"/>
            <a:ext cx="8900850" cy="389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[1] </a:t>
            </a:r>
            <a:r>
              <a:rPr lang="en-US" sz="1800" b="1" dirty="0"/>
              <a:t>EPBD</a:t>
            </a:r>
            <a:r>
              <a:rPr lang="en-US" sz="1800" dirty="0"/>
              <a:t>:2018 - Energy Performance of Buildings Directive, 2018/844/EU. Brussels: European Parliament and the Council of the European Union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r>
              <a:rPr lang="en-US" sz="1800" dirty="0">
                <a:hlinkClick r:id="rId2"/>
              </a:rPr>
              <a:t>https://eur-lex.europa.eu/legal-content/EL/TXT/PDF/?</a:t>
            </a:r>
            <a:r>
              <a:rPr lang="en-US" sz="1800" dirty="0" smtClean="0">
                <a:hlinkClick r:id="rId2"/>
              </a:rPr>
              <a:t>uri=CELEX:32018L0844&amp;from=EL</a:t>
            </a:r>
            <a:r>
              <a:rPr lang="el-GR" sz="1800" dirty="0" smtClean="0"/>
              <a:t> </a:t>
            </a:r>
          </a:p>
          <a:p>
            <a:pPr marL="395288" lvl="0" indent="-395288">
              <a:spcBef>
                <a:spcPts val="0"/>
              </a:spcBef>
              <a:buNone/>
            </a:pPr>
            <a:r>
              <a:rPr lang="el-GR" sz="1800" dirty="0" smtClean="0"/>
              <a:t>[2] </a:t>
            </a:r>
            <a:r>
              <a:rPr lang="el-GR" sz="1800" b="1" dirty="0" smtClean="0"/>
              <a:t>Ν.4122</a:t>
            </a:r>
            <a:r>
              <a:rPr lang="en-US" sz="1800" dirty="0" smtClean="0"/>
              <a:t>:2013 - </a:t>
            </a:r>
            <a:r>
              <a:rPr lang="el-GR" sz="1800" dirty="0" smtClean="0"/>
              <a:t>Ενεργειακή </a:t>
            </a:r>
            <a:r>
              <a:rPr lang="el-GR" sz="1800" dirty="0"/>
              <a:t>Απόδοση Κτιρίων – Εναρμόνιση με την </a:t>
            </a:r>
            <a:r>
              <a:rPr lang="el-GR" sz="1800" dirty="0" smtClean="0"/>
              <a:t>Οδηγία </a:t>
            </a:r>
            <a:r>
              <a:rPr lang="el-GR" sz="1800" dirty="0"/>
              <a:t>2010/31/ΕΕ του Ευρωπαϊκού Κοινοβουλίου και </a:t>
            </a:r>
            <a:r>
              <a:rPr lang="el-GR" sz="1800" dirty="0" smtClean="0"/>
              <a:t>του</a:t>
            </a:r>
            <a:r>
              <a:rPr lang="en-US" sz="1800" dirty="0" smtClean="0"/>
              <a:t> </a:t>
            </a:r>
            <a:r>
              <a:rPr lang="el-GR" sz="1800" dirty="0" smtClean="0"/>
              <a:t>Συμβουλίου </a:t>
            </a:r>
            <a:r>
              <a:rPr lang="el-GR" sz="1800" dirty="0"/>
              <a:t>και λοιπές </a:t>
            </a:r>
            <a:r>
              <a:rPr lang="el-GR" sz="1800" dirty="0" smtClean="0"/>
              <a:t>διατάξεις</a:t>
            </a:r>
            <a:r>
              <a:rPr lang="en-US" sz="1800" dirty="0" smtClean="0"/>
              <a:t>. </a:t>
            </a:r>
            <a:r>
              <a:rPr lang="el-GR" sz="1800" dirty="0"/>
              <a:t>ΦΕΚ </a:t>
            </a:r>
            <a:r>
              <a:rPr lang="el-GR" sz="1800" dirty="0" smtClean="0"/>
              <a:t>42/19.2.2013.</a:t>
            </a:r>
          </a:p>
          <a:p>
            <a:pPr marL="395288" lvl="0" indent="4763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 smtClean="0"/>
              <a:t>Σχετική κωδικοποίηση </a:t>
            </a:r>
            <a:r>
              <a:rPr lang="el-GR" sz="1800" dirty="0"/>
              <a:t>με το </a:t>
            </a:r>
            <a:r>
              <a:rPr lang="el-GR" sz="1800" dirty="0" smtClean="0"/>
              <a:t>Ν.4409</a:t>
            </a:r>
            <a:r>
              <a:rPr lang="en-US" sz="1800" dirty="0" smtClean="0"/>
              <a:t>:</a:t>
            </a:r>
            <a:r>
              <a:rPr lang="el-GR" sz="1800" dirty="0" smtClean="0"/>
              <a:t>2016 </a:t>
            </a:r>
            <a:r>
              <a:rPr lang="en-US" sz="1800" dirty="0" smtClean="0"/>
              <a:t>(</a:t>
            </a:r>
            <a:r>
              <a:rPr lang="el-GR" sz="1800" dirty="0" smtClean="0"/>
              <a:t>ΦΕΚ 136/28.7.2016).</a:t>
            </a:r>
            <a:endParaRPr lang="en-US" sz="1800" dirty="0"/>
          </a:p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/>
              <a:t>3</a:t>
            </a:r>
            <a:r>
              <a:rPr lang="en-US" sz="1800" dirty="0" smtClean="0"/>
              <a:t>] </a:t>
            </a:r>
            <a:r>
              <a:rPr lang="en-US" sz="1800" b="1" dirty="0"/>
              <a:t>EN 15603</a:t>
            </a:r>
            <a:r>
              <a:rPr lang="en-US" sz="1800" dirty="0"/>
              <a:t>:2008 - Energy performance of buildings. Overall energy use and definition of energy ratings. Brussels: European Committee for Standardization.</a:t>
            </a:r>
          </a:p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 smtClean="0"/>
              <a:t>4</a:t>
            </a:r>
            <a:r>
              <a:rPr lang="en-US" sz="1800" dirty="0" smtClean="0"/>
              <a:t>] </a:t>
            </a:r>
            <a:r>
              <a:rPr lang="en-US" sz="1800" b="1" dirty="0"/>
              <a:t>EN 13790</a:t>
            </a:r>
            <a:r>
              <a:rPr lang="en-US" sz="1800" dirty="0"/>
              <a:t>:2008 - Energy performance of buildings. Calculation of energy use for space heating and cooling. Brussels: European Committee for Standardization.</a:t>
            </a:r>
          </a:p>
          <a:p>
            <a:pPr marL="395288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 smtClean="0"/>
              <a:t>5</a:t>
            </a:r>
            <a:r>
              <a:rPr lang="en-US" sz="1800" dirty="0" smtClean="0"/>
              <a:t>] </a:t>
            </a:r>
            <a:r>
              <a:rPr lang="en-US" sz="1800" b="1" dirty="0"/>
              <a:t>ASHRAE Standard 100</a:t>
            </a:r>
            <a:r>
              <a:rPr lang="en-US" sz="1800" dirty="0"/>
              <a:t>: 2018. Energy Efficiency in Existing Buildings. Atlanta: ASHRAE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ΚΑΝΟΝΙΣΜΟΙ/ΟΔΗΓΙΕΣ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17</a:t>
            </a:fld>
            <a:endParaRPr lang="en-US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ΚΑΝΟΝΙΣΜΟΙ/ΟΔΗΓΙΕΣ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4419" y="5122449"/>
            <a:ext cx="37395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</a:t>
            </a:r>
            <a:r>
              <a:rPr lang="en-US" sz="800" dirty="0" smtClean="0">
                <a:hlinkClick r:id="rId2"/>
              </a:rPr>
              <a:t>portal.tee.gr/portal/page/portal/SCIENTIFIC_WORK/GR_ENERGEIAS/kenak</a:t>
            </a:r>
            <a:r>
              <a:rPr lang="el-GR" sz="800" dirty="0" smtClean="0"/>
              <a:t> </a:t>
            </a:r>
            <a:endParaRPr lang="en-US" sz="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77" y="1553172"/>
            <a:ext cx="4693516" cy="36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86" y="5362964"/>
            <a:ext cx="1173793" cy="99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2163" y="5445558"/>
            <a:ext cx="5685964" cy="807870"/>
            <a:chOff x="262163" y="5445558"/>
            <a:chExt cx="5685964" cy="807870"/>
          </a:xfrm>
        </p:grpSpPr>
        <p:sp>
          <p:nvSpPr>
            <p:cNvPr id="18" name="Rectangle 17"/>
            <p:cNvSpPr/>
            <p:nvPr/>
          </p:nvSpPr>
          <p:spPr>
            <a:xfrm>
              <a:off x="743227" y="5884096"/>
              <a:ext cx="47238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hlinkClick r:id="rId5"/>
                </a:rPr>
                <a:t>https://</a:t>
              </a:r>
              <a:r>
                <a:rPr lang="en-US" sz="800" dirty="0" smtClean="0">
                  <a:hlinkClick r:id="rId5"/>
                </a:rPr>
                <a:t>ec.europa.eu/energy/en/topics/energy-strategy-and-energy-union/clean-energy-all-europeans</a:t>
              </a:r>
              <a:endParaRPr lang="en-US" sz="800" dirty="0" smtClean="0"/>
            </a:p>
            <a:p>
              <a:endParaRPr lang="en-US" sz="9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2163" y="5445558"/>
              <a:ext cx="56859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b="1" kern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Νέο πακέτο</a:t>
              </a:r>
              <a:r>
                <a:rPr kumimoji="0" lang="en-US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 </a:t>
              </a:r>
              <a:r>
                <a:rPr kumimoji="0" lang="el-GR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Ευρωπαϊκών</a:t>
              </a:r>
              <a:r>
                <a:rPr kumimoji="0" lang="el-GR" sz="1400" b="1" i="0" u="none" strike="noStrike" kern="0" cap="none" spc="0" normalizeH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 Οδηγιών </a:t>
              </a:r>
              <a:r>
                <a:rPr kumimoji="0" lang="el-GR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με οκτώ νομοθετικές ρυθμίσεις για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«</a:t>
              </a:r>
              <a:r>
                <a:rPr kumimoji="0" lang="el-GR" sz="1600" b="1" i="1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Καθαρή Ενέργεια για Όλους</a:t>
              </a:r>
              <a:r>
                <a:rPr kumimoji="0" lang="el-GR" sz="16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»</a:t>
              </a:r>
              <a:endParaRPr kumimoji="0" lang="en-US" sz="16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1" y="1331945"/>
            <a:ext cx="4505324" cy="41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8224" y="1545209"/>
            <a:ext cx="8875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Γ. </a:t>
            </a:r>
            <a:r>
              <a:rPr lang="el-GR" sz="2000" dirty="0" err="1" smtClean="0"/>
              <a:t>Παντελίδης</a:t>
            </a:r>
            <a:r>
              <a:rPr lang="el-GR" sz="2000" dirty="0" smtClean="0"/>
              <a:t>, </a:t>
            </a:r>
            <a:r>
              <a:rPr lang="el-GR" sz="2000" b="1" dirty="0" smtClean="0"/>
              <a:t>Οδηγός </a:t>
            </a:r>
            <a:r>
              <a:rPr lang="el-GR" sz="2000" b="1" dirty="0"/>
              <a:t>Ενεργειακής </a:t>
            </a:r>
            <a:r>
              <a:rPr lang="el-GR" sz="2000" b="1" dirty="0" smtClean="0"/>
              <a:t>Επιθεώρησης Κτηρίων</a:t>
            </a:r>
            <a:r>
              <a:rPr lang="el-GR" sz="2000" dirty="0" smtClean="0"/>
              <a:t>, 630 σ., Αθήνα, Εκδόσεις </a:t>
            </a:r>
            <a:r>
              <a:rPr lang="el-GR" sz="2000" dirty="0" err="1" smtClean="0"/>
              <a:t>Δεμεδάδη</a:t>
            </a:r>
            <a:r>
              <a:rPr lang="el-GR" sz="2000" dirty="0" smtClean="0"/>
              <a:t>, 2018.</a:t>
            </a:r>
          </a:p>
          <a:p>
            <a:endParaRPr lang="el-GR" sz="2000" dirty="0"/>
          </a:p>
          <a:p>
            <a:r>
              <a:rPr lang="el-GR" sz="2000" b="1" dirty="0" smtClean="0"/>
              <a:t>Οδηγός </a:t>
            </a:r>
            <a:r>
              <a:rPr lang="el-GR" sz="2000" b="1" dirty="0"/>
              <a:t>Ενεργειακών </a:t>
            </a:r>
            <a:r>
              <a:rPr lang="el-GR" sz="2000" b="1" dirty="0" smtClean="0"/>
              <a:t>Ελέγχων σε </a:t>
            </a:r>
            <a:r>
              <a:rPr lang="el-GR" sz="2000" b="1" dirty="0"/>
              <a:t>κτίρια, βιομηχανία και μεταφορές</a:t>
            </a:r>
            <a:r>
              <a:rPr lang="el-GR" sz="2000" dirty="0" smtClean="0"/>
              <a:t>, Υπουργείο Περιβάλλοντος και Ενέργειας, </a:t>
            </a:r>
            <a:r>
              <a:rPr lang="el-GR" sz="2000" dirty="0"/>
              <a:t>Αθήνα, Ιανουάριος </a:t>
            </a:r>
            <a:r>
              <a:rPr lang="el-GR" sz="2000" dirty="0" smtClean="0"/>
              <a:t>2017.</a:t>
            </a:r>
          </a:p>
          <a:p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www.ypeka.gr/LinkClick.aspx?fileticket=u1Ez6ny5W90%3D&amp;tabid=281&amp;language=el-GR</a:t>
            </a:r>
            <a:endParaRPr lang="el-GR" sz="1100" dirty="0" smtClean="0"/>
          </a:p>
        </p:txBody>
      </p:sp>
      <p:sp>
        <p:nvSpPr>
          <p:cNvPr id="1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268224" y="3530994"/>
            <a:ext cx="87529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ASHRAE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GreenGuide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(5th ed.), Design, Construction and Operation of Sustainable Buildings, T. Lawrence, A.K.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Darwich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J.K. Means, D.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Macauley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(Editors), 504 p., Atlanta: ASHRAE, 2018.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https://www.ashrae.org/technical-resources/bookstore/ashrae-greenguide-the-design-construction-and-operation-of-sustainable-buildings</a:t>
            </a:r>
            <a:endParaRPr kumimoji="0" lang="el-G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2000" kern="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ea typeface="SimSun"/>
                <a:cs typeface="Times New Roman"/>
              </a:rPr>
              <a:t>Handbook of Energy Efficiency in Buildings 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(1st ed.), Umberto </a:t>
            </a:r>
            <a:r>
              <a:rPr lang="en-US" sz="2000" dirty="0" err="1">
                <a:solidFill>
                  <a:prstClr val="black"/>
                </a:solidFill>
                <a:ea typeface="SimSun"/>
                <a:cs typeface="Times New Roman"/>
              </a:rPr>
              <a:t>Desideri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 and Francesco </a:t>
            </a:r>
            <a:r>
              <a:rPr lang="en-US" sz="2000" dirty="0" err="1">
                <a:solidFill>
                  <a:prstClr val="black"/>
                </a:solidFill>
                <a:ea typeface="SimSun"/>
                <a:cs typeface="Times New Roman"/>
              </a:rPr>
              <a:t>Asdrubali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 (Editors), </a:t>
            </a:r>
            <a:r>
              <a:rPr lang="en-US" sz="2000" dirty="0" smtClean="0">
                <a:solidFill>
                  <a:prstClr val="black"/>
                </a:solidFill>
                <a:ea typeface="SimSun"/>
                <a:cs typeface="Times New Roman"/>
              </a:rPr>
              <a:t>8</a:t>
            </a:r>
            <a:r>
              <a:rPr lang="el-GR" sz="2000" dirty="0" smtClean="0">
                <a:solidFill>
                  <a:prstClr val="black"/>
                </a:solidFill>
                <a:ea typeface="SimSun"/>
                <a:cs typeface="Times New Roman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ea typeface="SimSun"/>
                <a:cs typeface="Times New Roman"/>
              </a:rPr>
              <a:t>6 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p., ISBN 978-0128128176, Butterworth-Heinemann, 2018. </a:t>
            </a:r>
            <a:r>
              <a:rPr lang="en-US" sz="1100" dirty="0">
                <a:solidFill>
                  <a:prstClr val="black"/>
                </a:solidFill>
                <a:ea typeface="SimSun"/>
                <a:cs typeface="Times New Roman"/>
                <a:hlinkClick r:id="rId4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ea typeface="SimSun"/>
                <a:cs typeface="Times New Roman"/>
                <a:hlinkClick r:id="rId4"/>
              </a:rPr>
              <a:t>www.elsevier.com/books/handbook-of-energy-efficiency-in-buildings/desideri/978-0-12-812817-6</a:t>
            </a:r>
            <a:r>
              <a:rPr lang="el-GR" sz="1100" dirty="0" smtClean="0">
                <a:solidFill>
                  <a:prstClr val="black"/>
                </a:solidFill>
                <a:ea typeface="SimSun"/>
                <a:cs typeface="Times New Roman"/>
              </a:rPr>
              <a:t> </a:t>
            </a:r>
            <a:r>
              <a:rPr lang="en-US" sz="1100" dirty="0">
                <a:solidFill>
                  <a:prstClr val="black"/>
                </a:solidFill>
                <a:ea typeface="SimSun"/>
                <a:cs typeface="Times New Roman"/>
              </a:rPr>
              <a:t> 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5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19</a:t>
            </a:fld>
            <a:endParaRPr lang="en-US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09297"/>
            <a:ext cx="7253025" cy="87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ASHRAE Standard 189.1</a:t>
            </a:r>
            <a:r>
              <a:rPr lang="en-US" sz="1800" dirty="0" smtClean="0"/>
              <a:t> - Design </a:t>
            </a:r>
            <a:r>
              <a:rPr lang="en-US" sz="1800" dirty="0"/>
              <a:t>of High-Performance Green </a:t>
            </a:r>
            <a:r>
              <a:rPr lang="en-US" sz="1800" dirty="0" smtClean="0"/>
              <a:t>Buildings.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www.ashrae.org/technical-resources/standards-and-guidelines/read-only-versions-of-ashrae-standards</a:t>
            </a:r>
            <a:r>
              <a:rPr lang="en-US" sz="1800" dirty="0" smtClean="0"/>
              <a:t>   </a:t>
            </a:r>
            <a:endParaRPr lang="en-US" sz="1800" dirty="0"/>
          </a:p>
          <a:p>
            <a:pPr marL="346075" indent="-346075">
              <a:spcBef>
                <a:spcPts val="600"/>
              </a:spcBef>
              <a:buNone/>
            </a:pPr>
            <a:endParaRPr lang="en-US" sz="2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826302"/>
            <a:ext cx="141803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43500" y="2652078"/>
            <a:ext cx="3907155" cy="1100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Το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rPr>
              <a:t>ΠΡΑΣΙΝΟ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Πρότυπο της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ASHRAE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algn="r"/>
            <a:r>
              <a:rPr kumimoji="0" lang="el-GR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1" y="2153522"/>
            <a:ext cx="5092607" cy="34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82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462861"/>
            <a:ext cx="45656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23FE81EE-0185-4235-8C9C-35FFD5C7D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89470"/>
              </p:ext>
            </p:extLst>
          </p:nvPr>
        </p:nvGraphicFramePr>
        <p:xfrm>
          <a:off x="526143" y="1316854"/>
          <a:ext cx="8128000" cy="13526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2277">
                  <a:extLst>
                    <a:ext uri="{9D8B030D-6E8A-4147-A177-3AD203B41FA5}">
                      <a16:colId xmlns:a16="http://schemas.microsoft.com/office/drawing/2014/main" xmlns="" val="2485450507"/>
                    </a:ext>
                  </a:extLst>
                </a:gridCol>
                <a:gridCol w="4075723">
                  <a:extLst>
                    <a:ext uri="{9D8B030D-6E8A-4147-A177-3AD203B41FA5}">
                      <a16:colId xmlns:a16="http://schemas.microsoft.com/office/drawing/2014/main" xmlns="" val="4179020819"/>
                    </a:ext>
                  </a:extLst>
                </a:gridCol>
              </a:tblGrid>
              <a:tr h="555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C.1.</a:t>
                      </a:r>
                      <a:r>
                        <a:rPr lang="el-G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l-GR" sz="2400" b="1" i="0" dirty="0" smtClean="0"/>
                        <a:t>ΗΛΕΚΤΡΙΚΗ ΕΝΕΡΓΕΙΑ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ΚΤΙΡΙΩΝ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20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ΘΕΜΑΤΙΚΗ ΕΝΟΤΗΤΑ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ΚΑΤΗΓΟΡΙΑ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85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l-GR" sz="20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Ενέργεια</a:t>
                      </a:r>
                      <a:endParaRPr lang="it-IT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C.1 </a:t>
                      </a:r>
                      <a:r>
                        <a:rPr lang="el-GR" sz="200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Συμβατικές Πηγές Ενέργειας</a:t>
                      </a:r>
                      <a:endParaRPr lang="it-IT" sz="200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8392747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497" y="3011135"/>
            <a:ext cx="398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Β.1.3 για την Κλίμακα Κτιρίου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465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20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1600201"/>
            <a:ext cx="8418576" cy="415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ΠΑΡΑΔΕΙΓΜΑ</a:t>
            </a:r>
            <a:endParaRPr lang="it-IT" sz="24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3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21</a:t>
            </a:fld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95836" y="726936"/>
            <a:ext cx="8686800" cy="2000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cs typeface="Calibri" panose="020F0502020204030204" pitchFamily="34" charset="0"/>
              </a:rPr>
              <a:t>Σε μια γειτονιά βρίσκεται ένα δημαρχείο, ένα δημοτικό σχολείο, 15 μονοκατοικίες και 5 μικρές πολυκατοικίες</a:t>
            </a:r>
            <a:r>
              <a:rPr lang="el-GR" sz="2000" dirty="0">
                <a:cs typeface="Calibri" panose="020F0502020204030204" pitchFamily="34" charset="0"/>
              </a:rPr>
              <a:t>. </a:t>
            </a:r>
            <a:r>
              <a:rPr lang="el-GR" sz="2000" dirty="0" smtClean="0">
                <a:cs typeface="Calibri" panose="020F0502020204030204" pitchFamily="34" charset="0"/>
              </a:rPr>
              <a:t>Όλα τα κτίρια είναι συνδεδεμένα με το κεντρικό</a:t>
            </a:r>
            <a:r>
              <a:rPr lang="el-GR" sz="2000" b="1" dirty="0" smtClean="0">
                <a:cs typeface="Calibri" panose="020F0502020204030204" pitchFamily="34" charset="0"/>
              </a:rPr>
              <a:t> δίκτυο </a:t>
            </a:r>
            <a:r>
              <a:rPr lang="el-GR" sz="2000" b="1" dirty="0">
                <a:cs typeface="Calibri" panose="020F0502020204030204" pitchFamily="34" charset="0"/>
              </a:rPr>
              <a:t>διανομής ηλεκτρικής </a:t>
            </a:r>
            <a:r>
              <a:rPr lang="el-GR" sz="2000" b="1" dirty="0" smtClean="0">
                <a:cs typeface="Calibri" panose="020F0502020204030204" pitchFamily="34" charset="0"/>
              </a:rPr>
              <a:t>ενέργειας</a:t>
            </a:r>
            <a:r>
              <a:rPr lang="el-GR" sz="2000" dirty="0" smtClean="0">
                <a:cs typeface="Calibri" panose="020F0502020204030204" pitchFamily="34" charset="0"/>
              </a:rPr>
              <a:t>.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Η ετήσια χρήση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ηλεκτρικής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ενέργειας (</a:t>
            </a:r>
            <a:r>
              <a:rPr lang="el-GR" sz="2000" i="1" dirty="0">
                <a:solidFill>
                  <a:prstClr val="black"/>
                </a:solidFill>
                <a:cs typeface="Calibri" panose="020F0502020204030204" pitchFamily="34" charset="0"/>
              </a:rPr>
              <a:t>εντός πεδίου εφαρμογής)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 υπολογίστηκε για κάθε τύπο κτιρίου και συνοψίζεται στον πίνακα που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ακολουθεί.</a:t>
            </a:r>
            <a:endParaRPr lang="el-GR" sz="2000" dirty="0" smtClean="0"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57443"/>
              </p:ext>
            </p:extLst>
          </p:nvPr>
        </p:nvGraphicFramePr>
        <p:xfrm>
          <a:off x="326981" y="2414891"/>
          <a:ext cx="861930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401"/>
                <a:gridCol w="1581057"/>
                <a:gridCol w="1251671"/>
                <a:gridCol w="39671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Ωφέλιμη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err="1" smtClean="0"/>
                        <a:t>εσωτ</a:t>
                      </a:r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 επιφάνεια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kWh</a:t>
                      </a:r>
                      <a:r>
                        <a:rPr kumimoji="0" lang="el-GR" sz="14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ηλ</a:t>
                      </a:r>
                      <a:endParaRPr kumimoji="0" lang="el-GR" sz="14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Εγκαταστάσεις / Χρήσεις</a:t>
                      </a:r>
                      <a:r>
                        <a:rPr lang="el-GR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Δημαρχείο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045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125.086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Κεντρικό σύστημα κλιματισμού με αντλίες θερμότητας υψηλής απόδοσης. Η ηλεκτρική ενέργεια είναι η μόνη πηγή ενέργειας.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Σχολείο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847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51.347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σύστημα θέρμανσης χώρων με λέβητα αερίου. ΖΝΧ με τοπικούς ηλεκτρικούς θερμοσίφωνες. Τοπικές Α.Θ. για ψύξη στα γραφεία.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Μονοκατοικίες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805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92.596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σύστημα θέρμανσης χώρων και ΖΝΧ με λέβητα αερίου. Τοπικές Α.Θ. για ψύξη.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Πολυκατοικίες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148.161</a:t>
                      </a:r>
                      <a:endParaRPr lang="en-US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σ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ύστημα θέρμανσης χώρων και ΖΝΧ με λέβητα αερίου. Τοπικές Α.Θ. για ψύξη.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916550" y="5197949"/>
            <a:ext cx="8029737" cy="484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/>
              <a:t>Υπολογίστε την </a:t>
            </a:r>
            <a:r>
              <a:rPr lang="el-GR" sz="2000" b="1" dirty="0" smtClean="0"/>
              <a:t>ετήσια χρήση πρωτογενούς ενέργειας </a:t>
            </a:r>
            <a:r>
              <a:rPr lang="el-GR" sz="2000" dirty="0" smtClean="0"/>
              <a:t>της γειτονιάς </a:t>
            </a:r>
            <a:r>
              <a:rPr lang="el-GR" sz="2000" dirty="0">
                <a:solidFill>
                  <a:schemeClr val="dk1"/>
                </a:solidFill>
                <a:cs typeface="Calibri" panose="020F0502020204030204" pitchFamily="34" charset="0"/>
              </a:rPr>
              <a:t>ανά μονάδα συνολικής ωφέλιμης εσωτερικής επιφάνειας δαπέδου των κτιρίων </a:t>
            </a:r>
            <a:endParaRPr 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6" y="5168828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3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22</a:t>
            </a:fld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95836" y="876835"/>
            <a:ext cx="8686800" cy="23403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Υπολογίστε τη συνολική χρήση </a:t>
            </a:r>
            <a:r>
              <a:rPr lang="el-GR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ηλεκτρικής ενέργειας 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για όλα τα κτίρια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cs typeface="Calibri" panose="020F0502020204030204" pitchFamily="34" charset="0"/>
              </a:rPr>
              <a:t>(125.086+51.347+92.596+148.161) = 417.190 </a:t>
            </a:r>
            <a:r>
              <a:rPr lang="en-US" sz="2000" dirty="0" smtClean="0">
                <a:cs typeface="Calibri" panose="020F0502020204030204" pitchFamily="34" charset="0"/>
              </a:rPr>
              <a:t>kWh</a:t>
            </a:r>
            <a:r>
              <a:rPr lang="el-GR" sz="2000" baseline="-25000" dirty="0" err="1" smtClean="0">
                <a:cs typeface="Calibri" panose="020F0502020204030204" pitchFamily="34" charset="0"/>
              </a:rPr>
              <a:t>ηλ</a:t>
            </a:r>
            <a:endParaRPr lang="el-GR" sz="2000" baseline="-25000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cs typeface="Calibri" panose="020F0502020204030204" pitchFamily="34" charset="0"/>
              </a:rPr>
              <a:t>Υπολογίστε τη συνολική ωφέλιμη εσωτερική επιφάνεια (</a:t>
            </a:r>
            <a:r>
              <a:rPr lang="en-US" sz="2000" b="1" dirty="0">
                <a:cs typeface="Calibri" panose="020F0502020204030204" pitchFamily="34" charset="0"/>
              </a:rPr>
              <a:t>m</a:t>
            </a:r>
            <a:r>
              <a:rPr lang="en-US" sz="2000" b="1" baseline="30000" dirty="0">
                <a:cs typeface="Calibri" panose="020F0502020204030204" pitchFamily="34" charset="0"/>
              </a:rPr>
              <a:t>2</a:t>
            </a:r>
            <a:r>
              <a:rPr lang="en-US" sz="2000" b="1" dirty="0">
                <a:cs typeface="Calibri" panose="020F0502020204030204" pitchFamily="34" charset="0"/>
              </a:rPr>
              <a:t>)</a:t>
            </a:r>
            <a:r>
              <a:rPr lang="el-GR" sz="2000" b="1" dirty="0">
                <a:cs typeface="Calibri" panose="020F0502020204030204" pitchFamily="34" charset="0"/>
              </a:rPr>
              <a:t> για όλα τα κτίρια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(1.045+1.847+1.805+3.322) = 8.109 </a:t>
            </a: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m</a:t>
            </a:r>
            <a:r>
              <a:rPr lang="en-US" sz="20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endParaRPr lang="el-GR" sz="20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Υπολογίστε </a:t>
            </a:r>
            <a:r>
              <a:rPr lang="el-GR" sz="2000" b="1" dirty="0">
                <a:cs typeface="Calibri" panose="020F0502020204030204" pitchFamily="34" charset="0"/>
              </a:rPr>
              <a:t>τον δείκτη ενεργειακής έντασης της ετήσιας χρήσης </a:t>
            </a:r>
            <a:r>
              <a:rPr lang="el-GR" sz="2000" b="1" dirty="0" smtClean="0">
                <a:cs typeface="Calibri" panose="020F0502020204030204" pitchFamily="34" charset="0"/>
              </a:rPr>
              <a:t>ηλεκτρικής ενέργειας </a:t>
            </a:r>
            <a:r>
              <a:rPr lang="el-GR" sz="2000" b="1" dirty="0">
                <a:cs typeface="Calibri" panose="020F0502020204030204" pitchFamily="34" charset="0"/>
              </a:rPr>
              <a:t>(</a:t>
            </a:r>
            <a:r>
              <a:rPr lang="el-GR" sz="2000" b="1" dirty="0" smtClean="0">
                <a:cs typeface="Calibri" panose="020F0502020204030204" pitchFamily="34" charset="0"/>
              </a:rPr>
              <a:t>kWh</a:t>
            </a:r>
            <a:r>
              <a:rPr lang="el-GR" sz="2000" b="1" baseline="-25000" dirty="0" smtClean="0">
                <a:cs typeface="Calibri" panose="020F0502020204030204" pitchFamily="34" charset="0"/>
              </a:rPr>
              <a:t>ηλ</a:t>
            </a:r>
            <a:r>
              <a:rPr lang="el-GR" sz="2000" b="1" dirty="0" smtClean="0">
                <a:cs typeface="Calibri" panose="020F0502020204030204" pitchFamily="34" charset="0"/>
              </a:rPr>
              <a:t>/m</a:t>
            </a:r>
            <a:r>
              <a:rPr lang="el-GR" sz="2000" b="1" baseline="30000" dirty="0" smtClean="0">
                <a:cs typeface="Calibri" panose="020F0502020204030204" pitchFamily="34" charset="0"/>
              </a:rPr>
              <a:t>2</a:t>
            </a:r>
            <a:r>
              <a:rPr lang="el-GR" sz="2000" b="1" dirty="0" smtClean="0">
                <a:cs typeface="Calibri" panose="020F0502020204030204" pitchFamily="34" charset="0"/>
              </a:rPr>
              <a:t>/y</a:t>
            </a:r>
            <a:r>
              <a:rPr lang="el-GR" sz="2000" b="1" dirty="0">
                <a:cs typeface="Calibri" panose="020F0502020204030204" pitchFamily="34" charset="0"/>
              </a:rPr>
              <a:t>) για τις τεχνικές υπηρεσίες </a:t>
            </a:r>
            <a:r>
              <a:rPr lang="el-GR" sz="2000" b="1" dirty="0" smtClean="0">
                <a:cs typeface="Calibri" panose="020F0502020204030204" pitchFamily="34" charset="0"/>
              </a:rPr>
              <a:t>των κτιρίων</a:t>
            </a:r>
            <a:endParaRPr lang="el-GR" sz="2000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l-GR" sz="2000" dirty="0" smtClean="0"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34" y="3286348"/>
            <a:ext cx="17367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83" y="3273568"/>
            <a:ext cx="340173" cy="5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674631" y="3217171"/>
            <a:ext cx="548640" cy="6400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68341" y="4007157"/>
            <a:ext cx="7224307" cy="1606696"/>
            <a:chOff x="868341" y="4007157"/>
            <a:chExt cx="7224307" cy="1606696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103" y="4185521"/>
              <a:ext cx="2706545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007668" y="4968498"/>
              <a:ext cx="1734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u="sng" dirty="0" smtClean="0"/>
                <a:t>417.190 </a:t>
              </a:r>
              <a:r>
                <a:rPr lang="en-US" sz="2000" u="sng" dirty="0" smtClean="0"/>
                <a:t>kWh</a:t>
              </a:r>
              <a:r>
                <a:rPr lang="el-GR" sz="2000" u="sng" baseline="-25000" dirty="0" err="1" smtClean="0"/>
                <a:t>ηλ</a:t>
              </a:r>
              <a:endParaRPr lang="en-US" sz="2000" u="sng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01008" y="4690523"/>
              <a:ext cx="5645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sym typeface="Symbol"/>
                </a:rPr>
                <a:t>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87740" y="4690523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=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68341" y="4062859"/>
              <a:ext cx="2043245" cy="85849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Ηλεκτρική Ενέργεια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6723" y="4921355"/>
              <a:ext cx="1117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8.109 </a:t>
              </a:r>
              <a:r>
                <a:rPr lang="en-US" sz="2000" u="sng" dirty="0" smtClean="0"/>
                <a:t>m</a:t>
              </a:r>
              <a:r>
                <a:rPr lang="en-US" sz="2000" u="sng" baseline="30000" dirty="0"/>
                <a:t>2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383296" y="4007157"/>
              <a:ext cx="2133755" cy="830997"/>
              <a:chOff x="3870030" y="1907673"/>
              <a:chExt cx="2133755" cy="830997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1115" y="1936783"/>
                <a:ext cx="987119" cy="74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3870030" y="1907673"/>
                <a:ext cx="21337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600" b="1" i="1" dirty="0" smtClean="0"/>
                  <a:t>Ωφέλιμη εσωτερική επιφάνεια δαπέδου των κτιρίων </a:t>
                </a:r>
                <a:r>
                  <a:rPr lang="en-US" sz="1600" b="1" i="1" dirty="0" smtClean="0"/>
                  <a:t>(m</a:t>
                </a:r>
                <a:r>
                  <a:rPr lang="en-US" sz="1600" b="1" i="1" baseline="30000" dirty="0" smtClean="0"/>
                  <a:t>2</a:t>
                </a:r>
                <a:r>
                  <a:rPr lang="en-US" sz="1600" b="1" i="1" dirty="0" smtClean="0"/>
                  <a:t>)</a:t>
                </a:r>
                <a:endParaRPr lang="en-US" sz="1600" b="1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78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23</a:t>
            </a:fld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25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748224"/>
            <a:ext cx="8894911" cy="5143546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000" b="1" dirty="0">
                <a:cs typeface="Calibri" panose="020F0502020204030204" pitchFamily="34" charset="0"/>
              </a:rPr>
              <a:t>ΑΣΚΗΣΗ</a:t>
            </a:r>
            <a:endParaRPr lang="it-IT" sz="20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>
                <a:cs typeface="Calibri" panose="020F0502020204030204" pitchFamily="34" charset="0"/>
              </a:rPr>
              <a:t>Σε μια γειτονιά βρίσκεται ένας δημοτικός παιδικός σταθμός, ένα γυμνάσιο, και 22 μονοκατοικίες. Όλα τα κτίρια είναι συνδεδεμένα με το κεντρικό</a:t>
            </a:r>
            <a:r>
              <a:rPr lang="el-GR" sz="2000" b="1" dirty="0">
                <a:cs typeface="Calibri" panose="020F0502020204030204" pitchFamily="34" charset="0"/>
              </a:rPr>
              <a:t> δίκτυο διανομής ηλεκτρικής </a:t>
            </a:r>
            <a:r>
              <a:rPr lang="el-GR" sz="2000" b="1" dirty="0" smtClean="0">
                <a:cs typeface="Calibri" panose="020F0502020204030204" pitchFamily="34" charset="0"/>
              </a:rPr>
              <a:t>ενέργειας.</a:t>
            </a:r>
            <a:r>
              <a:rPr lang="el-GR" sz="2000" dirty="0" smtClean="0">
                <a:cs typeface="Calibri" panose="020F0502020204030204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Η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ετήσια χρήση θερμικής και ηλεκτρικής ενέργειας (</a:t>
            </a:r>
            <a:r>
              <a:rPr lang="el-GR" sz="2000" i="1" dirty="0">
                <a:solidFill>
                  <a:prstClr val="black"/>
                </a:solidFill>
                <a:cs typeface="Calibri" panose="020F0502020204030204" pitchFamily="34" charset="0"/>
              </a:rPr>
              <a:t>εντός πεδίου εφαρμογής)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υπολογίστηκε για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κάθε τύπο κτιρίου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και συνοψίζεται στον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πίνακα που ακολουθεί.</a:t>
            </a:r>
            <a:endParaRPr lang="el-GR" sz="2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endParaRPr lang="en-US" sz="2000" i="1" dirty="0" smtClean="0"/>
          </a:p>
          <a:p>
            <a:pPr marL="0" indent="0" algn="ctr">
              <a:spcBef>
                <a:spcPts val="4200"/>
              </a:spcBef>
              <a:buNone/>
            </a:pPr>
            <a:r>
              <a:rPr lang="el-GR" sz="2000" i="1" dirty="0" smtClean="0"/>
              <a:t>Χρησιμοποιήστε </a:t>
            </a:r>
            <a:r>
              <a:rPr lang="el-GR" sz="2000" i="1" dirty="0"/>
              <a:t>τα διαθέσιμα δεδομένα για να λύσετε την άσκηση</a:t>
            </a:r>
          </a:p>
          <a:p>
            <a:pPr marL="0" indent="0" algn="ctr">
              <a:buNone/>
            </a:pPr>
            <a:endParaRPr lang="en-US" sz="2000" i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6" y="5019659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916550" y="4987303"/>
            <a:ext cx="8029737" cy="484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/>
              <a:t>Υπολογίστε την </a:t>
            </a:r>
            <a:r>
              <a:rPr lang="el-GR" sz="2000" b="1" dirty="0" smtClean="0"/>
              <a:t>ετήσια χρήση θερμικής ενέργειας </a:t>
            </a:r>
            <a:r>
              <a:rPr lang="el-GR" sz="2000" dirty="0" smtClean="0"/>
              <a:t>της γειτονιάς </a:t>
            </a:r>
            <a:r>
              <a:rPr lang="el-GR" sz="2000" dirty="0">
                <a:solidFill>
                  <a:schemeClr val="dk1"/>
                </a:solidFill>
                <a:cs typeface="Calibri" panose="020F0502020204030204" pitchFamily="34" charset="0"/>
              </a:rPr>
              <a:t>ανά μονάδα συνολικής ωφέλιμης εσωτερικής επιφάνειας δαπέδου των κτιρίων </a:t>
            </a:r>
            <a:endParaRPr lang="en-US" sz="20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8702"/>
              </p:ext>
            </p:extLst>
          </p:nvPr>
        </p:nvGraphicFramePr>
        <p:xfrm>
          <a:off x="252212" y="2669505"/>
          <a:ext cx="8694075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269"/>
                <a:gridCol w="1530893"/>
                <a:gridCol w="1070617"/>
                <a:gridCol w="39472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Ωφέλιμη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err="1" smtClean="0"/>
                        <a:t>εσωτ</a:t>
                      </a:r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 επιφάνεια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kWh</a:t>
                      </a:r>
                      <a:r>
                        <a:rPr kumimoji="0" lang="el-GR" sz="14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ηλ</a:t>
                      </a:r>
                      <a:endParaRPr kumimoji="0" lang="el-GR" sz="14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Εγκαταστάσεις / Χρήσεις</a:t>
                      </a:r>
                      <a:r>
                        <a:rPr lang="el-GR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Παιδικός σταθμός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6.567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Κεντρικό σύστημα θέρμανσης χώρων με λέβητα πετρελαίου.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ΖΝΧ με τοπικούς ηλεκτρικούς θερμοσίφωνες.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Τοπικές Α.Θ. για ψύξη.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Σχολείο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.</a:t>
                      </a:r>
                      <a:r>
                        <a:rPr lang="el-GR" dirty="0" smtClean="0"/>
                        <a:t>151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86.255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σύστημα θέρμανσης </a:t>
                      </a:r>
                      <a:r>
                        <a:rPr lang="el-GR" sz="1200" dirty="0" smtClean="0"/>
                        <a:t>χώρων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 λέβητα αερίου. ΖΝΧ με τοπικούς ηλεκτρικούς θερμοσίφωνες. Τοπικές Α.Θ. για ψύξη στα γραφεία.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Μονοκατοικίες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2.530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122.199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Κεντρικά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συστήματα θέρμανσης χώρων και ΖΝΧ </a:t>
                      </a:r>
                      <a:r>
                        <a:rPr kumimoji="0" lang="el-G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 λέβητες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αερίου. Τοπικές Α.Θ. για ψύξη.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72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3</a:t>
            </a:fld>
            <a:endParaRPr lang="en-US"/>
          </a:p>
        </p:txBody>
      </p:sp>
      <p:sp>
        <p:nvSpPr>
          <p:cNvPr id="31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834616"/>
            <a:ext cx="8229600" cy="49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ΓΕΝΙΚΕΣ ΠΛΗΡΟΦΟΡΙΕΣ</a:t>
            </a:r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63" y="3394677"/>
            <a:ext cx="3252788" cy="24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99" y="3560937"/>
            <a:ext cx="3838588" cy="249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54033" y="1309765"/>
            <a:ext cx="136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ΤΡΙΤΟΓΕΝΗΣ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95157" y="1309765"/>
            <a:ext cx="11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ΚΑΤΟΙΚΙΕΣ</a:t>
            </a:r>
            <a:endParaRPr lang="en-US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97" y="1611446"/>
            <a:ext cx="2444703" cy="183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492" y="5139609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dirty="0" smtClean="0"/>
              <a:t>Πηγή</a:t>
            </a:r>
            <a:r>
              <a:rPr lang="en-US" sz="800" dirty="0" smtClean="0"/>
              <a:t>: Eurostat 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02828" y="5139609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dirty="0" smtClean="0"/>
              <a:t>Πηγή</a:t>
            </a:r>
            <a:r>
              <a:rPr lang="en-US" sz="800" dirty="0" smtClean="0"/>
              <a:t>: Eurostat </a:t>
            </a:r>
            <a:endParaRPr lang="en-US" sz="8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446"/>
            <a:ext cx="2488256" cy="207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63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4</a:t>
            </a:fld>
            <a:endParaRPr lang="en-US"/>
          </a:p>
        </p:txBody>
      </p:sp>
      <p:sp>
        <p:nvSpPr>
          <p:cNvPr id="2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362712" y="729793"/>
            <a:ext cx="8418576" cy="138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ΣΚΟΠΟΣ</a:t>
            </a:r>
            <a:endParaRPr lang="en-US" sz="2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Ελαχιστοποίηση της συνολικής χρήσης ηλεκτρικής ενέργειας στα κτίρια και </a:t>
            </a:r>
            <a:r>
              <a:rPr lang="el-GR" sz="2400" smtClean="0">
                <a:latin typeface="Calibri" panose="020F0502020204030204" pitchFamily="34" charset="0"/>
                <a:cs typeface="Calibri" panose="020F0502020204030204" pitchFamily="34" charset="0"/>
              </a:rPr>
              <a:t>την περιοχή.</a:t>
            </a:r>
            <a:endParaRPr lang="it-IT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18766"/>
            <a:ext cx="2898997" cy="203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1104" y="2641878"/>
            <a:ext cx="2309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rgbClr val="006600"/>
                </a:solidFill>
              </a:rPr>
              <a:t>Ηλεκτροπαραγωγή από ΑΠΕ</a:t>
            </a:r>
          </a:p>
          <a:p>
            <a:r>
              <a:rPr lang="el-GR" sz="1400" b="1" dirty="0" smtClean="0">
                <a:solidFill>
                  <a:srgbClr val="006600"/>
                </a:solidFill>
              </a:rPr>
              <a:t>«Πράσινη ενέργεια»</a:t>
            </a:r>
            <a:endParaRPr lang="en-US" sz="1400" b="1" dirty="0">
              <a:solidFill>
                <a:srgbClr val="0066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16595" y="1987296"/>
            <a:ext cx="5964489" cy="2694593"/>
            <a:chOff x="1290246" y="2893067"/>
            <a:chExt cx="5964489" cy="2694593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07652" y="2893067"/>
              <a:ext cx="2247083" cy="16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081" y="2910080"/>
              <a:ext cx="3511580" cy="2677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0246" y="4063498"/>
              <a:ext cx="1137422" cy="7610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35" y="3918766"/>
            <a:ext cx="3998977" cy="19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5</a:t>
            </a:fld>
            <a:endParaRPr lang="en-US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1121665"/>
            <a:ext cx="5769969" cy="323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cs typeface="Calibri" panose="020F0502020204030204" pitchFamily="34" charset="0"/>
              </a:rPr>
              <a:t>ΜΕΘΟΔΟΛΟΓΙΑ ΑΞΙΟΛΟΓΗΣΗΣ - ΠΕΡΙΓΡΑΦΗ</a:t>
            </a:r>
            <a:endParaRPr lang="en-US" sz="2400" b="1" u="sng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sz="2400" dirty="0" smtClean="0"/>
              <a:t>Ο δείκτης επίδοσης εκφράζει τη χρήση ηλεκτρικής ενέργειας για τη λειτουργία των κτιρίων.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Γενικά, η χρήση της ενέργειας για τη λειτουργία των κτιρίων αντιπροσωπεύει το μεγαλύτερο ποσοστό της </a:t>
            </a:r>
            <a:r>
              <a:rPr lang="el-GR" sz="2400" dirty="0">
                <a:solidFill>
                  <a:prstClr val="black"/>
                </a:solidFill>
              </a:rPr>
              <a:t>ενέργειας που καταναλώνεται στον κύκλο ζωής των κτιρίων για κατασκευές πριν από το 2000.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8223" y="4615499"/>
            <a:ext cx="88307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200" dirty="0"/>
              <a:t>Η </a:t>
            </a:r>
            <a:r>
              <a:rPr lang="el-GR" sz="2200" b="1" dirty="0"/>
              <a:t>ηλεκτρική ενέργεια</a:t>
            </a:r>
            <a:r>
              <a:rPr lang="el-GR" sz="2200" dirty="0"/>
              <a:t> </a:t>
            </a:r>
            <a:r>
              <a:rPr lang="el-GR" sz="2200" b="1" dirty="0"/>
              <a:t>από το </a:t>
            </a:r>
            <a:r>
              <a:rPr lang="el-GR" sz="2200" b="1" dirty="0" smtClean="0"/>
              <a:t>κεντρικό δίκτυο διανομής </a:t>
            </a:r>
            <a:r>
              <a:rPr lang="el-GR" sz="2200" dirty="0" smtClean="0"/>
              <a:t>που </a:t>
            </a:r>
            <a:r>
              <a:rPr lang="el-GR" sz="2200" dirty="0"/>
              <a:t>τροφοδοτεί </a:t>
            </a:r>
            <a:r>
              <a:rPr lang="el-GR" sz="2200" dirty="0" smtClean="0"/>
              <a:t>τα κτίρια καλύπτει </a:t>
            </a:r>
            <a:r>
              <a:rPr lang="el-GR" sz="2200" dirty="0"/>
              <a:t>τις τελικές χρήσεις και λειτουργίες του (π.χ. θέρμανση, ψύξη, </a:t>
            </a:r>
            <a:r>
              <a:rPr lang="el-GR" sz="2200" dirty="0" smtClean="0"/>
              <a:t>αερισμό, </a:t>
            </a:r>
            <a:r>
              <a:rPr lang="el-GR" sz="2200" dirty="0"/>
              <a:t>ΖΝΧ, </a:t>
            </a:r>
            <a:r>
              <a:rPr lang="el-GR" sz="2200" dirty="0" smtClean="0"/>
              <a:t>φωτισμό, </a:t>
            </a:r>
            <a:r>
              <a:rPr lang="el-GR" sz="2200" dirty="0"/>
              <a:t>βοηθητικά μέσα</a:t>
            </a:r>
            <a:r>
              <a:rPr lang="el-GR" sz="2200" dirty="0" smtClean="0"/>
              <a:t>). </a:t>
            </a:r>
            <a:endParaRPr lang="it-IT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11" y="1782469"/>
            <a:ext cx="2786063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3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6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ΜΕΘΟΔΟΛΟΓΙΑ ΑΞΙΟΛΟΓΗΣΗΣ - </a:t>
            </a:r>
            <a:r>
              <a:rPr lang="el-GR" b="1" u="sng" dirty="0" smtClean="0">
                <a:cs typeface="Calibri" panose="020F0502020204030204" pitchFamily="34" charset="0"/>
              </a:rPr>
              <a:t>ΔΕΙΚΤΗΣ</a:t>
            </a:r>
            <a:endParaRPr lang="en-US" b="1" u="sng" dirty="0">
              <a:cs typeface="Calibri" panose="020F0502020204030204" pitchFamily="34" charset="0"/>
            </a:endParaRPr>
          </a:p>
        </p:txBody>
      </p:sp>
      <p:graphicFrame>
        <p:nvGraphicFramePr>
          <p:cNvPr id="11" name="Tabella 9">
            <a:extLst>
              <a:ext uri="{FF2B5EF4-FFF2-40B4-BE49-F238E27FC236}">
                <a16:creationId xmlns:a16="http://schemas.microsoft.com/office/drawing/2014/main" xmlns="" id="{BA4E60F0-E0CB-4A0A-A9CF-6E5B3891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57610"/>
              </p:ext>
            </p:extLst>
          </p:nvPr>
        </p:nvGraphicFramePr>
        <p:xfrm>
          <a:off x="394220" y="1449772"/>
          <a:ext cx="8439537" cy="128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605">
                  <a:extLst>
                    <a:ext uri="{9D8B030D-6E8A-4147-A177-3AD203B41FA5}">
                      <a16:colId xmlns:a16="http://schemas.microsoft.com/office/drawing/2014/main" xmlns="" val="338152859"/>
                    </a:ext>
                  </a:extLst>
                </a:gridCol>
                <a:gridCol w="1762153">
                  <a:extLst>
                    <a:ext uri="{9D8B030D-6E8A-4147-A177-3AD203B41FA5}">
                      <a16:colId xmlns:a16="http://schemas.microsoft.com/office/drawing/2014/main" xmlns="" val="125890587"/>
                    </a:ext>
                  </a:extLst>
                </a:gridCol>
                <a:gridCol w="2803779">
                  <a:extLst>
                    <a:ext uri="{9D8B030D-6E8A-4147-A177-3AD203B41FA5}">
                      <a16:colId xmlns:a16="http://schemas.microsoft.com/office/drawing/2014/main" xmlns="" val="1306176470"/>
                    </a:ext>
                  </a:extLst>
                </a:gridCol>
              </a:tblGrid>
              <a:tr h="280704">
                <a:tc>
                  <a:txBody>
                    <a:bodyPr/>
                    <a:lstStyle/>
                    <a:p>
                      <a:r>
                        <a:rPr lang="el-GR" noProof="0" dirty="0" smtClean="0"/>
                        <a:t>Περιγραφή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Μονάδες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Πηγές Δεδομένων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7756336"/>
                  </a:ext>
                </a:extLst>
              </a:tr>
              <a:tr h="920373">
                <a:tc>
                  <a:txBody>
                    <a:bodyPr/>
                    <a:lstStyle/>
                    <a:p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Συνολική</a:t>
                      </a:r>
                      <a:r>
                        <a:rPr lang="el-GR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ηλεκτρική </a:t>
                      </a:r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ενέργεια ανά μονάδα συνολικής ωφέλιμης</a:t>
                      </a:r>
                      <a:r>
                        <a:rPr lang="el-GR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εσωτερικής </a:t>
                      </a:r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επιφάνειας δαπέδου των κτιρίων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ανά έτος</a:t>
                      </a:r>
                      <a:endParaRPr lang="en-US" sz="1600" u="none" strike="noStrike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8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kWh/m</a:t>
                      </a:r>
                      <a:r>
                        <a:rPr lang="en-US" sz="1800" kern="1200" baseline="300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έτος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Μετρήσεις</a:t>
                      </a:r>
                      <a:r>
                        <a:rPr lang="el-GR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ή Υπολογισμοί</a:t>
                      </a:r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2215120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65573" y="4633978"/>
            <a:ext cx="7625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 smtClean="0"/>
              <a:t>Η </a:t>
            </a:r>
            <a:r>
              <a:rPr lang="el-GR" sz="2000" b="1" dirty="0"/>
              <a:t>πηγή </a:t>
            </a:r>
            <a:r>
              <a:rPr lang="el-GR" sz="2000" b="1" dirty="0" smtClean="0"/>
              <a:t>των δεδομένων </a:t>
            </a:r>
            <a:r>
              <a:rPr lang="el-GR" sz="2000" dirty="0"/>
              <a:t>πρέπει πάντα να </a:t>
            </a:r>
            <a:r>
              <a:rPr lang="el-GR" sz="2000" b="1" dirty="0"/>
              <a:t>δηλώνεται με σαφήνεια</a:t>
            </a:r>
            <a:endParaRPr lang="en-US" sz="20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9" y="4633978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8" y="5100077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65573" y="4989715"/>
            <a:ext cx="7625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Για την αξιολόγηση της </a:t>
            </a:r>
            <a:r>
              <a:rPr lang="el-GR" sz="2000" b="1" dirty="0"/>
              <a:t>πραγματικής </a:t>
            </a:r>
            <a:r>
              <a:rPr lang="el-GR" sz="2000" b="1" dirty="0" smtClean="0"/>
              <a:t>επίδοσης </a:t>
            </a:r>
            <a:r>
              <a:rPr lang="el-GR" sz="2000" dirty="0" smtClean="0"/>
              <a:t>της </a:t>
            </a:r>
            <a:r>
              <a:rPr lang="el-GR" sz="2000" dirty="0"/>
              <a:t>αστικής περιοχής είναι </a:t>
            </a:r>
            <a:r>
              <a:rPr lang="el-GR" sz="2000" b="1" dirty="0"/>
              <a:t>προτιμότερο</a:t>
            </a:r>
            <a:r>
              <a:rPr lang="el-GR" sz="2000" dirty="0"/>
              <a:t> να χρησιμοποιούνται </a:t>
            </a:r>
            <a:r>
              <a:rPr lang="el-GR" sz="2000" dirty="0" smtClean="0"/>
              <a:t>δεδομένα από </a:t>
            </a:r>
            <a:r>
              <a:rPr lang="el-GR" sz="2000" b="1" dirty="0" smtClean="0"/>
              <a:t>μετρήσεις</a:t>
            </a:r>
            <a:r>
              <a:rPr lang="el-GR" sz="2000" dirty="0" smtClean="0"/>
              <a:t>. </a:t>
            </a:r>
            <a:r>
              <a:rPr lang="el-GR" sz="2000" dirty="0"/>
              <a:t>Εάν </a:t>
            </a:r>
            <a:r>
              <a:rPr lang="el-GR" sz="2000" dirty="0" smtClean="0"/>
              <a:t>δεν </a:t>
            </a:r>
            <a:r>
              <a:rPr lang="el-GR" sz="2000" dirty="0"/>
              <a:t>είναι διαθέσιμα, χρησιμοποιούνται </a:t>
            </a:r>
            <a:r>
              <a:rPr lang="el-GR" sz="2000" dirty="0" smtClean="0"/>
              <a:t>δεδομένα από υπολογισμούς.</a:t>
            </a:r>
            <a:endParaRPr lang="en-US" sz="2000" b="1" dirty="0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3" y="2791558"/>
            <a:ext cx="2037698" cy="17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82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737130"/>
            <a:ext cx="8678781" cy="4519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l-GR" dirty="0"/>
              <a:t>Το </a:t>
            </a:r>
            <a:r>
              <a:rPr lang="el-GR" b="1" dirty="0"/>
              <a:t>πεδίο εφαρμογής </a:t>
            </a:r>
            <a:r>
              <a:rPr lang="el-GR" dirty="0"/>
              <a:t>του δείκτη περιλαμβάνει </a:t>
            </a:r>
            <a:r>
              <a:rPr lang="el-GR" dirty="0" smtClean="0"/>
              <a:t>τις εξής </a:t>
            </a:r>
            <a:r>
              <a:rPr lang="el-GR" b="1" dirty="0" smtClean="0"/>
              <a:t>τελικές χρήσεις &amp; τεχνικές υπηρεσίες των κτιρίων</a:t>
            </a:r>
            <a:r>
              <a:rPr lang="el-GR" dirty="0" smtClean="0"/>
              <a:t>:</a:t>
            </a:r>
            <a:endParaRPr lang="en-US" dirty="0" smtClean="0"/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Θέρμανση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Ψύξη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Αερισμό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Ζεστό νερό χρήσης (ΖΝΧ)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Φωτισμό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Βοηθητικά </a:t>
            </a:r>
            <a:r>
              <a:rPr lang="el-GR" dirty="0"/>
              <a:t>συστήματα (αντλίες, ανεμιστήρες κ.α</a:t>
            </a:r>
            <a:r>
              <a:rPr lang="el-GR" dirty="0" smtClean="0"/>
              <a:t>.)</a:t>
            </a:r>
            <a:endParaRPr lang="en-US" dirty="0" smtClean="0"/>
          </a:p>
          <a:p>
            <a:pPr marL="577850" indent="0">
              <a:spcBef>
                <a:spcPts val="1800"/>
              </a:spcBef>
              <a:buNone/>
            </a:pPr>
            <a:r>
              <a:rPr lang="el-GR" sz="1800" i="1" dirty="0" smtClean="0"/>
              <a:t>Η χρήση της ηλεκτρικής ενέργειας αναφέρεται και ως</a:t>
            </a:r>
            <a:r>
              <a:rPr lang="en-US" sz="1800" i="1" dirty="0" smtClean="0"/>
              <a:t> </a:t>
            </a:r>
            <a:r>
              <a:rPr lang="el-GR" sz="1800" b="1" i="1" dirty="0" smtClean="0"/>
              <a:t>κατανάλωση ενέργειας </a:t>
            </a:r>
            <a:r>
              <a:rPr lang="el-GR" sz="1800" i="1" dirty="0" smtClean="0"/>
              <a:t>για την λειτουργία των κτιρίων</a:t>
            </a:r>
            <a:endParaRPr lang="en-US" sz="1800" i="1" dirty="0" smtClean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7</a:t>
            </a:fld>
            <a:endParaRPr lang="en-US"/>
          </a:p>
        </p:txBody>
      </p:sp>
      <p:sp>
        <p:nvSpPr>
          <p:cNvPr id="19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388736"/>
            <a:ext cx="7725027" cy="494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/>
              <a:t>Το </a:t>
            </a:r>
            <a:r>
              <a:rPr lang="el-GR" sz="2400" b="1" dirty="0"/>
              <a:t>όριο</a:t>
            </a:r>
            <a:r>
              <a:rPr lang="el-GR" sz="2400" dirty="0"/>
              <a:t> αξιολόγησης είναι </a:t>
            </a:r>
            <a:r>
              <a:rPr lang="el-GR" sz="2400" b="1" dirty="0" smtClean="0"/>
              <a:t>όλα τα κτίρια </a:t>
            </a:r>
            <a:r>
              <a:rPr lang="el-GR" sz="2400" dirty="0" smtClean="0"/>
              <a:t>στην </a:t>
            </a:r>
            <a:r>
              <a:rPr lang="el-GR" sz="2400" b="1" dirty="0" smtClean="0"/>
              <a:t>γειτονιά 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sp>
        <p:nvSpPr>
          <p:cNvPr id="20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50" y="926592"/>
            <a:ext cx="8432156" cy="48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ΟΡΙ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ΠΕΔΙ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ΕΦΑΡΜΟΓΗΣ</a:t>
            </a:r>
            <a:endParaRPr lang="en-US" sz="2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2694465"/>
            <a:ext cx="4859889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" y="5157667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6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8</a:t>
            </a:fld>
            <a:endParaRPr lang="en-US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680026" cy="256590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500" b="1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μέθοδος υπολογισμού βασίζεται </a:t>
            </a:r>
            <a:r>
              <a:rPr lang="el-GR" sz="2000" dirty="0" smtClean="0"/>
              <a:t>σε μια σειρά Ευρωπαϊκών </a:t>
            </a:r>
            <a:r>
              <a:rPr lang="el-GR" sz="2000" dirty="0"/>
              <a:t>Πρότυπο CEN </a:t>
            </a:r>
            <a:r>
              <a:rPr lang="el-GR" sz="2000" dirty="0" smtClean="0"/>
              <a:t>τα οποία υποστηρίζουν την εφαρμογή της </a:t>
            </a:r>
            <a:r>
              <a:rPr lang="en-US" sz="2000" b="1" dirty="0" smtClean="0"/>
              <a:t>EPBD</a:t>
            </a:r>
            <a:r>
              <a:rPr lang="en-US" sz="2000" dirty="0" smtClean="0"/>
              <a:t> [1] </a:t>
            </a:r>
            <a:r>
              <a:rPr lang="el-GR" sz="2000" dirty="0" smtClean="0"/>
              <a:t>στην Ευρώπη. Η </a:t>
            </a:r>
            <a:r>
              <a:rPr lang="el-GR" sz="2000" dirty="0"/>
              <a:t>σειρά προτύπων CEN, η οποία επί του παρόντος αποτελεί τη βάση για τις περισσότερες από τις εθνικές μεθόδους </a:t>
            </a:r>
            <a:r>
              <a:rPr lang="el-GR" sz="2000" dirty="0" smtClean="0"/>
              <a:t>υπολογισμού (όπως και στην Ελλάδα</a:t>
            </a:r>
            <a:r>
              <a:rPr lang="en-US" sz="2000" dirty="0" smtClean="0"/>
              <a:t> [2]</a:t>
            </a:r>
            <a:r>
              <a:rPr lang="el-GR" sz="2000" dirty="0" smtClean="0"/>
              <a:t>), </a:t>
            </a:r>
            <a:r>
              <a:rPr lang="el-GR" sz="2000" dirty="0"/>
              <a:t>περιλαμβάνει το πρότυπο </a:t>
            </a:r>
            <a:r>
              <a:rPr lang="el-GR" sz="2000" b="1" dirty="0"/>
              <a:t>EN 15603 </a:t>
            </a:r>
            <a:r>
              <a:rPr lang="el-GR" sz="2000" dirty="0" smtClean="0"/>
              <a:t>[3] </a:t>
            </a:r>
            <a:r>
              <a:rPr lang="el-GR" sz="2000" dirty="0"/>
              <a:t>που συγκεντρώνει τα </a:t>
            </a:r>
            <a:r>
              <a:rPr lang="el-GR" sz="2000" dirty="0" smtClean="0"/>
              <a:t>αποτελέσματα από το </a:t>
            </a:r>
            <a:r>
              <a:rPr lang="el-GR" sz="2000" dirty="0"/>
              <a:t>πρότυπο </a:t>
            </a:r>
            <a:r>
              <a:rPr lang="el-GR" sz="2000" b="1" dirty="0"/>
              <a:t>EN ISO 13790 </a:t>
            </a:r>
            <a:r>
              <a:rPr lang="el-GR" sz="2000" dirty="0" smtClean="0"/>
              <a:t>[4].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39" y="2370420"/>
            <a:ext cx="1288395" cy="1040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4328516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3801" y="4281109"/>
            <a:ext cx="84336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/>
              <a:t>Μπορεί να χρησιμοποιηθούν </a:t>
            </a:r>
            <a:r>
              <a:rPr lang="el-GR" sz="2000" b="1" dirty="0" smtClean="0"/>
              <a:t>εκτιμήσεις</a:t>
            </a:r>
            <a:r>
              <a:rPr lang="el-GR" sz="2000" dirty="0" smtClean="0"/>
              <a:t> για τη </a:t>
            </a:r>
            <a:r>
              <a:rPr lang="el-GR" sz="2000" dirty="0"/>
              <a:t>χρήση </a:t>
            </a:r>
            <a:r>
              <a:rPr lang="el-GR" sz="2000" dirty="0" smtClean="0"/>
              <a:t>της θερμικής ενέργειας στα κτίρια, ώστε να είναι δυνατή η συμπλήρωση των στοιχείων για τον συγκεκριμένο δείκτη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000" dirty="0"/>
              <a:t>Η </a:t>
            </a:r>
            <a:r>
              <a:rPr lang="el-GR" sz="2000" b="1" dirty="0"/>
              <a:t>πηγή </a:t>
            </a:r>
            <a:r>
              <a:rPr lang="el-GR" sz="2000" b="1" dirty="0" smtClean="0"/>
              <a:t>των δεδομένων </a:t>
            </a:r>
            <a:r>
              <a:rPr lang="el-GR" sz="2000" dirty="0"/>
              <a:t>πρέπει πάντα να </a:t>
            </a:r>
            <a:r>
              <a:rPr lang="el-GR" sz="2000" b="1" dirty="0"/>
              <a:t>δηλώνεται με σαφήνεια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30839" y="3563236"/>
            <a:ext cx="8452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b="1" dirty="0"/>
              <a:t>υφιστάμενα κτίρια &amp; εγκαταστάσεις</a:t>
            </a:r>
            <a:r>
              <a:rPr lang="en-US" sz="2000" dirty="0"/>
              <a:t>, </a:t>
            </a:r>
            <a:r>
              <a:rPr lang="el-GR" sz="2000" dirty="0"/>
              <a:t>η χρήση της ενέργειας συνιστάται να βασίζεται σε </a:t>
            </a:r>
            <a:r>
              <a:rPr lang="el-GR" sz="2000" b="1" dirty="0" smtClean="0"/>
              <a:t>μετρήσεις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3599376"/>
            <a:ext cx="378512" cy="36880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5302645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32" y="2897680"/>
            <a:ext cx="1084702" cy="10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07" y="3144346"/>
            <a:ext cx="406557" cy="27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12040" y="3418666"/>
            <a:ext cx="2029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Κανονισμός Ενεργειακής Απόδοσης Κτιρίων</a:t>
            </a:r>
            <a:endParaRPr lang="el-GR" sz="1200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64" y="4142740"/>
            <a:ext cx="981238" cy="71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809898" y="3287713"/>
            <a:ext cx="6230982" cy="1567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sz="2000" dirty="0" smtClean="0"/>
              <a:t>Μπορεί να χρησιμοποιηθεί η μέθοδος υπολογισμού σύμφωνα με τον </a:t>
            </a:r>
            <a:r>
              <a:rPr lang="el-GR" sz="2000" b="1" dirty="0" smtClean="0"/>
              <a:t>ΚΕΝΑΚ</a:t>
            </a:r>
            <a:r>
              <a:rPr lang="el-GR" sz="2000" dirty="0" smtClean="0"/>
              <a:t> για την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Αξιολόγηση της ενεργειακής απόδοσης των κτιρίων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 Έκδοση πιστοποιητικών ενεργειακής απόδοσης (ΠΕΑ)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" y="3334346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9" y="1869937"/>
            <a:ext cx="548645" cy="52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01056" y="1909137"/>
            <a:ext cx="7680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dirty="0" smtClean="0"/>
              <a:t>Οι </a:t>
            </a:r>
            <a:r>
              <a:rPr lang="el-GR" sz="2000" b="1" dirty="0" smtClean="0"/>
              <a:t>Προσομοιώσεις </a:t>
            </a:r>
            <a:r>
              <a:rPr lang="el-GR" sz="2000" dirty="0" smtClean="0"/>
              <a:t>μπορούν να δώσουν ακριβή/λεπτομερή αποτελέσματα, αλλά έχουν υψηλές απαιτήσεις</a:t>
            </a:r>
            <a:endParaRPr lang="en-US" sz="2000" dirty="0" smtClean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46" y="1599014"/>
            <a:ext cx="829938" cy="799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dirty="0"/>
              <a:t>4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ΗΛΕΚΤΡΙΚΗ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18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C8A6DC6B8B49479FF506FCDFE0B38A" ma:contentTypeVersion="7" ma:contentTypeDescription="Stvaranje novog dokumenta." ma:contentTypeScope="" ma:versionID="17f25fdbb958e2ac9e7381b472988aee">
  <xsd:schema xmlns:xsd="http://www.w3.org/2001/XMLSchema" xmlns:xs="http://www.w3.org/2001/XMLSchema" xmlns:p="http://schemas.microsoft.com/office/2006/metadata/properties" xmlns:ns2="eb5fb299-4249-4b9d-bb6e-80e2e74f6c21" xmlns:ns3="60f0558c-3963-48cf-a64e-d62672273061" targetNamespace="http://schemas.microsoft.com/office/2006/metadata/properties" ma:root="true" ma:fieldsID="372f9689eae8a739053a620e1c263b79" ns2:_="" ns3:_="">
    <xsd:import namespace="eb5fb299-4249-4b9d-bb6e-80e2e74f6c21"/>
    <xsd:import namespace="60f0558c-3963-48cf-a64e-d626722730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fb299-4249-4b9d-bb6e-80e2e74f6c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0558c-3963-48cf-a64e-d62672273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DA86A1-D1BE-469D-A98E-E9939B7B7FCE}">
  <ds:schemaRefs>
    <ds:schemaRef ds:uri="http://purl.org/dc/elements/1.1/"/>
    <ds:schemaRef ds:uri="eb5fb299-4249-4b9d-bb6e-80e2e74f6c21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0f0558c-3963-48cf-a64e-d626722730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3A16C3-6B7F-4E8D-9AF7-97BF5B5535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7D46D-CDE5-4610-A4EE-C3E44C104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fb299-4249-4b9d-bb6e-80e2e74f6c21"/>
    <ds:schemaRef ds:uri="60f0558c-3963-48cf-a64e-d62672273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2011</Words>
  <Application>Microsoft Office PowerPoint</Application>
  <PresentationFormat>On-screen Show (4:3)</PresentationFormat>
  <Paragraphs>231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SimSun</vt:lpstr>
      <vt:lpstr>Arial</vt:lpstr>
      <vt:lpstr>Arial Narrow</vt:lpstr>
      <vt:lpstr>Arimo</vt:lpstr>
      <vt:lpstr>Calibri</vt:lpstr>
      <vt:lpstr>Courier New</vt:lpstr>
      <vt:lpstr>Symbol</vt:lpstr>
      <vt:lpstr>Times New Roman</vt:lpstr>
      <vt:lpstr>Wingdings</vt:lpstr>
      <vt:lpstr>Larissa</vt:lpstr>
      <vt:lpstr>PowerPoint Presentation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  <vt:lpstr>Γ.1.4  - ΗΛΕΚΤΡΙΚΗ ΕΝΕΡΓΕΙΑ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heimaten</dc:creator>
  <cp:lastModifiedBy>Πόπη Δρούτσα</cp:lastModifiedBy>
  <cp:revision>209</cp:revision>
  <cp:lastPrinted>2018-05-28T12:30:57Z</cp:lastPrinted>
  <dcterms:created xsi:type="dcterms:W3CDTF">2017-01-09T10:20:00Z</dcterms:created>
  <dcterms:modified xsi:type="dcterms:W3CDTF">2019-10-18T07:49:21Z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0x01010062C8A6DC6B8B49479FF506FCDFE0B38A</vt:lpwstr>
  </property>
</Properties>
</file>