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1A965E"/>
    <a:srgbClr val="336699"/>
    <a:srgbClr val="FF99FF"/>
    <a:srgbClr val="159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320" autoAdjust="0"/>
  </p:normalViewPr>
  <p:slideViewPr>
    <p:cSldViewPr snapToGrid="0" showGuides="1">
      <p:cViewPr>
        <p:scale>
          <a:sx n="100" d="100"/>
          <a:sy n="100" d="100"/>
        </p:scale>
        <p:origin x="-1224" y="-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notesViewPr>
    <p:cSldViewPr snapToGrid="0" showGuide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122B7-F128-4E7A-90EF-B937752231F2}" type="datetimeFigureOut">
              <a:rPr lang="de-AT" smtClean="0"/>
              <a:t>01.02.2019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349D8-82E8-4DA1-B942-901C63439EB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561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29A03-CC8B-4F0C-9ED9-B737F11F654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F923-A320-42BD-84A6-601815CE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F923-A320-42BD-84A6-601815CE83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916832"/>
            <a:ext cx="5004050" cy="494116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560" y="3356992"/>
            <a:ext cx="6400800" cy="2520280"/>
          </a:xfrm>
        </p:spPr>
        <p:txBody>
          <a:bodyPr>
            <a:noAutofit/>
          </a:bodyPr>
          <a:lstStyle>
            <a:lvl1pPr marL="0" indent="0" algn="l">
              <a:buNone/>
              <a:defRPr sz="44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Header Content</a:t>
            </a:r>
          </a:p>
          <a:p>
            <a:r>
              <a:rPr lang="de-DE" dirty="0"/>
              <a:t>Name PP / </a:t>
            </a:r>
            <a:r>
              <a:rPr lang="de-DE" dirty="0" err="1"/>
              <a:t>Presenter</a:t>
            </a:r>
            <a:endParaRPr lang="de-DE" dirty="0"/>
          </a:p>
          <a:p>
            <a:r>
              <a:rPr lang="de-DE" dirty="0"/>
              <a:t>Event</a:t>
            </a:r>
          </a:p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908720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A61B04D2-5F89-402D-B449-8D97A3660D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560" y="6198587"/>
            <a:ext cx="42027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WP4 - </a:t>
            </a:r>
            <a:r>
              <a:rPr kumimoji="0" lang="el-GR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ΔΡΑΣΗ</a:t>
            </a:r>
            <a:r>
              <a:rPr kumimoji="0" lang="en-US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4.2: CESBA MED </a:t>
            </a:r>
            <a:r>
              <a:rPr kumimoji="0" lang="el-GR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ΣΥΣΤΗΜΑ ΚΑΤΑΡΤΗΣΗΣ</a:t>
            </a:r>
            <a:endParaRPr kumimoji="0" lang="en-US" altLang="it-IT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ΠΑΡΑΔΟΤΕΟ</a:t>
            </a:r>
            <a:r>
              <a:rPr kumimoji="0" lang="en-US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4.2.1</a:t>
            </a:r>
            <a:r>
              <a:rPr kumimoji="0" lang="it-IT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2008"/>
            <a:ext cx="4545078" cy="248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1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>
            <a:lvl1pPr>
              <a:defRPr lang="en-US" sz="18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1.7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el-GR" dirty="0" smtClean="0"/>
              <a:t>ΔΙΑΤΗΡΗΣΗ ΕΔΑΦΟΥΣ</a:t>
            </a:r>
            <a:endParaRPr lang="it-IT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336431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de-DE" dirty="0" err="1"/>
              <a:t>Testo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1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1.7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ΔΙΑΤΗΡΗΣΗ ΕΔΑΦΟΥΣ</a:t>
            </a:r>
            <a:endParaRPr lang="it-IT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19910"/>
            <a:ext cx="8229600" cy="493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1338" y="6356350"/>
            <a:ext cx="61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 </a:t>
            </a:r>
            <a:fld id="{243FB592-B9A9-49AA-A86F-4031F7B9780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18181"/>
            <a:ext cx="9144000" cy="0"/>
          </a:xfrm>
          <a:prstGeom prst="line">
            <a:avLst/>
          </a:prstGeom>
          <a:ln w="38100">
            <a:solidFill>
              <a:srgbClr val="159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5E8A9E16-C193-4E5B-B9C6-F4E1DAD62E47}"/>
              </a:ext>
            </a:extLst>
          </p:cNvPr>
          <p:cNvSpPr/>
          <p:nvPr userDrawn="1"/>
        </p:nvSpPr>
        <p:spPr>
          <a:xfrm>
            <a:off x="1749669" y="6207073"/>
            <a:ext cx="620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ΕΚΠΑΙΔΕΥΤΙΚΗ</a:t>
            </a:r>
            <a:r>
              <a:rPr lang="el-GR" sz="1200" baseline="0" dirty="0" smtClean="0"/>
              <a:t> ΕΝΟΤΗΤΑ 7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el-GR" sz="1200" dirty="0" smtClean="0"/>
              <a:t>ΚΡΙΤΗΡΙΑ ΑΞΙΟΛΟΓΗΣΗΣ ΤΟΥ ΕΛΛΗΝΙΚΟΥ ΕΡΓΑΛΕΙΟΥ S</a:t>
            </a:r>
            <a:r>
              <a:rPr lang="en-US" sz="1200" dirty="0" smtClean="0"/>
              <a:t>N</a:t>
            </a:r>
            <a:r>
              <a:rPr lang="el-GR" sz="1200" dirty="0" smtClean="0"/>
              <a:t>TOOL - ΚΛΙΜΑΚΑ ΓΕΙΤΟΝΙΑΣ</a:t>
            </a:r>
            <a:endParaRPr lang="it-IT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71175"/>
            <a:ext cx="117216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agogi.net/contentfiles/entypa_pdf/01_GO%20GREEN.pdf" TargetMode="External"/><Relationship Id="rId7" Type="http://schemas.openxmlformats.org/officeDocument/2006/relationships/hyperlink" Target="https://www.ncl.ac.uk/media/wwwnclacuk/ceser/files/Understanding%20Cities.pdf" TargetMode="External"/><Relationship Id="rId2" Type="http://schemas.openxmlformats.org/officeDocument/2006/relationships/hyperlink" Target="http://ec.europa.eu/environment/soil/pdf/guidelines/pub/soil_e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unhabitat.org/books/urban-planning-for-city-leaders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466086" y="3347467"/>
            <a:ext cx="640080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 smtClean="0">
                <a:solidFill>
                  <a:srgbClr val="0070C0"/>
                </a:solidFill>
              </a:rPr>
              <a:t>Εκπαιδευτική Ενότητα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l-GR" sz="3600" dirty="0" smtClean="0">
                <a:solidFill>
                  <a:srgbClr val="0070C0"/>
                </a:solidFill>
              </a:rPr>
              <a:t>7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l-GR" sz="3200" dirty="0" smtClean="0"/>
              <a:t>Κριτήρια αξιολόγησης του </a:t>
            </a:r>
            <a:r>
              <a:rPr lang="el-GR" sz="3200" dirty="0"/>
              <a:t>Ελληνικού εργαλείου </a:t>
            </a:r>
            <a:r>
              <a:rPr lang="el-GR" sz="3200" dirty="0" err="1" smtClean="0"/>
              <a:t>SΝTool</a:t>
            </a:r>
            <a:r>
              <a:rPr lang="el-GR" sz="3200" dirty="0" smtClean="0"/>
              <a:t> - Κλίμακα Γειτονιάς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908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23117"/>
              </p:ext>
            </p:extLst>
          </p:nvPr>
        </p:nvGraphicFramePr>
        <p:xfrm>
          <a:off x="487326" y="1341432"/>
          <a:ext cx="8169348" cy="1767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84674"/>
                <a:gridCol w="408467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bg1"/>
                          </a:solidFill>
                        </a:rPr>
                        <a:t>Α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l-GR" sz="2800" dirty="0" smtClean="0">
                          <a:solidFill>
                            <a:schemeClr val="bg1"/>
                          </a:solidFill>
                        </a:rPr>
                        <a:t>1.7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l-GR" sz="2800" dirty="0" smtClean="0">
                          <a:solidFill>
                            <a:schemeClr val="bg1"/>
                          </a:solidFill>
                        </a:rPr>
                        <a:t>ΔΙΑΤΗΡΗΣΗ ΕΛΕΥΘΕΡΩΝ</a:t>
                      </a:r>
                      <a:r>
                        <a:rPr lang="el-GR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sz="2800" dirty="0" smtClean="0">
                          <a:solidFill>
                            <a:schemeClr val="bg1"/>
                          </a:solidFill>
                        </a:rPr>
                        <a:t>ΕΔΑΦΩΝ ΜΕ ΟΙΚΟΛΟΓΙΚΗ</a:t>
                      </a:r>
                      <a:r>
                        <a:rPr lang="el-GR" sz="2800" baseline="0" dirty="0" smtClean="0">
                          <a:solidFill>
                            <a:schemeClr val="bg1"/>
                          </a:solidFill>
                        </a:rPr>
                        <a:t> ή ΓΕΩΡΓΙΚΗ ΑΞΙΑ</a:t>
                      </a:r>
                      <a:endParaRPr lang="el-GR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ΘΕΜΑΤΙΚΗ ΕΝΟΤΗΤΑ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ΚΑΤΗΓΟΡΙΑ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</a:t>
                      </a:r>
                      <a:r>
                        <a:rPr lang="en-US" sz="2000" dirty="0" smtClean="0"/>
                        <a:t>. </a:t>
                      </a:r>
                      <a:r>
                        <a:rPr lang="el-GR" sz="2000" dirty="0" smtClean="0"/>
                        <a:t>Αστικές Υποδομές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</a:t>
                      </a:r>
                      <a:r>
                        <a:rPr lang="en-US" sz="2000" dirty="0" smtClean="0"/>
                        <a:t>.</a:t>
                      </a:r>
                      <a:r>
                        <a:rPr lang="el-GR" sz="2000" dirty="0" smtClean="0"/>
                        <a:t>1</a:t>
                      </a:r>
                      <a:r>
                        <a:rPr lang="el-GR" sz="2000" baseline="0" dirty="0" smtClean="0"/>
                        <a:t> Αστική Δομή &amp; Μορφή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2</a:t>
            </a:fld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Α.1.7 </a:t>
            </a:r>
            <a:r>
              <a:rPr lang="el-GR" dirty="0"/>
              <a:t>– </a:t>
            </a:r>
            <a:r>
              <a:rPr lang="el-GR" dirty="0" smtClean="0"/>
              <a:t>ΔΙΑΤΗΡΗΣΗ ΕΔΑΦΟΥΣ</a:t>
            </a:r>
            <a:endParaRPr lang="el-GR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26" y="3589859"/>
            <a:ext cx="34020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9" y="3585924"/>
            <a:ext cx="2395538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82894" y="5180321"/>
            <a:ext cx="65145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Προστασία ελεύθερων εκτάσεων / γης με 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l-G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οικολογική ή γεωργική αξία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01" y="3770332"/>
            <a:ext cx="17319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4497" y="3158085"/>
            <a:ext cx="40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Βλέπε </a:t>
            </a:r>
            <a:r>
              <a:rPr lang="en-US" b="1" dirty="0"/>
              <a:t>G</a:t>
            </a:r>
            <a:r>
              <a:rPr lang="el-GR" b="1" dirty="0" smtClean="0"/>
              <a:t>.1.</a:t>
            </a:r>
            <a:r>
              <a:rPr lang="en-US" b="1" dirty="0" smtClean="0"/>
              <a:t>3</a:t>
            </a:r>
            <a:r>
              <a:rPr lang="el-GR" b="1" dirty="0" smtClean="0"/>
              <a:t> </a:t>
            </a:r>
            <a:r>
              <a:rPr lang="el-GR" dirty="0" smtClean="0"/>
              <a:t>για την Κλίμακα Γειτονιάς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1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3</a:t>
            </a:fld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Α.1.7 </a:t>
            </a:r>
            <a:r>
              <a:rPr lang="el-GR" dirty="0"/>
              <a:t>– </a:t>
            </a:r>
            <a:r>
              <a:rPr lang="el-GR" dirty="0" smtClean="0"/>
              <a:t>ΔΙΑΤΗΡΗΣΗ ΕΔΑΦΟΥΣ</a:t>
            </a:r>
            <a:endParaRPr lang="el-GR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394136" y="777009"/>
            <a:ext cx="8229600" cy="49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ΓΕΝΙΚΕΣ ΠΛΗΡΟΦΟΡΙΕΣ</a:t>
            </a:r>
            <a:endParaRPr lang="en-US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000" dirty="0"/>
          </a:p>
        </p:txBody>
      </p:sp>
      <p:sp>
        <p:nvSpPr>
          <p:cNvPr id="8" name="Rectangle 7"/>
          <p:cNvSpPr/>
          <p:nvPr/>
        </p:nvSpPr>
        <p:spPr>
          <a:xfrm>
            <a:off x="486888" y="1276567"/>
            <a:ext cx="853835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Τα εδάφη με τη μεγαλύτερη αξία, που μπορούν να </a:t>
            </a:r>
            <a:r>
              <a:rPr lang="el-GR" dirty="0" smtClean="0"/>
              <a:t>επιτελούν πολυάριθμες λειτουργίες, </a:t>
            </a:r>
            <a:r>
              <a:rPr lang="el-GR" dirty="0"/>
              <a:t>δεν </a:t>
            </a:r>
            <a:r>
              <a:rPr lang="el-GR" dirty="0" smtClean="0"/>
              <a:t>προστατεύονται επαρκώς </a:t>
            </a:r>
            <a:r>
              <a:rPr lang="el-GR" dirty="0"/>
              <a:t>από την κατάληψη γης και τη σφράγιση, </a:t>
            </a:r>
            <a:r>
              <a:rPr lang="el-GR" dirty="0" smtClean="0"/>
              <a:t>παρόλο που </a:t>
            </a:r>
            <a:r>
              <a:rPr lang="el-GR" dirty="0"/>
              <a:t>σε πολλές περιπτώσεις η </a:t>
            </a:r>
            <a:r>
              <a:rPr lang="el-GR" b="1" dirty="0"/>
              <a:t>προστασία του εδάφους </a:t>
            </a:r>
            <a:r>
              <a:rPr lang="el-GR" dirty="0"/>
              <a:t>και </a:t>
            </a:r>
            <a:r>
              <a:rPr lang="el-GR" b="1" dirty="0" smtClean="0"/>
              <a:t>οι ανάγκες </a:t>
            </a:r>
            <a:r>
              <a:rPr lang="el-GR" b="1" dirty="0"/>
              <a:t>οικονομικής ανάπτυξης των πόλεων δεν είναι </a:t>
            </a:r>
            <a:r>
              <a:rPr lang="el-GR" b="1" dirty="0" smtClean="0"/>
              <a:t>αντικρουόμενες</a:t>
            </a:r>
            <a:r>
              <a:rPr lang="el-GR" dirty="0" smtClean="0"/>
              <a:t> [1].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 smtClean="0"/>
              <a:t>Η </a:t>
            </a:r>
            <a:r>
              <a:rPr lang="el-GR" b="1" dirty="0" smtClean="0"/>
              <a:t>διατήρηση των </a:t>
            </a:r>
            <a:r>
              <a:rPr lang="el-GR" b="1" dirty="0"/>
              <a:t>εδαφών </a:t>
            </a:r>
            <a:r>
              <a:rPr lang="el-GR" dirty="0"/>
              <a:t>μεγάλης αξίας που </a:t>
            </a:r>
            <a:r>
              <a:rPr lang="el-GR" dirty="0" smtClean="0"/>
              <a:t>βρίσκονται </a:t>
            </a:r>
            <a:r>
              <a:rPr lang="el-GR" dirty="0"/>
              <a:t>εντός περιοχών που πρόσφατα αστικοποιήθηκαν </a:t>
            </a:r>
            <a:r>
              <a:rPr lang="el-GR" dirty="0" smtClean="0"/>
              <a:t>θα έχει </a:t>
            </a:r>
            <a:r>
              <a:rPr lang="el-GR" b="1" dirty="0"/>
              <a:t>σημαντικό αντίκτυπο στην ποιότητα ζωής </a:t>
            </a:r>
            <a:r>
              <a:rPr lang="el-GR" dirty="0"/>
              <a:t>και </a:t>
            </a:r>
            <a:r>
              <a:rPr lang="el-GR" b="1" dirty="0"/>
              <a:t>στο </a:t>
            </a:r>
            <a:r>
              <a:rPr lang="el-GR" b="1" dirty="0" smtClean="0"/>
              <a:t>περιβάλλον</a:t>
            </a:r>
            <a:r>
              <a:rPr lang="el-GR" dirty="0"/>
              <a:t>. Αυτό ισχύει όχι μόνο στις άκρως αστικοποιημένες </a:t>
            </a:r>
            <a:r>
              <a:rPr lang="el-GR" dirty="0" smtClean="0"/>
              <a:t>περιοχές οι </a:t>
            </a:r>
            <a:r>
              <a:rPr lang="el-GR" dirty="0"/>
              <a:t>οποίες έχουν ήδη απολέσει τον γεωργικό τους </a:t>
            </a:r>
            <a:r>
              <a:rPr lang="el-GR" dirty="0" smtClean="0"/>
              <a:t>χαρακτήρα αλλά </a:t>
            </a:r>
            <a:r>
              <a:rPr lang="el-GR" dirty="0"/>
              <a:t>κατά κατεξοχήν στις </a:t>
            </a:r>
            <a:r>
              <a:rPr lang="el-GR" dirty="0" err="1"/>
              <a:t>περιαστικές</a:t>
            </a:r>
            <a:r>
              <a:rPr lang="el-GR" dirty="0"/>
              <a:t> ζώνες, οι οποίες </a:t>
            </a:r>
            <a:r>
              <a:rPr lang="el-GR" dirty="0" smtClean="0"/>
              <a:t>έχουν προσφάτως αστικοποιηθεί.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 smtClean="0"/>
              <a:t>Σε κάποιες χώρες, προκειμένου </a:t>
            </a:r>
            <a:r>
              <a:rPr lang="el-GR" dirty="0"/>
              <a:t>να αποφευχθεί περαιτέρω κατάληψη και </a:t>
            </a:r>
            <a:r>
              <a:rPr lang="el-GR" dirty="0" smtClean="0"/>
              <a:t>σφράγιση του εδάφους, για </a:t>
            </a:r>
            <a:r>
              <a:rPr lang="el-GR" dirty="0"/>
              <a:t>τη μετατροπή των γεωργικών εδαφών απαιτείται </a:t>
            </a:r>
            <a:r>
              <a:rPr lang="el-GR" dirty="0" smtClean="0"/>
              <a:t>καταβολή </a:t>
            </a:r>
            <a:r>
              <a:rPr lang="el-GR" dirty="0"/>
              <a:t>τέλους που εξαρτάται από την ποιότητα του εδάφους, </a:t>
            </a:r>
            <a:r>
              <a:rPr lang="el-GR" dirty="0" smtClean="0"/>
              <a:t>την κατηγορία </a:t>
            </a:r>
            <a:r>
              <a:rPr lang="el-GR" dirty="0"/>
              <a:t>της οικιστικής περιοχής και τη δυνατότητα </a:t>
            </a:r>
            <a:r>
              <a:rPr lang="el-GR" dirty="0" smtClean="0"/>
              <a:t>άρδευσης.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 smtClean="0"/>
              <a:t>Τα </a:t>
            </a:r>
            <a:r>
              <a:rPr lang="el-GR" dirty="0"/>
              <a:t>χαρακτηρισθέντα «</a:t>
            </a:r>
            <a:r>
              <a:rPr lang="el-GR" dirty="0" smtClean="0"/>
              <a:t>πράσινα και </a:t>
            </a:r>
            <a:r>
              <a:rPr lang="el-GR" dirty="0"/>
              <a:t>μπλε τοπία» προστατεύονται από την ανάπτυξη </a:t>
            </a:r>
            <a:r>
              <a:rPr lang="el-GR" dirty="0" smtClean="0"/>
              <a:t>υποδομών ώστε </a:t>
            </a:r>
            <a:r>
              <a:rPr lang="el-GR" dirty="0"/>
              <a:t>να διασφαλιστεί η ύπαρξη οικολογικών δικτύων.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4</a:t>
            </a:fld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Α.1.7 </a:t>
            </a:r>
            <a:r>
              <a:rPr lang="el-GR" dirty="0"/>
              <a:t>– </a:t>
            </a:r>
            <a:r>
              <a:rPr lang="el-GR" dirty="0" smtClean="0"/>
              <a:t>ΔΙΑΤΗΡΗΣΗ ΕΔΑΦΟΥΣ</a:t>
            </a:r>
            <a:endParaRPr lang="el-GR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902207"/>
            <a:ext cx="8875776" cy="19212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3100" b="1" u="sng" dirty="0">
                <a:solidFill>
                  <a:prstClr val="black"/>
                </a:solidFill>
                <a:cs typeface="Calibri" panose="020F0502020204030204" pitchFamily="34" charset="0"/>
              </a:rPr>
              <a:t>ΣΚΟΠΟΣ</a:t>
            </a:r>
            <a:endParaRPr lang="en-US" sz="3100" dirty="0">
              <a:cs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600" dirty="0" smtClean="0"/>
              <a:t>Καθορισμός </a:t>
            </a:r>
            <a:r>
              <a:rPr lang="el-GR" sz="2600" dirty="0"/>
              <a:t>της ελεύθερης γης με οικολογική ή γεωργική αξία, η οποία δεν είναι </a:t>
            </a:r>
            <a:r>
              <a:rPr lang="el-GR" sz="2600" dirty="0" smtClean="0"/>
              <a:t>δομημένη.</a:t>
            </a:r>
            <a:endParaRPr lang="el-GR" sz="2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92" y="2660734"/>
            <a:ext cx="3800225" cy="241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5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5</a:t>
            </a:fld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Α.1.7 </a:t>
            </a:r>
            <a:r>
              <a:rPr lang="el-GR" dirty="0"/>
              <a:t>– </a:t>
            </a:r>
            <a:r>
              <a:rPr lang="el-GR" dirty="0" smtClean="0"/>
              <a:t>ΔΙΑΤΗΡΗΣΗ ΕΔΑΦΟΥΣ</a:t>
            </a:r>
            <a:endParaRPr lang="el-GR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cs typeface="Calibri" panose="020F0502020204030204" pitchFamily="34" charset="0"/>
              </a:rPr>
              <a:t>ΜΕΘΟΔΟΛΟΓΙΑ ΑΞΙΟΛΟΓΗΣΗΣ - ΠΕΡΙΓΡΑΦΗ</a:t>
            </a: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609567"/>
            <a:ext cx="8644176" cy="4286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l-GR" sz="2000" dirty="0"/>
              <a:t>Οι περισσότερες αστικές περιοχές βρίσκονται σε κατάσταση συνεχούς ανάπτυξης και </a:t>
            </a:r>
            <a:r>
              <a:rPr lang="el-GR" sz="2000" dirty="0" smtClean="0"/>
              <a:t>ανοικοδόμησης, </a:t>
            </a:r>
            <a:r>
              <a:rPr lang="el-GR" sz="2000" dirty="0"/>
              <a:t>καθώς το </a:t>
            </a:r>
            <a:r>
              <a:rPr lang="el-GR" sz="2000" dirty="0" smtClean="0"/>
              <a:t>κτιριακό απόθεμα και οι υποδομές υφίστανται ταυτόχρονες αλλαγές με τις οικοδομικές και κατασκευαστικές δραστηριότητες, την λειτουργία, την ανακαίνιση και την κατεδάφιση των κτιρίων.</a:t>
            </a:r>
            <a:endParaRPr lang="el-GR" sz="20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 smtClean="0"/>
              <a:t>Σε </a:t>
            </a:r>
            <a:r>
              <a:rPr lang="el-GR" sz="2000" dirty="0"/>
              <a:t>πολλές </a:t>
            </a:r>
            <a:r>
              <a:rPr lang="el-GR" sz="2000" dirty="0" smtClean="0"/>
              <a:t>περιπτώσεις, αυτή η διαδικασία είναι σε βάρος της </a:t>
            </a:r>
            <a:r>
              <a:rPr lang="el-GR" sz="2000" b="1" dirty="0" smtClean="0"/>
              <a:t>χρήσης γης </a:t>
            </a:r>
            <a:r>
              <a:rPr lang="el-GR" sz="2000" dirty="0" smtClean="0"/>
              <a:t>που υπό άλλες συνθήκες θα </a:t>
            </a:r>
            <a:r>
              <a:rPr lang="el-GR" sz="2000" dirty="0"/>
              <a:t>ήταν πολύτιμη για </a:t>
            </a:r>
            <a:r>
              <a:rPr lang="el-GR" sz="2000" b="1" dirty="0"/>
              <a:t>οικολογικούς</a:t>
            </a:r>
            <a:r>
              <a:rPr lang="el-GR" sz="2000" dirty="0"/>
              <a:t> ή </a:t>
            </a:r>
            <a:r>
              <a:rPr lang="el-GR" sz="2000" b="1" dirty="0"/>
              <a:t>γεωργικούς</a:t>
            </a:r>
            <a:r>
              <a:rPr lang="el-GR" sz="2000" dirty="0"/>
              <a:t> </a:t>
            </a:r>
            <a:r>
              <a:rPr lang="el-GR" sz="2000" b="1" dirty="0"/>
              <a:t>σκοπούς</a:t>
            </a:r>
            <a:r>
              <a:rPr lang="el-GR" sz="20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 smtClean="0"/>
              <a:t>Στο </a:t>
            </a:r>
            <a:r>
              <a:rPr lang="el-GR" sz="2000" dirty="0"/>
              <a:t>πλαίσιο αυτό, το </a:t>
            </a:r>
            <a:r>
              <a:rPr lang="el-GR" sz="2000" b="1" dirty="0" smtClean="0"/>
              <a:t>ποσοστό του εδάφους της περιοχής που </a:t>
            </a:r>
            <a:r>
              <a:rPr lang="el-GR" sz="2000" b="1" dirty="0"/>
              <a:t>παραμένει </a:t>
            </a:r>
            <a:r>
              <a:rPr lang="el-GR" sz="2000" b="1" dirty="0" smtClean="0"/>
              <a:t>ελεύθερο</a:t>
            </a:r>
            <a:r>
              <a:rPr lang="el-GR" sz="2000" dirty="0" smtClean="0"/>
              <a:t> αποτελεί χρήσιμη πληροφορία για τον αποτελεσματικό στρατηγικό αστικό σχεδιασμό και ανάπτυξη.</a:t>
            </a:r>
          </a:p>
        </p:txBody>
      </p:sp>
    </p:spTree>
    <p:extLst>
      <p:ext uri="{BB962C8B-B14F-4D97-AF65-F5344CB8AC3E}">
        <p14:creationId xmlns:p14="http://schemas.microsoft.com/office/powerpoint/2010/main" val="40245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6</a:t>
            </a:fld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Α.1.7 </a:t>
            </a:r>
            <a:r>
              <a:rPr lang="el-GR" dirty="0"/>
              <a:t>– </a:t>
            </a:r>
            <a:r>
              <a:rPr lang="el-GR" dirty="0" smtClean="0"/>
              <a:t>ΔΙΑΤΗΡΗΣΗ ΕΔΑΦΟΥΣ</a:t>
            </a:r>
            <a:endParaRPr lang="el-GR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cs typeface="Calibri" panose="020F0502020204030204" pitchFamily="34" charset="0"/>
              </a:rPr>
              <a:t>ΜΕΘΟΔΟΛΟΓΙΑ ΑΞΙΟΛΟΓΗΣΗΣ - </a:t>
            </a:r>
            <a:r>
              <a:rPr lang="el-GR" b="1" u="sng" dirty="0" smtClean="0">
                <a:cs typeface="Calibri" panose="020F0502020204030204" pitchFamily="34" charset="0"/>
              </a:rPr>
              <a:t>ΔΕΙΚΤΗΣ</a:t>
            </a:r>
            <a:endParaRPr lang="en-US" b="1" u="sng" dirty="0">
              <a:cs typeface="Calibri" panose="020F0502020204030204" pitchFamily="34" charset="0"/>
            </a:endParaRPr>
          </a:p>
        </p:txBody>
      </p:sp>
      <p:graphicFrame>
        <p:nvGraphicFramePr>
          <p:cNvPr id="8" name="Tabella 9">
            <a:extLst>
              <a:ext uri="{FF2B5EF4-FFF2-40B4-BE49-F238E27FC236}">
                <a16:creationId xmlns:a16="http://schemas.microsoft.com/office/drawing/2014/main" xmlns="" id="{BA4E60F0-E0CB-4A0A-A9CF-6E5B38912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18156"/>
              </p:ext>
            </p:extLst>
          </p:nvPr>
        </p:nvGraphicFramePr>
        <p:xfrm>
          <a:off x="394220" y="2042908"/>
          <a:ext cx="843953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605">
                  <a:extLst>
                    <a:ext uri="{9D8B030D-6E8A-4147-A177-3AD203B41FA5}">
                      <a16:colId xmlns:a16="http://schemas.microsoft.com/office/drawing/2014/main" xmlns="" val="338152859"/>
                    </a:ext>
                  </a:extLst>
                </a:gridCol>
                <a:gridCol w="1762153">
                  <a:extLst>
                    <a:ext uri="{9D8B030D-6E8A-4147-A177-3AD203B41FA5}">
                      <a16:colId xmlns:a16="http://schemas.microsoft.com/office/drawing/2014/main" xmlns="" val="125890587"/>
                    </a:ext>
                  </a:extLst>
                </a:gridCol>
                <a:gridCol w="2803779">
                  <a:extLst>
                    <a:ext uri="{9D8B030D-6E8A-4147-A177-3AD203B41FA5}">
                      <a16:colId xmlns:a16="http://schemas.microsoft.com/office/drawing/2014/main" xmlns="" val="1306176470"/>
                    </a:ext>
                  </a:extLst>
                </a:gridCol>
              </a:tblGrid>
              <a:tr h="280704">
                <a:tc>
                  <a:txBody>
                    <a:bodyPr/>
                    <a:lstStyle/>
                    <a:p>
                      <a:r>
                        <a:rPr lang="el-GR" noProof="0" dirty="0" smtClean="0"/>
                        <a:t>Περιγραφή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Μονάδες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Πηγές Δεδομένων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7756336"/>
                  </a:ext>
                </a:extLst>
              </a:tr>
              <a:tr h="920373">
                <a:tc>
                  <a:txBody>
                    <a:bodyPr/>
                    <a:lstStyle/>
                    <a:p>
                      <a:r>
                        <a:rPr lang="el-G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Το ποσοστό της ελεύθερης γης με οικολογική ή γεωργική αξία προς την συνολική επιφάνεια της περιοχής ενδιαφέροντος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80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</a:t>
                      </a:r>
                      <a:endParaRPr lang="en-US" sz="180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noProof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l-GR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Χάρτης της αστικής περιοχής με τις χρήσεις γης</a:t>
                      </a:r>
                      <a:endParaRPr lang="el-GR" noProof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22151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9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7</a:t>
            </a:fld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Α.1.7 </a:t>
            </a:r>
            <a:r>
              <a:rPr lang="el-GR" dirty="0"/>
              <a:t>– </a:t>
            </a:r>
            <a:r>
              <a:rPr lang="el-GR" dirty="0" smtClean="0"/>
              <a:t>ΔΙΑΤΗΡΗΣΗ ΕΔΑΦΟΥΣ</a:t>
            </a:r>
            <a:endParaRPr lang="el-GR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80695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cs typeface="Calibri" panose="020F0502020204030204" pitchFamily="34" charset="0"/>
              </a:rPr>
              <a:t>ΟΡΙΑ &amp; ΠΕΔΙΟ </a:t>
            </a:r>
            <a:r>
              <a:rPr lang="el-GR" b="1" u="sng" dirty="0" smtClean="0">
                <a:cs typeface="Calibri" panose="020F0502020204030204" pitchFamily="34" charset="0"/>
              </a:rPr>
              <a:t>ΕΦΑΡΜΟΓΗΣ</a:t>
            </a:r>
            <a:endParaRPr lang="en-US" b="1" u="sng" dirty="0">
              <a:cs typeface="Calibri" panose="020F050202020403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" y="4901530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6736" y="4828482"/>
            <a:ext cx="252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Δεν περιλαμβάνονται</a:t>
            </a:r>
          </a:p>
          <a:p>
            <a:pPr marL="346075" indent="-346075">
              <a:buFont typeface="Courier New" panose="02070309020205020404" pitchFamily="49" charset="0"/>
              <a:buChar char="o"/>
              <a:tabLst>
                <a:tab pos="346075" algn="l"/>
              </a:tabLst>
            </a:pPr>
            <a:r>
              <a:rPr lang="el-GR" sz="2000" dirty="0" smtClean="0"/>
              <a:t>Πάρκα</a:t>
            </a:r>
          </a:p>
          <a:p>
            <a:pPr marL="346075" indent="-346075">
              <a:buFont typeface="Courier New" panose="02070309020205020404" pitchFamily="49" charset="0"/>
              <a:buChar char="o"/>
            </a:pPr>
            <a:r>
              <a:rPr lang="el-GR" sz="2000" dirty="0" smtClean="0"/>
              <a:t>Πλατείες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735" y="3197338"/>
            <a:ext cx="834251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0" indent="-284163">
              <a:spcBef>
                <a:spcPts val="600"/>
              </a:spcBef>
            </a:pPr>
            <a:r>
              <a:rPr lang="el-GR" sz="2000" b="1" baseline="30000" dirty="0" smtClean="0">
                <a:solidFill>
                  <a:prstClr val="black"/>
                </a:solidFill>
              </a:rPr>
              <a:t>1 	</a:t>
            </a:r>
            <a:r>
              <a:rPr lang="el-GR" sz="2000" b="1" dirty="0" smtClean="0">
                <a:solidFill>
                  <a:prstClr val="black"/>
                </a:solidFill>
              </a:rPr>
              <a:t>Γη με γεωργική αξία</a:t>
            </a:r>
            <a:r>
              <a:rPr lang="el-GR" sz="2000" dirty="0" smtClean="0">
                <a:solidFill>
                  <a:prstClr val="black"/>
                </a:solidFill>
              </a:rPr>
              <a:t>: περιοχή </a:t>
            </a:r>
            <a:r>
              <a:rPr lang="el-GR" sz="2000" dirty="0">
                <a:solidFill>
                  <a:prstClr val="black"/>
                </a:solidFill>
              </a:rPr>
              <a:t>που προορίζεται για </a:t>
            </a:r>
            <a:r>
              <a:rPr lang="el-GR" sz="2000" dirty="0" smtClean="0">
                <a:solidFill>
                  <a:prstClr val="black"/>
                </a:solidFill>
              </a:rPr>
              <a:t>καλλιέργειες (π.χ. λαχανικά) ή κτηνοτροφία, κ.α.</a:t>
            </a:r>
            <a:endParaRPr lang="el-GR" sz="2000" dirty="0">
              <a:solidFill>
                <a:prstClr val="black"/>
              </a:solidFill>
            </a:endParaRPr>
          </a:p>
          <a:p>
            <a:pPr marL="284163" lvl="0" indent="-284163">
              <a:spcBef>
                <a:spcPts val="600"/>
              </a:spcBef>
            </a:pPr>
            <a:r>
              <a:rPr lang="el-GR" sz="2000" b="1" baseline="30000" dirty="0" smtClean="0">
                <a:solidFill>
                  <a:prstClr val="black"/>
                </a:solidFill>
              </a:rPr>
              <a:t>2	</a:t>
            </a:r>
            <a:r>
              <a:rPr lang="el-GR" sz="2000" b="1" dirty="0" smtClean="0">
                <a:solidFill>
                  <a:prstClr val="black"/>
                </a:solidFill>
              </a:rPr>
              <a:t>Γη με οικολογική αξία</a:t>
            </a:r>
            <a:r>
              <a:rPr lang="el-GR" sz="2000" dirty="0" smtClean="0">
                <a:solidFill>
                  <a:prstClr val="black"/>
                </a:solidFill>
              </a:rPr>
              <a:t>: περιοχή </a:t>
            </a:r>
            <a:r>
              <a:rPr lang="el-GR" sz="2000" dirty="0">
                <a:solidFill>
                  <a:prstClr val="black"/>
                </a:solidFill>
              </a:rPr>
              <a:t>που </a:t>
            </a:r>
            <a:r>
              <a:rPr lang="el-GR" sz="2000" dirty="0" smtClean="0">
                <a:solidFill>
                  <a:prstClr val="black"/>
                </a:solidFill>
              </a:rPr>
              <a:t>υποστηρίζει την διατήρηση του τοπικού φυσικού οικοσυστήματος (πανίδα και χλωρίδα)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" y="3272019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00698" y="5206109"/>
            <a:ext cx="4089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i="1" dirty="0" smtClean="0"/>
              <a:t>Βλέπε </a:t>
            </a:r>
            <a:r>
              <a:rPr lang="en-US" sz="2000" b="1" i="1" dirty="0" smtClean="0"/>
              <a:t>F.3.3</a:t>
            </a:r>
            <a:r>
              <a:rPr lang="en-US" sz="2000" i="1" dirty="0" smtClean="0"/>
              <a:t> </a:t>
            </a:r>
            <a:r>
              <a:rPr lang="el-GR" sz="2000" i="1" dirty="0" smtClean="0"/>
              <a:t>για τα σχετικά θέματα</a:t>
            </a:r>
            <a:endParaRPr lang="en-US" sz="2000" i="1" dirty="0"/>
          </a:p>
        </p:txBody>
      </p:sp>
      <p:sp>
        <p:nvSpPr>
          <p:cNvPr id="12" name="Rectangle 11"/>
          <p:cNvSpPr/>
          <p:nvPr/>
        </p:nvSpPr>
        <p:spPr>
          <a:xfrm>
            <a:off x="268224" y="1347010"/>
            <a:ext cx="87210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000" dirty="0" smtClean="0"/>
              <a:t>Το </a:t>
            </a:r>
            <a:r>
              <a:rPr lang="el-GR" sz="2000" b="1" dirty="0"/>
              <a:t>πεδίο εφαρμογής </a:t>
            </a:r>
            <a:r>
              <a:rPr lang="el-GR" sz="2000" dirty="0" smtClean="0"/>
              <a:t>περιλαμβάνει</a:t>
            </a:r>
            <a:r>
              <a:rPr lang="en-US" sz="2000" dirty="0" smtClean="0"/>
              <a:t>: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b="1" dirty="0" smtClean="0"/>
              <a:t>Περιοχές</a:t>
            </a:r>
            <a:r>
              <a:rPr lang="el-GR" sz="2000" dirty="0" smtClean="0"/>
              <a:t> που </a:t>
            </a:r>
            <a:r>
              <a:rPr lang="el-GR" sz="2000" dirty="0"/>
              <a:t>έχουν </a:t>
            </a:r>
            <a:r>
              <a:rPr lang="el-GR" sz="2000" b="1" dirty="0" smtClean="0"/>
              <a:t>αναγνωρισμένη οικολογική</a:t>
            </a:r>
            <a:r>
              <a:rPr lang="el-GR" sz="2000" b="1" baseline="30000" dirty="0" smtClean="0"/>
              <a:t>1</a:t>
            </a:r>
            <a:r>
              <a:rPr lang="el-GR" sz="2000" b="1" dirty="0" smtClean="0"/>
              <a:t> </a:t>
            </a:r>
            <a:r>
              <a:rPr lang="el-GR" sz="2000" b="1" dirty="0"/>
              <a:t>ή </a:t>
            </a:r>
            <a:r>
              <a:rPr lang="el-GR" sz="2000" b="1" dirty="0" smtClean="0"/>
              <a:t>γεωργική</a:t>
            </a:r>
            <a:r>
              <a:rPr lang="el-GR" sz="2000" b="1" baseline="30000" dirty="0" smtClean="0"/>
              <a:t>2</a:t>
            </a:r>
            <a:r>
              <a:rPr lang="el-GR" sz="2000" b="1" dirty="0" smtClean="0"/>
              <a:t> </a:t>
            </a:r>
            <a:r>
              <a:rPr lang="el-GR" sz="2000" b="1" dirty="0"/>
              <a:t>αξία</a:t>
            </a:r>
            <a:r>
              <a:rPr lang="el-GR" sz="2000" dirty="0"/>
              <a:t>, ακόμη και σε περίπτωση </a:t>
            </a:r>
            <a:r>
              <a:rPr lang="el-GR" sz="2000" dirty="0" smtClean="0"/>
              <a:t>αναγεννηθέντων εκτάσεων</a:t>
            </a:r>
            <a:endParaRPr lang="el-GR" sz="2000" dirty="0"/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Περιοχές που περιλαμβάνονται μέσα στην περίμετρο της υπό μελέτης γειτονιά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571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8</a:t>
            </a:fld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Α.1.7 </a:t>
            </a:r>
            <a:r>
              <a:rPr lang="el-GR" dirty="0"/>
              <a:t>– </a:t>
            </a:r>
            <a:r>
              <a:rPr lang="el-GR" dirty="0" smtClean="0"/>
              <a:t>ΔΙΑΤΗΡΗΣΗ ΕΔΑΦΟΥΣ</a:t>
            </a:r>
            <a:endParaRPr lang="el-GR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3" y="902208"/>
            <a:ext cx="7046977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999837" y="1352223"/>
            <a:ext cx="7765929" cy="5068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 βήματα υπολογισμού είναι τα εξής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3" y="1330667"/>
            <a:ext cx="548645" cy="528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082" y="1980741"/>
            <a:ext cx="839868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spcBef>
                <a:spcPts val="600"/>
              </a:spcBef>
            </a:pPr>
            <a:r>
              <a:rPr lang="el-GR" sz="2000" b="1" dirty="0"/>
              <a:t>Βήμα </a:t>
            </a:r>
            <a:r>
              <a:rPr lang="el-GR" sz="2000" b="1" dirty="0" smtClean="0"/>
              <a:t>1</a:t>
            </a:r>
            <a:r>
              <a:rPr lang="el-GR" sz="2000" dirty="0" smtClean="0"/>
              <a:t>:	Υπολογίστε την συνολική </a:t>
            </a:r>
            <a:r>
              <a:rPr lang="el-GR" sz="2000" dirty="0"/>
              <a:t>επιφάνεια </a:t>
            </a:r>
            <a:r>
              <a:rPr lang="el-GR" sz="2000" dirty="0" smtClean="0"/>
              <a:t>(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</a:t>
            </a:r>
            <a:r>
              <a:rPr lang="el-GR" sz="2000" dirty="0" smtClean="0"/>
              <a:t>της </a:t>
            </a:r>
            <a:r>
              <a:rPr lang="el-GR" sz="2000" dirty="0"/>
              <a:t>περιοχής ενδιαφέροντος</a:t>
            </a:r>
          </a:p>
          <a:p>
            <a:pPr marL="914400" indent="-914400">
              <a:spcBef>
                <a:spcPts val="600"/>
              </a:spcBef>
            </a:pPr>
            <a:r>
              <a:rPr lang="el-GR" sz="2000" b="1" dirty="0" smtClean="0"/>
              <a:t>Βήμα 2</a:t>
            </a:r>
            <a:r>
              <a:rPr lang="el-GR" sz="2000" dirty="0" smtClean="0"/>
              <a:t>:	Υπολογίστε την επιφάνεια </a:t>
            </a:r>
            <a:r>
              <a:rPr lang="el-GR" sz="2000" dirty="0"/>
              <a:t>(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dirty="0"/>
              <a:t>) </a:t>
            </a:r>
            <a:r>
              <a:rPr lang="el-GR" sz="2000" dirty="0" smtClean="0"/>
              <a:t>όλης </a:t>
            </a:r>
            <a:r>
              <a:rPr lang="el-GR" sz="2000" dirty="0" smtClean="0">
                <a:solidFill>
                  <a:schemeClr val="dk1"/>
                </a:solidFill>
                <a:cs typeface="Calibri" panose="020F0502020204030204" pitchFamily="34" charset="0"/>
              </a:rPr>
              <a:t>της </a:t>
            </a:r>
            <a:r>
              <a:rPr lang="el-GR" sz="2000" dirty="0">
                <a:solidFill>
                  <a:schemeClr val="dk1"/>
                </a:solidFill>
                <a:cs typeface="Calibri" panose="020F0502020204030204" pitchFamily="34" charset="0"/>
              </a:rPr>
              <a:t>ελεύθερης γης </a:t>
            </a:r>
            <a:r>
              <a:rPr lang="el-GR" sz="2000" dirty="0" smtClean="0">
                <a:solidFill>
                  <a:schemeClr val="dk1"/>
                </a:solidFill>
                <a:cs typeface="Calibri" panose="020F0502020204030204" pitchFamily="34" charset="0"/>
              </a:rPr>
              <a:t>που θεωρείται από τις αρμόδιες αρχές με </a:t>
            </a:r>
            <a:r>
              <a:rPr lang="el-GR" sz="2000" dirty="0">
                <a:solidFill>
                  <a:schemeClr val="dk1"/>
                </a:solidFill>
                <a:cs typeface="Calibri" panose="020F0502020204030204" pitchFamily="34" charset="0"/>
              </a:rPr>
              <a:t>οικολογική ή γεωργική αξία </a:t>
            </a:r>
            <a:r>
              <a:rPr lang="el-GR" sz="2000" dirty="0" smtClean="0">
                <a:solidFill>
                  <a:schemeClr val="dk1"/>
                </a:solidFill>
                <a:cs typeface="Calibri" panose="020F0502020204030204" pitchFamily="34" charset="0"/>
              </a:rPr>
              <a:t>για την περιοχή</a:t>
            </a:r>
            <a:endParaRPr lang="el-GR" sz="2000" dirty="0">
              <a:solidFill>
                <a:schemeClr val="dk1"/>
              </a:solidFill>
              <a:cs typeface="Calibri" panose="020F0502020204030204" pitchFamily="34" charset="0"/>
            </a:endParaRPr>
          </a:p>
          <a:p>
            <a:pPr marL="914400" indent="-914400">
              <a:spcBef>
                <a:spcPts val="600"/>
              </a:spcBef>
            </a:pPr>
            <a:r>
              <a:rPr lang="el-GR" sz="2000" b="1" dirty="0" smtClean="0"/>
              <a:t>Βήμα 3</a:t>
            </a:r>
            <a:r>
              <a:rPr lang="el-GR" sz="2000" dirty="0" smtClean="0"/>
              <a:t>: </a:t>
            </a:r>
            <a:r>
              <a:rPr lang="el-GR" sz="2000" dirty="0"/>
              <a:t>Υπολογίστε τον δείκτη επίδοσης </a:t>
            </a:r>
            <a:r>
              <a:rPr lang="el-GR" sz="2000" dirty="0" smtClean="0"/>
              <a:t>ως το ποσοστό (%) της ελεύθερης επιφάνειας εδάφους με οικολογική ή γεωργική αξία επί της συνολικής επιφάνεια της περιοχής ενδιαφέροντος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32" y="4723460"/>
            <a:ext cx="379213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9</a:t>
            </a:fld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Α.1.7 </a:t>
            </a:r>
            <a:r>
              <a:rPr lang="el-GR" dirty="0"/>
              <a:t>– </a:t>
            </a:r>
            <a:r>
              <a:rPr lang="el-GR" dirty="0" smtClean="0"/>
              <a:t>ΔΙΑΤΗΡΗΣΗ ΕΔΑΦΟΥΣ</a:t>
            </a:r>
            <a:endParaRPr lang="el-GR" dirty="0"/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811776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ΒΙΒΛΙΟΓΡΑΦΙΑ - ΠΛΗΡΟΦΟΡΙΕΣ</a:t>
            </a:r>
            <a:endParaRPr lang="el-G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8224" y="1389738"/>
            <a:ext cx="8739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el-GR" dirty="0" smtClean="0"/>
              <a:t>[1</a:t>
            </a:r>
            <a:r>
              <a:rPr lang="el-GR" dirty="0"/>
              <a:t>] </a:t>
            </a:r>
            <a:r>
              <a:rPr lang="el-GR" dirty="0" smtClean="0"/>
              <a:t>	Κατευθυντήριες </a:t>
            </a:r>
            <a:r>
              <a:rPr lang="el-GR" dirty="0"/>
              <a:t>γραμμές για τις βέλτιστες πρακτικές περιορισμού, μετριασμού ή αντιστάθμισης της σφράγισης του εδάφους. Λουξεμβούργο: Υπηρεσία Εκδόσεων της Ευρωπαϊκής Ένωσης, 2012</a:t>
            </a:r>
            <a:r>
              <a:rPr lang="el-GR" dirty="0" smtClean="0"/>
              <a:t>.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://ec.europa.eu/environment/soil/pdf/guidelines/pub/soil_el.pdf</a:t>
            </a:r>
            <a:r>
              <a:rPr lang="el-GR" sz="1200" dirty="0"/>
              <a:t> </a:t>
            </a:r>
            <a:endParaRPr lang="el-GR" sz="1200" dirty="0" smtClean="0"/>
          </a:p>
          <a:p>
            <a:pPr marL="463550" indent="-463550"/>
            <a:r>
              <a:rPr lang="el-GR" dirty="0" smtClean="0"/>
              <a:t>[2]	Η </a:t>
            </a:r>
            <a:r>
              <a:rPr lang="el-GR" dirty="0"/>
              <a:t>αστική γεωργία σε πρώτο πλάνο</a:t>
            </a:r>
            <a:r>
              <a:rPr lang="en-US" dirty="0"/>
              <a:t>, GO GREEN </a:t>
            </a:r>
            <a:r>
              <a:rPr lang="en-US" sz="1200" dirty="0">
                <a:hlinkClick r:id="rId3"/>
              </a:rPr>
              <a:t>http://www.paragogi.net/contentfiles/entypa_pdf/01_GO%20GREEN.pdf</a:t>
            </a:r>
            <a:endParaRPr lang="en-US" sz="1200" dirty="0"/>
          </a:p>
          <a:p>
            <a:r>
              <a:rPr lang="en-US" sz="1200" dirty="0"/>
              <a:t>  </a:t>
            </a:r>
            <a:endParaRPr lang="el-GR" sz="1200" dirty="0"/>
          </a:p>
          <a:p>
            <a:pPr marL="463550" indent="-463550"/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684694" y="2911596"/>
            <a:ext cx="2894741" cy="2927447"/>
            <a:chOff x="3875549" y="2663068"/>
            <a:chExt cx="2894741" cy="2927447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549" y="2663068"/>
              <a:ext cx="1876519" cy="26517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3897881" y="5375071"/>
              <a:ext cx="287240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dirty="0">
                  <a:hlinkClick r:id="rId5"/>
                </a:rPr>
                <a:t>https://unhabitat.org/books/urban-planning-for-city-leaders</a:t>
              </a:r>
              <a:r>
                <a:rPr lang="en-GB" sz="800" dirty="0" smtClean="0">
                  <a:hlinkClick r:id="rId5"/>
                </a:rPr>
                <a:t>/</a:t>
              </a:r>
              <a:r>
                <a:rPr lang="en-GB" sz="800" dirty="0" smtClean="0"/>
                <a:t> </a:t>
              </a:r>
              <a:endParaRPr lang="en-GB" sz="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4748" y="2911596"/>
            <a:ext cx="4572000" cy="2935845"/>
            <a:chOff x="139748" y="2555346"/>
            <a:chExt cx="4572000" cy="2935845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24" y="2555346"/>
              <a:ext cx="1861551" cy="26517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39748" y="5275747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800" dirty="0">
                  <a:hlinkClick r:id="rId7"/>
                </a:rPr>
                <a:t>https://</a:t>
              </a:r>
              <a:r>
                <a:rPr lang="en-GB" sz="800" dirty="0" smtClean="0">
                  <a:hlinkClick r:id="rId7"/>
                </a:rPr>
                <a:t>www.ncl.ac.uk/media/wwwnclacuk/ceser/files/Understanding%20Cities.pdf</a:t>
              </a:r>
              <a:r>
                <a:rPr lang="en-GB" sz="800" dirty="0" smtClean="0"/>
                <a:t> </a:t>
              </a:r>
              <a:endParaRPr lang="en-GB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46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12222</TotalTime>
  <Words>478</Words>
  <Application>Microsoft Office PowerPoint</Application>
  <PresentationFormat>On-screen Show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NOA</dc:creator>
  <cp:lastModifiedBy>Costas</cp:lastModifiedBy>
  <cp:revision>601</cp:revision>
  <dcterms:created xsi:type="dcterms:W3CDTF">2017-01-09T10:20:00Z</dcterms:created>
  <dcterms:modified xsi:type="dcterms:W3CDTF">2019-02-01T07:28:29Z</dcterms:modified>
</cp:coreProperties>
</file>